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3" r:id="rId1"/>
  </p:sldMasterIdLst>
  <p:notesMasterIdLst>
    <p:notesMasterId r:id="rId57"/>
  </p:notesMasterIdLst>
  <p:handoutMasterIdLst>
    <p:handoutMasterId r:id="rId58"/>
  </p:handoutMasterIdLst>
  <p:sldIdLst>
    <p:sldId id="495" r:id="rId2"/>
    <p:sldId id="619" r:id="rId3"/>
    <p:sldId id="840" r:id="rId4"/>
    <p:sldId id="844" r:id="rId5"/>
    <p:sldId id="845" r:id="rId6"/>
    <p:sldId id="846" r:id="rId7"/>
    <p:sldId id="847" r:id="rId8"/>
    <p:sldId id="848" r:id="rId9"/>
    <p:sldId id="849" r:id="rId10"/>
    <p:sldId id="850" r:id="rId11"/>
    <p:sldId id="851" r:id="rId12"/>
    <p:sldId id="852" r:id="rId13"/>
    <p:sldId id="853" r:id="rId14"/>
    <p:sldId id="854" r:id="rId15"/>
    <p:sldId id="862" r:id="rId16"/>
    <p:sldId id="841" r:id="rId17"/>
    <p:sldId id="843" r:id="rId18"/>
    <p:sldId id="842" r:id="rId19"/>
    <p:sldId id="863" r:id="rId20"/>
    <p:sldId id="864" r:id="rId21"/>
    <p:sldId id="865" r:id="rId22"/>
    <p:sldId id="866" r:id="rId23"/>
    <p:sldId id="867" r:id="rId24"/>
    <p:sldId id="857" r:id="rId25"/>
    <p:sldId id="821" r:id="rId26"/>
    <p:sldId id="822" r:id="rId27"/>
    <p:sldId id="832" r:id="rId28"/>
    <p:sldId id="809" r:id="rId29"/>
    <p:sldId id="829" r:id="rId30"/>
    <p:sldId id="830" r:id="rId31"/>
    <p:sldId id="831" r:id="rId32"/>
    <p:sldId id="858" r:id="rId33"/>
    <p:sldId id="825" r:id="rId34"/>
    <p:sldId id="826" r:id="rId35"/>
    <p:sldId id="820" r:id="rId36"/>
    <p:sldId id="827" r:id="rId37"/>
    <p:sldId id="828" r:id="rId38"/>
    <p:sldId id="720" r:id="rId39"/>
    <p:sldId id="721" r:id="rId40"/>
    <p:sldId id="748" r:id="rId41"/>
    <p:sldId id="740" r:id="rId42"/>
    <p:sldId id="861" r:id="rId43"/>
    <p:sldId id="749" r:id="rId44"/>
    <p:sldId id="750" r:id="rId45"/>
    <p:sldId id="751" r:id="rId46"/>
    <p:sldId id="752" r:id="rId47"/>
    <p:sldId id="753" r:id="rId48"/>
    <p:sldId id="754" r:id="rId49"/>
    <p:sldId id="755" r:id="rId50"/>
    <p:sldId id="756" r:id="rId51"/>
    <p:sldId id="757" r:id="rId52"/>
    <p:sldId id="860" r:id="rId53"/>
    <p:sldId id="803" r:id="rId54"/>
    <p:sldId id="804" r:id="rId55"/>
    <p:sldId id="859" r:id="rId56"/>
  </p:sldIdLst>
  <p:sldSz cx="9906000" cy="6858000" type="A4"/>
  <p:notesSz cx="6797675" cy="9926638"/>
  <p:custDataLst>
    <p:tags r:id="rId5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際室" initials="I" lastIdx="1" clrIdx="1">
    <p:extLst>
      <p:ext uri="{19B8F6BF-5375-455C-9EA6-DF929625EA0E}">
        <p15:presenceInfo xmlns:p15="http://schemas.microsoft.com/office/powerpoint/2012/main" userId="国際室"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BF9000"/>
    <a:srgbClr val="996633"/>
    <a:srgbClr val="FFF2CC"/>
    <a:srgbClr val="FFD966"/>
    <a:srgbClr val="FFEEB9"/>
    <a:srgbClr val="FFCCCC"/>
    <a:srgbClr val="DCE6F2"/>
    <a:srgbClr val="FF6D6D"/>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723" autoAdjust="0"/>
  </p:normalViewPr>
  <p:slideViewPr>
    <p:cSldViewPr>
      <p:cViewPr varScale="1">
        <p:scale>
          <a:sx n="123" d="100"/>
          <a:sy n="123" d="100"/>
        </p:scale>
        <p:origin x="996" y="96"/>
      </p:cViewPr>
      <p:guideLst>
        <p:guide orient="horz" pos="3294"/>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37_&#20808;&#23566;&#30340;&#20154;&#26448;&#12510;&#12483;&#12481;&#12531;&#12464;&#20107;&#26989;\&#65298;.&#20316;&#26989;&#36039;&#26009;\09_&#38291;&#25509;&#35036;&#21161;&#20107;&#26989;&#32773;&#12398;&#27963;&#21205;&#29366;&#27841;&#25226;&#25569;\&#26376;&#27425;&#22577;&#21578;\&#65297;&#26376;&#20998;&#22577;&#21578;(0128&#12294;&#20999;)\20220222_&#33258;&#21205;&#38598;&#35336;&#12484;&#12540;&#12523;_v2.0.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37_&#20808;&#23566;&#30340;&#20154;&#26448;&#12510;&#12483;&#12481;&#12531;&#12464;&#20107;&#26989;\&#65298;.&#20316;&#26989;&#36039;&#26009;\09_&#38291;&#25509;&#35036;&#21161;&#20107;&#26989;&#32773;&#12398;&#27963;&#21205;&#29366;&#27841;&#25226;&#25569;\&#26376;&#27425;&#22577;&#21578;\12&#26376;&#20998;&#22577;&#21578;(0113&#12294;&#20999;)\20220101_&#33258;&#21205;&#38598;&#35336;&#12484;&#12540;&#12523;_v1.3.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20849;&#26377;&#12489;&#12521;&#12452;&#12502;\JP%20Cons%20CABINET%20OFFICE%20-%20Government%20of%20Japan\&#65298;.Job\50002612-Y046_&#20196;&#21644;&#65299;&#24180;&#24230;&#20808;&#23566;&#30340;&#20154;&#26448;&#12510;&#12483;&#12481;&#12531;&#12464;&#20107;&#26989;\3.%20&#20316;&#26989;&#31561;\09_&#38291;&#25509;&#35036;&#21161;&#20107;&#26989;&#32773;&#12408;&#12398;&#27963;&#21205;&#29366;&#27841;&#25226;&#25569;\01_&#26376;&#27425;&#22577;&#21578;\&#65303;&#26376;&#20998;&#22577;&#21578;(0809&#12294;&#20999;)\20220830_&#33258;&#21205;&#38598;&#35336;&#12484;&#12540;&#12523;_v0.5.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35359525574503E-2"/>
          <c:y val="3.8689630139079931E-2"/>
          <c:w val="0.9219110001756835"/>
          <c:h val="0.74332817514901417"/>
        </c:manualLayout>
      </c:layout>
      <c:barChart>
        <c:barDir val="col"/>
        <c:grouping val="stacked"/>
        <c:varyColors val="0"/>
        <c:ser>
          <c:idx val="0"/>
          <c:order val="0"/>
          <c:tx>
            <c:strRef>
              <c:f>'p.5-11'!$B$17</c:f>
              <c:strCache>
                <c:ptCount val="1"/>
                <c:pt idx="0">
                  <c:v>雇用契約(フルタイム)</c:v>
                </c:pt>
              </c:strCache>
            </c:strRef>
          </c:tx>
          <c:spPr>
            <a:solidFill>
              <a:schemeClr val="accent3">
                <a:lumMod val="40000"/>
                <a:lumOff val="60000"/>
                <a:alpha val="70000"/>
              </a:schemeClr>
            </a:solidFill>
            <a:ln>
              <a:noFill/>
            </a:ln>
            <a:effectLst/>
          </c:spPr>
          <c:invertIfNegative val="0"/>
          <c:dPt>
            <c:idx val="0"/>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01-D01C-4EE1-90A5-F814648C55EA}"/>
              </c:ext>
            </c:extLst>
          </c:dPt>
          <c:dPt>
            <c:idx val="1"/>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3-D01C-4EE1-90A5-F814648C55EA}"/>
              </c:ext>
            </c:extLst>
          </c:dPt>
          <c:dPt>
            <c:idx val="2"/>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05-D01C-4EE1-90A5-F814648C55EA}"/>
              </c:ext>
            </c:extLst>
          </c:dPt>
          <c:dPt>
            <c:idx val="3"/>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7-D01C-4EE1-90A5-F814648C55EA}"/>
              </c:ext>
            </c:extLst>
          </c:dPt>
          <c:dPt>
            <c:idx val="4"/>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09-D01C-4EE1-90A5-F814648C55EA}"/>
              </c:ext>
            </c:extLst>
          </c:dPt>
          <c:dPt>
            <c:idx val="5"/>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B-D01C-4EE1-90A5-F814648C55EA}"/>
              </c:ext>
            </c:extLst>
          </c:dPt>
          <c:dPt>
            <c:idx val="6"/>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0D-D01C-4EE1-90A5-F814648C55EA}"/>
              </c:ext>
            </c:extLst>
          </c:dPt>
          <c:dPt>
            <c:idx val="7"/>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F-D01C-4EE1-90A5-F814648C55EA}"/>
              </c:ext>
            </c:extLst>
          </c:dPt>
          <c:dPt>
            <c:idx val="8"/>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11-D01C-4EE1-90A5-F814648C55EA}"/>
              </c:ext>
            </c:extLst>
          </c:dPt>
          <c:dPt>
            <c:idx val="9"/>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13-D01C-4EE1-90A5-F814648C55EA}"/>
              </c:ext>
            </c:extLst>
          </c:dPt>
          <c:dPt>
            <c:idx val="10"/>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15-D01C-4EE1-90A5-F814648C55EA}"/>
              </c:ext>
            </c:extLst>
          </c:dPt>
          <c:dPt>
            <c:idx val="11"/>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17-D01C-4EE1-90A5-F814648C55EA}"/>
              </c:ext>
            </c:extLst>
          </c:dPt>
          <c:dPt>
            <c:idx val="12"/>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19-D01C-4EE1-90A5-F814648C55EA}"/>
              </c:ext>
            </c:extLst>
          </c:dPt>
          <c:dPt>
            <c:idx val="13"/>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1B-D01C-4EE1-90A5-F814648C55EA}"/>
              </c:ext>
            </c:extLst>
          </c:dPt>
          <c:dPt>
            <c:idx val="14"/>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1D-D01C-4EE1-90A5-F814648C55EA}"/>
              </c:ext>
            </c:extLst>
          </c:dPt>
          <c:dPt>
            <c:idx val="15"/>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1F-D01C-4EE1-90A5-F814648C55EA}"/>
              </c:ext>
            </c:extLst>
          </c:dPt>
          <c:dPt>
            <c:idx val="16"/>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21-D01C-4EE1-90A5-F814648C55EA}"/>
              </c:ext>
            </c:extLst>
          </c:dPt>
          <c:dPt>
            <c:idx val="17"/>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23-D01C-4EE1-90A5-F814648C55EA}"/>
              </c:ext>
            </c:extLst>
          </c:dPt>
          <c:dPt>
            <c:idx val="18"/>
            <c:invertIfNegative val="0"/>
            <c:bubble3D val="0"/>
            <c:spPr>
              <a:solidFill>
                <a:schemeClr val="accent3">
                  <a:lumMod val="40000"/>
                  <a:lumOff val="60000"/>
                  <a:alpha val="70000"/>
                </a:schemeClr>
              </a:solidFill>
              <a:ln>
                <a:noFill/>
              </a:ln>
              <a:effectLst/>
            </c:spPr>
            <c:extLst>
              <c:ext xmlns:c16="http://schemas.microsoft.com/office/drawing/2014/chart" uri="{C3380CC4-5D6E-409C-BE32-E72D297353CC}">
                <c16:uniqueId val="{00000025-D01C-4EE1-90A5-F814648C55EA}"/>
              </c:ext>
            </c:extLst>
          </c:dPt>
          <c:dPt>
            <c:idx val="19"/>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27-D01C-4EE1-90A5-F814648C55EA}"/>
              </c:ext>
            </c:extLst>
          </c:dPt>
          <c:dLbls>
            <c:dLbl>
              <c:idx val="9"/>
              <c:delete val="1"/>
              <c:extLst>
                <c:ext xmlns:c15="http://schemas.microsoft.com/office/drawing/2012/chart" uri="{CE6537A1-D6FC-4f65-9D91-7224C49458BB}"/>
                <c:ext xmlns:c16="http://schemas.microsoft.com/office/drawing/2014/chart" uri="{C3380CC4-5D6E-409C-BE32-E72D297353CC}">
                  <c16:uniqueId val="{00000013-D01C-4EE1-90A5-F814648C55EA}"/>
                </c:ext>
              </c:extLst>
            </c:dLbl>
            <c:dLbl>
              <c:idx val="11"/>
              <c:delete val="1"/>
              <c:extLst>
                <c:ext xmlns:c15="http://schemas.microsoft.com/office/drawing/2012/chart" uri="{CE6537A1-D6FC-4f65-9D91-7224C49458BB}"/>
                <c:ext xmlns:c16="http://schemas.microsoft.com/office/drawing/2014/chart" uri="{C3380CC4-5D6E-409C-BE32-E72D297353CC}">
                  <c16:uniqueId val="{00000017-D01C-4EE1-90A5-F814648C55EA}"/>
                </c:ext>
              </c:extLst>
            </c:dLbl>
            <c:dLbl>
              <c:idx val="13"/>
              <c:delete val="1"/>
              <c:extLst>
                <c:ext xmlns:c15="http://schemas.microsoft.com/office/drawing/2012/chart" uri="{CE6537A1-D6FC-4f65-9D91-7224C49458BB}"/>
                <c:ext xmlns:c16="http://schemas.microsoft.com/office/drawing/2014/chart" uri="{C3380CC4-5D6E-409C-BE32-E72D297353CC}">
                  <c16:uniqueId val="{0000001B-D01C-4EE1-90A5-F814648C55EA}"/>
                </c:ext>
              </c:extLst>
            </c:dLbl>
            <c:dLbl>
              <c:idx val="15"/>
              <c:delete val="1"/>
              <c:extLst>
                <c:ext xmlns:c15="http://schemas.microsoft.com/office/drawing/2012/chart" uri="{CE6537A1-D6FC-4f65-9D91-7224C49458BB}"/>
                <c:ext xmlns:c16="http://schemas.microsoft.com/office/drawing/2014/chart" uri="{C3380CC4-5D6E-409C-BE32-E72D297353CC}">
                  <c16:uniqueId val="{0000001F-D01C-4EE1-90A5-F814648C55EA}"/>
                </c:ext>
              </c:extLst>
            </c:dLbl>
            <c:dLbl>
              <c:idx val="17"/>
              <c:delete val="1"/>
              <c:extLst>
                <c:ext xmlns:c15="http://schemas.microsoft.com/office/drawing/2012/chart" uri="{CE6537A1-D6FC-4f65-9D91-7224C49458BB}"/>
                <c:ext xmlns:c16="http://schemas.microsoft.com/office/drawing/2014/chart" uri="{C3380CC4-5D6E-409C-BE32-E72D297353CC}">
                  <c16:uniqueId val="{00000023-D01C-4EE1-90A5-F814648C55EA}"/>
                </c:ext>
              </c:extLst>
            </c:dLbl>
            <c:dLbl>
              <c:idx val="19"/>
              <c:delete val="1"/>
              <c:extLst>
                <c:ext xmlns:c15="http://schemas.microsoft.com/office/drawing/2012/chart" uri="{CE6537A1-D6FC-4f65-9D91-7224C49458BB}"/>
                <c:ext xmlns:c16="http://schemas.microsoft.com/office/drawing/2014/chart" uri="{C3380CC4-5D6E-409C-BE32-E72D297353CC}">
                  <c16:uniqueId val="{00000027-D01C-4EE1-90A5-F814648C55E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'p.5-11'!$C$15:$V$16</c:f>
              <c:multiLvlStrCache>
                <c:ptCount val="20"/>
                <c:lvl>
                  <c:pt idx="0">
                    <c:v>前年度</c:v>
                  </c:pt>
                  <c:pt idx="1">
                    <c:v>今年度</c:v>
                  </c:pt>
                  <c:pt idx="2">
                    <c:v>前年度</c:v>
                  </c:pt>
                  <c:pt idx="3">
                    <c:v>今年度</c:v>
                  </c:pt>
                  <c:pt idx="4">
                    <c:v>前年度</c:v>
                  </c:pt>
                  <c:pt idx="5">
                    <c:v>今年度</c:v>
                  </c:pt>
                  <c:pt idx="6">
                    <c:v>前年度</c:v>
                  </c:pt>
                  <c:pt idx="7">
                    <c:v>今年度</c:v>
                  </c:pt>
                  <c:pt idx="8">
                    <c:v>前年度</c:v>
                  </c:pt>
                  <c:pt idx="9">
                    <c:v>今年度</c:v>
                  </c:pt>
                  <c:pt idx="10">
                    <c:v>前年度</c:v>
                  </c:pt>
                  <c:pt idx="11">
                    <c:v>今年度</c:v>
                  </c:pt>
                  <c:pt idx="12">
                    <c:v>前年度</c:v>
                  </c:pt>
                  <c:pt idx="13">
                    <c:v>今年度</c:v>
                  </c:pt>
                  <c:pt idx="14">
                    <c:v>前年度</c:v>
                  </c:pt>
                  <c:pt idx="15">
                    <c:v>今年度</c:v>
                  </c:pt>
                  <c:pt idx="16">
                    <c:v>前年度</c:v>
                  </c:pt>
                  <c:pt idx="17">
                    <c:v>今年度</c:v>
                  </c:pt>
                  <c:pt idx="18">
                    <c:v>前年度</c:v>
                  </c:pt>
                  <c:pt idx="19">
                    <c:v>今年度</c:v>
                  </c:pt>
                </c:lvl>
                <c:lvl>
                  <c:pt idx="0">
                    <c:v>4月</c:v>
                  </c:pt>
                  <c:pt idx="2">
                    <c:v>5月</c:v>
                  </c:pt>
                  <c:pt idx="4">
                    <c:v>6月</c:v>
                  </c:pt>
                  <c:pt idx="6">
                    <c:v>7月</c:v>
                  </c:pt>
                  <c:pt idx="8">
                    <c:v>8月</c:v>
                  </c:pt>
                  <c:pt idx="10">
                    <c:v>9月</c:v>
                  </c:pt>
                  <c:pt idx="12">
                    <c:v>10月</c:v>
                  </c:pt>
                  <c:pt idx="14">
                    <c:v>11月</c:v>
                  </c:pt>
                  <c:pt idx="16">
                    <c:v>12月</c:v>
                  </c:pt>
                  <c:pt idx="18">
                    <c:v>１月</c:v>
                  </c:pt>
                </c:lvl>
              </c:multiLvlStrCache>
            </c:multiLvlStrRef>
          </c:cat>
          <c:val>
            <c:numRef>
              <c:f>'p.5-11'!$C$17:$V$17</c:f>
              <c:numCache>
                <c:formatCode>#,##0_);[Red]\(#,##0\)</c:formatCode>
                <c:ptCount val="20"/>
                <c:pt idx="0">
                  <c:v>29</c:v>
                </c:pt>
                <c:pt idx="1">
                  <c:v>72</c:v>
                </c:pt>
                <c:pt idx="2">
                  <c:v>45</c:v>
                </c:pt>
                <c:pt idx="3">
                  <c:v>91</c:v>
                </c:pt>
                <c:pt idx="4">
                  <c:v>68</c:v>
                </c:pt>
                <c:pt idx="5">
                  <c:v>122</c:v>
                </c:pt>
                <c:pt idx="6">
                  <c:v>52</c:v>
                </c:pt>
                <c:pt idx="7">
                  <c:v>93</c:v>
                </c:pt>
                <c:pt idx="8">
                  <c:v>55</c:v>
                </c:pt>
                <c:pt idx="9">
                  <c:v>0</c:v>
                </c:pt>
                <c:pt idx="10">
                  <c:v>73</c:v>
                </c:pt>
                <c:pt idx="11">
                  <c:v>0</c:v>
                </c:pt>
                <c:pt idx="12">
                  <c:v>91</c:v>
                </c:pt>
                <c:pt idx="13">
                  <c:v>0</c:v>
                </c:pt>
                <c:pt idx="14">
                  <c:v>98</c:v>
                </c:pt>
                <c:pt idx="15">
                  <c:v>0</c:v>
                </c:pt>
                <c:pt idx="16">
                  <c:v>113</c:v>
                </c:pt>
                <c:pt idx="17">
                  <c:v>0</c:v>
                </c:pt>
                <c:pt idx="18">
                  <c:v>59</c:v>
                </c:pt>
                <c:pt idx="19">
                  <c:v>0</c:v>
                </c:pt>
              </c:numCache>
            </c:numRef>
          </c:val>
          <c:extLst>
            <c:ext xmlns:c16="http://schemas.microsoft.com/office/drawing/2014/chart" uri="{C3380CC4-5D6E-409C-BE32-E72D297353CC}">
              <c16:uniqueId val="{00000028-D01C-4EE1-90A5-F814648C55EA}"/>
            </c:ext>
          </c:extLst>
        </c:ser>
        <c:ser>
          <c:idx val="1"/>
          <c:order val="1"/>
          <c:tx>
            <c:strRef>
              <c:f>'p.5-11'!$B$18</c:f>
              <c:strCache>
                <c:ptCount val="1"/>
                <c:pt idx="0">
                  <c:v>雇用契約(フルタイム)以外</c:v>
                </c:pt>
              </c:strCache>
            </c:strRef>
          </c:tx>
          <c:spPr>
            <a:solidFill>
              <a:schemeClr val="accent3">
                <a:lumMod val="75000"/>
                <a:alpha val="70000"/>
              </a:schemeClr>
            </a:solidFill>
            <a:ln>
              <a:noFill/>
            </a:ln>
            <a:effectLst/>
          </c:spPr>
          <c:invertIfNegative val="0"/>
          <c:dPt>
            <c:idx val="0"/>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2A-D01C-4EE1-90A5-F814648C55EA}"/>
              </c:ext>
            </c:extLst>
          </c:dPt>
          <c:dPt>
            <c:idx val="1"/>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2C-D01C-4EE1-90A5-F814648C55EA}"/>
              </c:ext>
            </c:extLst>
          </c:dPt>
          <c:dPt>
            <c:idx val="2"/>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2E-D01C-4EE1-90A5-F814648C55EA}"/>
              </c:ext>
            </c:extLst>
          </c:dPt>
          <c:dPt>
            <c:idx val="3"/>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0-D01C-4EE1-90A5-F814648C55EA}"/>
              </c:ext>
            </c:extLst>
          </c:dPt>
          <c:dPt>
            <c:idx val="4"/>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2-D01C-4EE1-90A5-F814648C55EA}"/>
              </c:ext>
            </c:extLst>
          </c:dPt>
          <c:dPt>
            <c:idx val="5"/>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4-D01C-4EE1-90A5-F814648C55EA}"/>
              </c:ext>
            </c:extLst>
          </c:dPt>
          <c:dPt>
            <c:idx val="6"/>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6-D01C-4EE1-90A5-F814648C55EA}"/>
              </c:ext>
            </c:extLst>
          </c:dPt>
          <c:dPt>
            <c:idx val="7"/>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8-D01C-4EE1-90A5-F814648C55EA}"/>
              </c:ext>
            </c:extLst>
          </c:dPt>
          <c:dPt>
            <c:idx val="8"/>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A-D01C-4EE1-90A5-F814648C55EA}"/>
              </c:ext>
            </c:extLst>
          </c:dPt>
          <c:dPt>
            <c:idx val="9"/>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C-D01C-4EE1-90A5-F814648C55EA}"/>
              </c:ext>
            </c:extLst>
          </c:dPt>
          <c:dPt>
            <c:idx val="10"/>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E-D01C-4EE1-90A5-F814648C55EA}"/>
              </c:ext>
            </c:extLst>
          </c:dPt>
          <c:dPt>
            <c:idx val="11"/>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40-D01C-4EE1-90A5-F814648C55EA}"/>
              </c:ext>
            </c:extLst>
          </c:dPt>
          <c:dPt>
            <c:idx val="12"/>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42-D01C-4EE1-90A5-F814648C55EA}"/>
              </c:ext>
            </c:extLst>
          </c:dPt>
          <c:dPt>
            <c:idx val="13"/>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44-D01C-4EE1-90A5-F814648C55EA}"/>
              </c:ext>
            </c:extLst>
          </c:dPt>
          <c:dPt>
            <c:idx val="14"/>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46-D01C-4EE1-90A5-F814648C55EA}"/>
              </c:ext>
            </c:extLst>
          </c:dPt>
          <c:dPt>
            <c:idx val="15"/>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48-D01C-4EE1-90A5-F814648C55EA}"/>
              </c:ext>
            </c:extLst>
          </c:dPt>
          <c:dPt>
            <c:idx val="16"/>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4A-D01C-4EE1-90A5-F814648C55EA}"/>
              </c:ext>
            </c:extLst>
          </c:dPt>
          <c:dPt>
            <c:idx val="17"/>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4C-D01C-4EE1-90A5-F814648C55EA}"/>
              </c:ext>
            </c:extLst>
          </c:dPt>
          <c:dPt>
            <c:idx val="18"/>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4E-D01C-4EE1-90A5-F814648C55EA}"/>
              </c:ext>
            </c:extLst>
          </c:dPt>
          <c:dPt>
            <c:idx val="19"/>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50-D01C-4EE1-90A5-F814648C55EA}"/>
              </c:ext>
            </c:extLst>
          </c:dPt>
          <c:dLbls>
            <c:dLbl>
              <c:idx val="9"/>
              <c:delete val="1"/>
              <c:extLst>
                <c:ext xmlns:c15="http://schemas.microsoft.com/office/drawing/2012/chart" uri="{CE6537A1-D6FC-4f65-9D91-7224C49458BB}"/>
                <c:ext xmlns:c16="http://schemas.microsoft.com/office/drawing/2014/chart" uri="{C3380CC4-5D6E-409C-BE32-E72D297353CC}">
                  <c16:uniqueId val="{0000003C-D01C-4EE1-90A5-F814648C55EA}"/>
                </c:ext>
              </c:extLst>
            </c:dLbl>
            <c:dLbl>
              <c:idx val="11"/>
              <c:delete val="1"/>
              <c:extLst>
                <c:ext xmlns:c15="http://schemas.microsoft.com/office/drawing/2012/chart" uri="{CE6537A1-D6FC-4f65-9D91-7224C49458BB}"/>
                <c:ext xmlns:c16="http://schemas.microsoft.com/office/drawing/2014/chart" uri="{C3380CC4-5D6E-409C-BE32-E72D297353CC}">
                  <c16:uniqueId val="{00000040-D01C-4EE1-90A5-F814648C55EA}"/>
                </c:ext>
              </c:extLst>
            </c:dLbl>
            <c:dLbl>
              <c:idx val="13"/>
              <c:delete val="1"/>
              <c:extLst>
                <c:ext xmlns:c15="http://schemas.microsoft.com/office/drawing/2012/chart" uri="{CE6537A1-D6FC-4f65-9D91-7224C49458BB}"/>
                <c:ext xmlns:c16="http://schemas.microsoft.com/office/drawing/2014/chart" uri="{C3380CC4-5D6E-409C-BE32-E72D297353CC}">
                  <c16:uniqueId val="{00000044-D01C-4EE1-90A5-F814648C55EA}"/>
                </c:ext>
              </c:extLst>
            </c:dLbl>
            <c:dLbl>
              <c:idx val="15"/>
              <c:delete val="1"/>
              <c:extLst>
                <c:ext xmlns:c15="http://schemas.microsoft.com/office/drawing/2012/chart" uri="{CE6537A1-D6FC-4f65-9D91-7224C49458BB}"/>
                <c:ext xmlns:c16="http://schemas.microsoft.com/office/drawing/2014/chart" uri="{C3380CC4-5D6E-409C-BE32-E72D297353CC}">
                  <c16:uniqueId val="{00000048-D01C-4EE1-90A5-F814648C55EA}"/>
                </c:ext>
              </c:extLst>
            </c:dLbl>
            <c:dLbl>
              <c:idx val="17"/>
              <c:delete val="1"/>
              <c:extLst>
                <c:ext xmlns:c15="http://schemas.microsoft.com/office/drawing/2012/chart" uri="{CE6537A1-D6FC-4f65-9D91-7224C49458BB}"/>
                <c:ext xmlns:c16="http://schemas.microsoft.com/office/drawing/2014/chart" uri="{C3380CC4-5D6E-409C-BE32-E72D297353CC}">
                  <c16:uniqueId val="{0000004C-D01C-4EE1-90A5-F814648C55EA}"/>
                </c:ext>
              </c:extLst>
            </c:dLbl>
            <c:dLbl>
              <c:idx val="19"/>
              <c:delete val="1"/>
              <c:extLst>
                <c:ext xmlns:c15="http://schemas.microsoft.com/office/drawing/2012/chart" uri="{CE6537A1-D6FC-4f65-9D91-7224C49458BB}"/>
                <c:ext xmlns:c16="http://schemas.microsoft.com/office/drawing/2014/chart" uri="{C3380CC4-5D6E-409C-BE32-E72D297353CC}">
                  <c16:uniqueId val="{00000050-D01C-4EE1-90A5-F814648C55E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'p.5-11'!$C$15:$V$16</c:f>
              <c:multiLvlStrCache>
                <c:ptCount val="20"/>
                <c:lvl>
                  <c:pt idx="0">
                    <c:v>前年度</c:v>
                  </c:pt>
                  <c:pt idx="1">
                    <c:v>今年度</c:v>
                  </c:pt>
                  <c:pt idx="2">
                    <c:v>前年度</c:v>
                  </c:pt>
                  <c:pt idx="3">
                    <c:v>今年度</c:v>
                  </c:pt>
                  <c:pt idx="4">
                    <c:v>前年度</c:v>
                  </c:pt>
                  <c:pt idx="5">
                    <c:v>今年度</c:v>
                  </c:pt>
                  <c:pt idx="6">
                    <c:v>前年度</c:v>
                  </c:pt>
                  <c:pt idx="7">
                    <c:v>今年度</c:v>
                  </c:pt>
                  <c:pt idx="8">
                    <c:v>前年度</c:v>
                  </c:pt>
                  <c:pt idx="9">
                    <c:v>今年度</c:v>
                  </c:pt>
                  <c:pt idx="10">
                    <c:v>前年度</c:v>
                  </c:pt>
                  <c:pt idx="11">
                    <c:v>今年度</c:v>
                  </c:pt>
                  <c:pt idx="12">
                    <c:v>前年度</c:v>
                  </c:pt>
                  <c:pt idx="13">
                    <c:v>今年度</c:v>
                  </c:pt>
                  <c:pt idx="14">
                    <c:v>前年度</c:v>
                  </c:pt>
                  <c:pt idx="15">
                    <c:v>今年度</c:v>
                  </c:pt>
                  <c:pt idx="16">
                    <c:v>前年度</c:v>
                  </c:pt>
                  <c:pt idx="17">
                    <c:v>今年度</c:v>
                  </c:pt>
                  <c:pt idx="18">
                    <c:v>前年度</c:v>
                  </c:pt>
                  <c:pt idx="19">
                    <c:v>今年度</c:v>
                  </c:pt>
                </c:lvl>
                <c:lvl>
                  <c:pt idx="0">
                    <c:v>4月</c:v>
                  </c:pt>
                  <c:pt idx="2">
                    <c:v>5月</c:v>
                  </c:pt>
                  <c:pt idx="4">
                    <c:v>6月</c:v>
                  </c:pt>
                  <c:pt idx="6">
                    <c:v>7月</c:v>
                  </c:pt>
                  <c:pt idx="8">
                    <c:v>8月</c:v>
                  </c:pt>
                  <c:pt idx="10">
                    <c:v>9月</c:v>
                  </c:pt>
                  <c:pt idx="12">
                    <c:v>10月</c:v>
                  </c:pt>
                  <c:pt idx="14">
                    <c:v>11月</c:v>
                  </c:pt>
                  <c:pt idx="16">
                    <c:v>12月</c:v>
                  </c:pt>
                  <c:pt idx="18">
                    <c:v>１月</c:v>
                  </c:pt>
                </c:lvl>
              </c:multiLvlStrCache>
            </c:multiLvlStrRef>
          </c:cat>
          <c:val>
            <c:numRef>
              <c:f>'p.5-11'!$C$18:$V$18</c:f>
              <c:numCache>
                <c:formatCode>#,##0_);[Red]\(#,##0\)</c:formatCode>
                <c:ptCount val="20"/>
                <c:pt idx="0">
                  <c:v>56</c:v>
                </c:pt>
                <c:pt idx="1">
                  <c:v>88</c:v>
                </c:pt>
                <c:pt idx="2">
                  <c:v>74</c:v>
                </c:pt>
                <c:pt idx="3">
                  <c:v>91</c:v>
                </c:pt>
                <c:pt idx="4">
                  <c:v>92</c:v>
                </c:pt>
                <c:pt idx="5">
                  <c:v>109</c:v>
                </c:pt>
                <c:pt idx="6">
                  <c:v>88</c:v>
                </c:pt>
                <c:pt idx="7">
                  <c:v>120</c:v>
                </c:pt>
                <c:pt idx="8">
                  <c:v>89</c:v>
                </c:pt>
                <c:pt idx="9">
                  <c:v>0</c:v>
                </c:pt>
                <c:pt idx="10">
                  <c:v>102</c:v>
                </c:pt>
                <c:pt idx="11">
                  <c:v>0</c:v>
                </c:pt>
                <c:pt idx="12">
                  <c:v>123</c:v>
                </c:pt>
                <c:pt idx="13">
                  <c:v>0</c:v>
                </c:pt>
                <c:pt idx="14">
                  <c:v>100</c:v>
                </c:pt>
                <c:pt idx="15">
                  <c:v>0</c:v>
                </c:pt>
                <c:pt idx="16">
                  <c:v>124</c:v>
                </c:pt>
                <c:pt idx="17">
                  <c:v>0</c:v>
                </c:pt>
                <c:pt idx="18">
                  <c:v>91</c:v>
                </c:pt>
                <c:pt idx="19">
                  <c:v>0</c:v>
                </c:pt>
              </c:numCache>
            </c:numRef>
          </c:val>
          <c:extLst>
            <c:ext xmlns:c16="http://schemas.microsoft.com/office/drawing/2014/chart" uri="{C3380CC4-5D6E-409C-BE32-E72D297353CC}">
              <c16:uniqueId val="{00000051-D01C-4EE1-90A5-F814648C55EA}"/>
            </c:ext>
          </c:extLst>
        </c:ser>
        <c:ser>
          <c:idx val="2"/>
          <c:order val="2"/>
          <c:tx>
            <c:strRef>
              <c:f>'p.5-11'!$B$19</c:f>
              <c:strCache>
                <c:ptCount val="1"/>
                <c:pt idx="0">
                  <c:v>合計</c:v>
                </c:pt>
              </c:strCache>
            </c:strRef>
          </c:tx>
          <c:spPr>
            <a:no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54-D01C-4EE1-90A5-F814648C55EA}"/>
                </c:ext>
              </c:extLst>
            </c:dLbl>
            <c:dLbl>
              <c:idx val="11"/>
              <c:delete val="1"/>
              <c:extLst>
                <c:ext xmlns:c15="http://schemas.microsoft.com/office/drawing/2012/chart" uri="{CE6537A1-D6FC-4f65-9D91-7224C49458BB}"/>
                <c:ext xmlns:c16="http://schemas.microsoft.com/office/drawing/2014/chart" uri="{C3380CC4-5D6E-409C-BE32-E72D297353CC}">
                  <c16:uniqueId val="{00000055-D01C-4EE1-90A5-F814648C55EA}"/>
                </c:ext>
              </c:extLst>
            </c:dLbl>
            <c:dLbl>
              <c:idx val="13"/>
              <c:delete val="1"/>
              <c:extLst>
                <c:ext xmlns:c15="http://schemas.microsoft.com/office/drawing/2012/chart" uri="{CE6537A1-D6FC-4f65-9D91-7224C49458BB}"/>
                <c:ext xmlns:c16="http://schemas.microsoft.com/office/drawing/2014/chart" uri="{C3380CC4-5D6E-409C-BE32-E72D297353CC}">
                  <c16:uniqueId val="{00000056-D01C-4EE1-90A5-F814648C55EA}"/>
                </c:ext>
              </c:extLst>
            </c:dLbl>
            <c:dLbl>
              <c:idx val="15"/>
              <c:delete val="1"/>
              <c:extLst>
                <c:ext xmlns:c15="http://schemas.microsoft.com/office/drawing/2012/chart" uri="{CE6537A1-D6FC-4f65-9D91-7224C49458BB}"/>
                <c:ext xmlns:c16="http://schemas.microsoft.com/office/drawing/2014/chart" uri="{C3380CC4-5D6E-409C-BE32-E72D297353CC}">
                  <c16:uniqueId val="{00000057-D01C-4EE1-90A5-F814648C55EA}"/>
                </c:ext>
              </c:extLst>
            </c:dLbl>
            <c:dLbl>
              <c:idx val="17"/>
              <c:delete val="1"/>
              <c:extLst>
                <c:ext xmlns:c15="http://schemas.microsoft.com/office/drawing/2012/chart" uri="{CE6537A1-D6FC-4f65-9D91-7224C49458BB}"/>
                <c:ext xmlns:c16="http://schemas.microsoft.com/office/drawing/2014/chart" uri="{C3380CC4-5D6E-409C-BE32-E72D297353CC}">
                  <c16:uniqueId val="{00000058-D01C-4EE1-90A5-F814648C55EA}"/>
                </c:ext>
              </c:extLst>
            </c:dLbl>
            <c:dLbl>
              <c:idx val="19"/>
              <c:delete val="1"/>
              <c:extLst>
                <c:ext xmlns:c15="http://schemas.microsoft.com/office/drawing/2012/chart" uri="{CE6537A1-D6FC-4f65-9D91-7224C49458BB}"/>
                <c:ext xmlns:c16="http://schemas.microsoft.com/office/drawing/2014/chart" uri="{C3380CC4-5D6E-409C-BE32-E72D297353CC}">
                  <c16:uniqueId val="{00000059-D01C-4EE1-90A5-F814648C55E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'p.5-11'!$C$15:$V$16</c:f>
              <c:multiLvlStrCache>
                <c:ptCount val="20"/>
                <c:lvl>
                  <c:pt idx="0">
                    <c:v>前年度</c:v>
                  </c:pt>
                  <c:pt idx="1">
                    <c:v>今年度</c:v>
                  </c:pt>
                  <c:pt idx="2">
                    <c:v>前年度</c:v>
                  </c:pt>
                  <c:pt idx="3">
                    <c:v>今年度</c:v>
                  </c:pt>
                  <c:pt idx="4">
                    <c:v>前年度</c:v>
                  </c:pt>
                  <c:pt idx="5">
                    <c:v>今年度</c:v>
                  </c:pt>
                  <c:pt idx="6">
                    <c:v>前年度</c:v>
                  </c:pt>
                  <c:pt idx="7">
                    <c:v>今年度</c:v>
                  </c:pt>
                  <c:pt idx="8">
                    <c:v>前年度</c:v>
                  </c:pt>
                  <c:pt idx="9">
                    <c:v>今年度</c:v>
                  </c:pt>
                  <c:pt idx="10">
                    <c:v>前年度</c:v>
                  </c:pt>
                  <c:pt idx="11">
                    <c:v>今年度</c:v>
                  </c:pt>
                  <c:pt idx="12">
                    <c:v>前年度</c:v>
                  </c:pt>
                  <c:pt idx="13">
                    <c:v>今年度</c:v>
                  </c:pt>
                  <c:pt idx="14">
                    <c:v>前年度</c:v>
                  </c:pt>
                  <c:pt idx="15">
                    <c:v>今年度</c:v>
                  </c:pt>
                  <c:pt idx="16">
                    <c:v>前年度</c:v>
                  </c:pt>
                  <c:pt idx="17">
                    <c:v>今年度</c:v>
                  </c:pt>
                  <c:pt idx="18">
                    <c:v>前年度</c:v>
                  </c:pt>
                  <c:pt idx="19">
                    <c:v>今年度</c:v>
                  </c:pt>
                </c:lvl>
                <c:lvl>
                  <c:pt idx="0">
                    <c:v>4月</c:v>
                  </c:pt>
                  <c:pt idx="2">
                    <c:v>5月</c:v>
                  </c:pt>
                  <c:pt idx="4">
                    <c:v>6月</c:v>
                  </c:pt>
                  <c:pt idx="6">
                    <c:v>7月</c:v>
                  </c:pt>
                  <c:pt idx="8">
                    <c:v>8月</c:v>
                  </c:pt>
                  <c:pt idx="10">
                    <c:v>9月</c:v>
                  </c:pt>
                  <c:pt idx="12">
                    <c:v>10月</c:v>
                  </c:pt>
                  <c:pt idx="14">
                    <c:v>11月</c:v>
                  </c:pt>
                  <c:pt idx="16">
                    <c:v>12月</c:v>
                  </c:pt>
                  <c:pt idx="18">
                    <c:v>１月</c:v>
                  </c:pt>
                </c:lvl>
              </c:multiLvlStrCache>
            </c:multiLvlStrRef>
          </c:cat>
          <c:val>
            <c:numRef>
              <c:f>'p.5-11'!$C$19:$V$19</c:f>
              <c:numCache>
                <c:formatCode>#,##0_);[Red]\(#,##0\)</c:formatCode>
                <c:ptCount val="20"/>
                <c:pt idx="0">
                  <c:v>85</c:v>
                </c:pt>
                <c:pt idx="1">
                  <c:v>160</c:v>
                </c:pt>
                <c:pt idx="2">
                  <c:v>119</c:v>
                </c:pt>
                <c:pt idx="3">
                  <c:v>182</c:v>
                </c:pt>
                <c:pt idx="4">
                  <c:v>160</c:v>
                </c:pt>
                <c:pt idx="5">
                  <c:v>231</c:v>
                </c:pt>
                <c:pt idx="6">
                  <c:v>140</c:v>
                </c:pt>
                <c:pt idx="7">
                  <c:v>213</c:v>
                </c:pt>
                <c:pt idx="8">
                  <c:v>144</c:v>
                </c:pt>
                <c:pt idx="9">
                  <c:v>0</c:v>
                </c:pt>
                <c:pt idx="10">
                  <c:v>175</c:v>
                </c:pt>
                <c:pt idx="11">
                  <c:v>0</c:v>
                </c:pt>
                <c:pt idx="12">
                  <c:v>214</c:v>
                </c:pt>
                <c:pt idx="13">
                  <c:v>0</c:v>
                </c:pt>
                <c:pt idx="14">
                  <c:v>198</c:v>
                </c:pt>
                <c:pt idx="15">
                  <c:v>0</c:v>
                </c:pt>
                <c:pt idx="16">
                  <c:v>237</c:v>
                </c:pt>
                <c:pt idx="17">
                  <c:v>0</c:v>
                </c:pt>
                <c:pt idx="18">
                  <c:v>150</c:v>
                </c:pt>
                <c:pt idx="19">
                  <c:v>0</c:v>
                </c:pt>
              </c:numCache>
            </c:numRef>
          </c:val>
          <c:extLst>
            <c:ext xmlns:c16="http://schemas.microsoft.com/office/drawing/2014/chart" uri="{C3380CC4-5D6E-409C-BE32-E72D297353CC}">
              <c16:uniqueId val="{00000052-D01C-4EE1-90A5-F814648C55EA}"/>
            </c:ext>
          </c:extLst>
        </c:ser>
        <c:dLbls>
          <c:showLegendKey val="0"/>
          <c:showVal val="0"/>
          <c:showCatName val="0"/>
          <c:showSerName val="0"/>
          <c:showPercent val="0"/>
          <c:showBubbleSize val="0"/>
        </c:dLbls>
        <c:gapWidth val="50"/>
        <c:overlap val="100"/>
        <c:axId val="987539640"/>
        <c:axId val="987542264"/>
      </c:barChart>
      <c:catAx>
        <c:axId val="98753964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987542264"/>
        <c:crosses val="autoZero"/>
        <c:auto val="1"/>
        <c:lblAlgn val="ctr"/>
        <c:lblOffset val="100"/>
        <c:noMultiLvlLbl val="0"/>
      </c:catAx>
      <c:valAx>
        <c:axId val="987542264"/>
        <c:scaling>
          <c:orientation val="minMax"/>
          <c:max val="240"/>
        </c:scaling>
        <c:delete val="0"/>
        <c:axPos val="l"/>
        <c:majorGridlines>
          <c:spPr>
            <a:ln w="317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987539640"/>
        <c:crosses val="autoZero"/>
        <c:crossBetween val="between"/>
        <c:majorUnit val="16"/>
      </c:valAx>
      <c:spPr>
        <a:noFill/>
        <a:ln>
          <a:noFill/>
        </a:ln>
        <a:effectLst/>
      </c:spPr>
    </c:plotArea>
    <c:plotVisOnly val="1"/>
    <c:dispBlanksAs val="span"/>
    <c:showDLblsOverMax val="0"/>
  </c:chart>
  <c:spPr>
    <a:noFill/>
    <a:ln>
      <a:noFill/>
    </a:ln>
    <a:effectLst/>
  </c:spPr>
  <c:txPr>
    <a:bodyPr/>
    <a:lstStyle/>
    <a:p>
      <a:pPr>
        <a:defRPr sz="800">
          <a:solidFill>
            <a:schemeClr val="tx1"/>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1245859040122"/>
          <c:y val="6.0428882809435619E-2"/>
          <c:w val="0.61251698607666061"/>
          <c:h val="0.78141787784925754"/>
        </c:manualLayout>
      </c:layout>
      <c:barChart>
        <c:barDir val="bar"/>
        <c:grouping val="clustered"/>
        <c:varyColors val="0"/>
        <c:ser>
          <c:idx val="1"/>
          <c:order val="0"/>
          <c:tx>
            <c:strRef>
              <c:f>'p.15-20'!$CG$30</c:f>
              <c:strCache>
                <c:ptCount val="1"/>
                <c:pt idx="0">
                  <c:v>今年度</c:v>
                </c:pt>
              </c:strCache>
            </c:strRef>
          </c:tx>
          <c:spPr>
            <a:solidFill>
              <a:schemeClr val="accent2">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'p.15-20'!$CE$31:$CE$38</c:f>
              <c:strCache>
                <c:ptCount val="8"/>
                <c:pt idx="0">
                  <c:v>10万円以下</c:v>
                </c:pt>
                <c:pt idx="1">
                  <c:v>10万超～20万円</c:v>
                </c:pt>
                <c:pt idx="2">
                  <c:v>20万超～30万円</c:v>
                </c:pt>
                <c:pt idx="3">
                  <c:v>30万超～40万円</c:v>
                </c:pt>
                <c:pt idx="4">
                  <c:v>40万超～50万円</c:v>
                </c:pt>
                <c:pt idx="5">
                  <c:v>50万超～60万円</c:v>
                </c:pt>
                <c:pt idx="6">
                  <c:v>60万超～70万円</c:v>
                </c:pt>
                <c:pt idx="7">
                  <c:v>70万円超</c:v>
                </c:pt>
              </c:strCache>
            </c:strRef>
          </c:cat>
          <c:val>
            <c:numRef>
              <c:f>'p.15-20'!$CG$31:$CG$38</c:f>
              <c:numCache>
                <c:formatCode>0%</c:formatCode>
                <c:ptCount val="8"/>
                <c:pt idx="0">
                  <c:v>0.29656862745098039</c:v>
                </c:pt>
                <c:pt idx="1">
                  <c:v>0.20343137254901961</c:v>
                </c:pt>
                <c:pt idx="2">
                  <c:v>0.35049019607843135</c:v>
                </c:pt>
                <c:pt idx="3">
                  <c:v>8.5784313725490197E-2</c:v>
                </c:pt>
                <c:pt idx="4">
                  <c:v>2.6960784313725492E-2</c:v>
                </c:pt>
                <c:pt idx="5">
                  <c:v>2.6960784313725492E-2</c:v>
                </c:pt>
                <c:pt idx="6">
                  <c:v>4.9019607843137254E-3</c:v>
                </c:pt>
                <c:pt idx="7">
                  <c:v>4.9019607843137254E-3</c:v>
                </c:pt>
              </c:numCache>
            </c:numRef>
          </c:val>
          <c:extLst>
            <c:ext xmlns:c16="http://schemas.microsoft.com/office/drawing/2014/chart" uri="{C3380CC4-5D6E-409C-BE32-E72D297353CC}">
              <c16:uniqueId val="{00000000-DFBF-4A0A-979C-42C3AE53CE19}"/>
            </c:ext>
          </c:extLst>
        </c:ser>
        <c:ser>
          <c:idx val="0"/>
          <c:order val="1"/>
          <c:tx>
            <c:strRef>
              <c:f>'p.15-20'!$CF$30</c:f>
              <c:strCache>
                <c:ptCount val="1"/>
                <c:pt idx="0">
                  <c:v>前年度</c:v>
                </c:pt>
              </c:strCache>
            </c:strRef>
          </c:tx>
          <c:spPr>
            <a:solidFill>
              <a:schemeClr val="accent3">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'p.15-20'!$CE$31:$CE$38</c:f>
              <c:strCache>
                <c:ptCount val="8"/>
                <c:pt idx="0">
                  <c:v>10万円以下</c:v>
                </c:pt>
                <c:pt idx="1">
                  <c:v>10万超～20万円</c:v>
                </c:pt>
                <c:pt idx="2">
                  <c:v>20万超～30万円</c:v>
                </c:pt>
                <c:pt idx="3">
                  <c:v>30万超～40万円</c:v>
                </c:pt>
                <c:pt idx="4">
                  <c:v>40万超～50万円</c:v>
                </c:pt>
                <c:pt idx="5">
                  <c:v>50万超～60万円</c:v>
                </c:pt>
                <c:pt idx="6">
                  <c:v>60万超～70万円</c:v>
                </c:pt>
                <c:pt idx="7">
                  <c:v>70万円超</c:v>
                </c:pt>
              </c:strCache>
            </c:strRef>
          </c:cat>
          <c:val>
            <c:numRef>
              <c:f>'p.15-20'!$CF$31:$CF$38</c:f>
              <c:numCache>
                <c:formatCode>0%</c:formatCode>
                <c:ptCount val="8"/>
                <c:pt idx="0">
                  <c:v>0.3482466747279323</c:v>
                </c:pt>
                <c:pt idx="1">
                  <c:v>0.16686819830713423</c:v>
                </c:pt>
                <c:pt idx="2">
                  <c:v>0.29866989117291415</c:v>
                </c:pt>
                <c:pt idx="3">
                  <c:v>0.10519951632406288</c:v>
                </c:pt>
                <c:pt idx="4">
                  <c:v>2.2974607013301087E-2</c:v>
                </c:pt>
                <c:pt idx="5">
                  <c:v>2.539298669891173E-2</c:v>
                </c:pt>
                <c:pt idx="6">
                  <c:v>3.6275695284159614E-3</c:v>
                </c:pt>
                <c:pt idx="7">
                  <c:v>3.0229746070133012E-2</c:v>
                </c:pt>
              </c:numCache>
            </c:numRef>
          </c:val>
          <c:extLst>
            <c:ext xmlns:c16="http://schemas.microsoft.com/office/drawing/2014/chart" uri="{C3380CC4-5D6E-409C-BE32-E72D297353CC}">
              <c16:uniqueId val="{00000001-DFBF-4A0A-979C-42C3AE53CE19}"/>
            </c:ext>
          </c:extLst>
        </c:ser>
        <c:dLbls>
          <c:showLegendKey val="0"/>
          <c:showVal val="0"/>
          <c:showCatName val="0"/>
          <c:showSerName val="0"/>
          <c:showPercent val="0"/>
          <c:showBubbleSize val="0"/>
        </c:dLbls>
        <c:gapWidth val="100"/>
        <c:axId val="854923487"/>
        <c:axId val="903486655"/>
      </c:barChart>
      <c:catAx>
        <c:axId val="854923487"/>
        <c:scaling>
          <c:orientation val="maxMin"/>
        </c:scaling>
        <c:delete val="0"/>
        <c:axPos val="l"/>
        <c:majorGridlines>
          <c:spPr>
            <a:ln w="317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903486655"/>
        <c:crosses val="autoZero"/>
        <c:auto val="1"/>
        <c:lblAlgn val="ctr"/>
        <c:lblOffset val="100"/>
        <c:noMultiLvlLbl val="0"/>
      </c:catAx>
      <c:valAx>
        <c:axId val="903486655"/>
        <c:scaling>
          <c:orientation val="minMax"/>
          <c:max val="1"/>
        </c:scaling>
        <c:delete val="0"/>
        <c:axPos val="t"/>
        <c:majorGridlines>
          <c:spPr>
            <a:ln w="3175" cap="flat" cmpd="sng" algn="ctr">
              <a:solidFill>
                <a:schemeClr val="accent3">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854923487"/>
        <c:crosses val="autoZero"/>
        <c:crossBetween val="between"/>
        <c:majorUnit val="0.2"/>
        <c:minorUnit val="0.1"/>
      </c:valAx>
      <c:spPr>
        <a:noFill/>
        <a:ln>
          <a:noFill/>
        </a:ln>
        <a:effectLst/>
      </c:spPr>
    </c:plotArea>
    <c:legend>
      <c:legendPos val="b"/>
      <c:layout>
        <c:manualLayout>
          <c:xMode val="edge"/>
          <c:yMode val="edge"/>
          <c:x val="0.37385438782731772"/>
          <c:y val="0.85256175045667537"/>
          <c:w val="0.2522912243453645"/>
          <c:h val="4.405090937971566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282925623918955E-2"/>
          <c:y val="3.9206021702582916E-2"/>
          <c:w val="0.90322020687043991"/>
          <c:h val="0.73138621427479744"/>
        </c:manualLayout>
      </c:layout>
      <c:barChart>
        <c:barDir val="col"/>
        <c:grouping val="stacked"/>
        <c:varyColors val="0"/>
        <c:ser>
          <c:idx val="1"/>
          <c:order val="0"/>
          <c:tx>
            <c:strRef>
              <c:f>'p.5-11'!$B$35</c:f>
              <c:strCache>
                <c:ptCount val="1"/>
                <c:pt idx="0">
                  <c:v>雇用契約(フルタイム)</c:v>
                </c:pt>
              </c:strCache>
            </c:strRef>
          </c:tx>
          <c:spPr>
            <a:solidFill>
              <a:schemeClr val="accent3">
                <a:lumMod val="40000"/>
                <a:lumOff val="60000"/>
                <a:alpha val="70000"/>
              </a:schemeClr>
            </a:solidFill>
            <a:ln>
              <a:noFill/>
            </a:ln>
            <a:effectLst/>
          </c:spPr>
          <c:invertIfNegative val="0"/>
          <c:dPt>
            <c:idx val="1"/>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1-4C16-48DE-A2E2-06D105969C0F}"/>
              </c:ext>
            </c:extLst>
          </c:dPt>
          <c:dPt>
            <c:idx val="3"/>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3-4C16-48DE-A2E2-06D105969C0F}"/>
              </c:ext>
            </c:extLst>
          </c:dPt>
          <c:dPt>
            <c:idx val="5"/>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5-4C16-48DE-A2E2-06D105969C0F}"/>
              </c:ext>
            </c:extLst>
          </c:dPt>
          <c:dPt>
            <c:idx val="7"/>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7-4C16-48DE-A2E2-06D105969C0F}"/>
              </c:ext>
            </c:extLst>
          </c:dPt>
          <c:dPt>
            <c:idx val="9"/>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9-4C16-48DE-A2E2-06D105969C0F}"/>
              </c:ext>
            </c:extLst>
          </c:dPt>
          <c:dPt>
            <c:idx val="11"/>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B-4C16-48DE-A2E2-06D105969C0F}"/>
              </c:ext>
            </c:extLst>
          </c:dPt>
          <c:dPt>
            <c:idx val="13"/>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D-4C16-48DE-A2E2-06D105969C0F}"/>
              </c:ext>
            </c:extLst>
          </c:dPt>
          <c:dPt>
            <c:idx val="15"/>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F-4C16-48DE-A2E2-06D105969C0F}"/>
              </c:ext>
            </c:extLst>
          </c:dPt>
          <c:dPt>
            <c:idx val="17"/>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11-4C16-48DE-A2E2-06D105969C0F}"/>
              </c:ext>
            </c:extLst>
          </c:dPt>
          <c:dPt>
            <c:idx val="19"/>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13-4C16-48DE-A2E2-06D105969C0F}"/>
              </c:ext>
            </c:extLst>
          </c:dPt>
          <c:dLbls>
            <c:dLbl>
              <c:idx val="9"/>
              <c:delete val="1"/>
              <c:extLst>
                <c:ext xmlns:c15="http://schemas.microsoft.com/office/drawing/2012/chart" uri="{CE6537A1-D6FC-4f65-9D91-7224C49458BB}"/>
                <c:ext xmlns:c16="http://schemas.microsoft.com/office/drawing/2014/chart" uri="{C3380CC4-5D6E-409C-BE32-E72D297353CC}">
                  <c16:uniqueId val="{00000009-4C16-48DE-A2E2-06D105969C0F}"/>
                </c:ext>
              </c:extLst>
            </c:dLbl>
            <c:dLbl>
              <c:idx val="11"/>
              <c:delete val="1"/>
              <c:extLst>
                <c:ext xmlns:c15="http://schemas.microsoft.com/office/drawing/2012/chart" uri="{CE6537A1-D6FC-4f65-9D91-7224C49458BB}"/>
                <c:ext xmlns:c16="http://schemas.microsoft.com/office/drawing/2014/chart" uri="{C3380CC4-5D6E-409C-BE32-E72D297353CC}">
                  <c16:uniqueId val="{0000000B-4C16-48DE-A2E2-06D105969C0F}"/>
                </c:ext>
              </c:extLst>
            </c:dLbl>
            <c:dLbl>
              <c:idx val="13"/>
              <c:delete val="1"/>
              <c:extLst>
                <c:ext xmlns:c15="http://schemas.microsoft.com/office/drawing/2012/chart" uri="{CE6537A1-D6FC-4f65-9D91-7224C49458BB}"/>
                <c:ext xmlns:c16="http://schemas.microsoft.com/office/drawing/2014/chart" uri="{C3380CC4-5D6E-409C-BE32-E72D297353CC}">
                  <c16:uniqueId val="{0000000D-4C16-48DE-A2E2-06D105969C0F}"/>
                </c:ext>
              </c:extLst>
            </c:dLbl>
            <c:dLbl>
              <c:idx val="15"/>
              <c:delete val="1"/>
              <c:extLst>
                <c:ext xmlns:c15="http://schemas.microsoft.com/office/drawing/2012/chart" uri="{CE6537A1-D6FC-4f65-9D91-7224C49458BB}"/>
                <c:ext xmlns:c16="http://schemas.microsoft.com/office/drawing/2014/chart" uri="{C3380CC4-5D6E-409C-BE32-E72D297353CC}">
                  <c16:uniqueId val="{0000000F-4C16-48DE-A2E2-06D105969C0F}"/>
                </c:ext>
              </c:extLst>
            </c:dLbl>
            <c:dLbl>
              <c:idx val="17"/>
              <c:delete val="1"/>
              <c:extLst>
                <c:ext xmlns:c15="http://schemas.microsoft.com/office/drawing/2012/chart" uri="{CE6537A1-D6FC-4f65-9D91-7224C49458BB}"/>
                <c:ext xmlns:c16="http://schemas.microsoft.com/office/drawing/2014/chart" uri="{C3380CC4-5D6E-409C-BE32-E72D297353CC}">
                  <c16:uniqueId val="{00000011-4C16-48DE-A2E2-06D105969C0F}"/>
                </c:ext>
              </c:extLst>
            </c:dLbl>
            <c:dLbl>
              <c:idx val="19"/>
              <c:delete val="1"/>
              <c:extLst>
                <c:ext xmlns:c15="http://schemas.microsoft.com/office/drawing/2012/chart" uri="{CE6537A1-D6FC-4f65-9D91-7224C49458BB}"/>
                <c:ext xmlns:c16="http://schemas.microsoft.com/office/drawing/2014/chart" uri="{C3380CC4-5D6E-409C-BE32-E72D297353CC}">
                  <c16:uniqueId val="{00000013-4C16-48DE-A2E2-06D105969C0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'p.5-11'!$C$21:$V$22</c:f>
              <c:multiLvlStrCache>
                <c:ptCount val="20"/>
                <c:lvl>
                  <c:pt idx="0">
                    <c:v>前年度</c:v>
                  </c:pt>
                  <c:pt idx="1">
                    <c:v>今年度</c:v>
                  </c:pt>
                  <c:pt idx="2">
                    <c:v>前年度</c:v>
                  </c:pt>
                  <c:pt idx="3">
                    <c:v>今年度</c:v>
                  </c:pt>
                  <c:pt idx="4">
                    <c:v>前年度</c:v>
                  </c:pt>
                  <c:pt idx="5">
                    <c:v>今年度</c:v>
                  </c:pt>
                  <c:pt idx="6">
                    <c:v>前年度</c:v>
                  </c:pt>
                  <c:pt idx="7">
                    <c:v>今年度</c:v>
                  </c:pt>
                  <c:pt idx="8">
                    <c:v>前年度</c:v>
                  </c:pt>
                  <c:pt idx="9">
                    <c:v>今年度</c:v>
                  </c:pt>
                  <c:pt idx="10">
                    <c:v>前年度</c:v>
                  </c:pt>
                  <c:pt idx="11">
                    <c:v>今年度</c:v>
                  </c:pt>
                  <c:pt idx="12">
                    <c:v>前年度</c:v>
                  </c:pt>
                  <c:pt idx="13">
                    <c:v>今年度</c:v>
                  </c:pt>
                  <c:pt idx="14">
                    <c:v>前年度</c:v>
                  </c:pt>
                  <c:pt idx="15">
                    <c:v>今年度</c:v>
                  </c:pt>
                  <c:pt idx="16">
                    <c:v>前年度</c:v>
                  </c:pt>
                  <c:pt idx="17">
                    <c:v>今年度</c:v>
                  </c:pt>
                  <c:pt idx="18">
                    <c:v>前年度</c:v>
                  </c:pt>
                  <c:pt idx="19">
                    <c:v>今年度</c:v>
                  </c:pt>
                </c:lvl>
                <c:lvl>
                  <c:pt idx="0">
                    <c:v>4月</c:v>
                  </c:pt>
                  <c:pt idx="2">
                    <c:v>5月</c:v>
                  </c:pt>
                  <c:pt idx="4">
                    <c:v>6月</c:v>
                  </c:pt>
                  <c:pt idx="6">
                    <c:v>7月</c:v>
                  </c:pt>
                  <c:pt idx="8">
                    <c:v>8月</c:v>
                  </c:pt>
                  <c:pt idx="10">
                    <c:v>9月</c:v>
                  </c:pt>
                  <c:pt idx="12">
                    <c:v>10月</c:v>
                  </c:pt>
                  <c:pt idx="14">
                    <c:v>11月</c:v>
                  </c:pt>
                  <c:pt idx="16">
                    <c:v>12月</c:v>
                  </c:pt>
                  <c:pt idx="18">
                    <c:v>１月</c:v>
                  </c:pt>
                </c:lvl>
              </c:multiLvlStrCache>
            </c:multiLvlStrRef>
          </c:cat>
          <c:val>
            <c:numRef>
              <c:f>'p.5-11'!$C$35:$V$35</c:f>
              <c:numCache>
                <c:formatCode>#,##0_);[Red]\(#,##0\)</c:formatCode>
                <c:ptCount val="20"/>
                <c:pt idx="0">
                  <c:v>29</c:v>
                </c:pt>
                <c:pt idx="1">
                  <c:v>72</c:v>
                </c:pt>
                <c:pt idx="2">
                  <c:v>74</c:v>
                </c:pt>
                <c:pt idx="3">
                  <c:v>163</c:v>
                </c:pt>
                <c:pt idx="4">
                  <c:v>142</c:v>
                </c:pt>
                <c:pt idx="5">
                  <c:v>285</c:v>
                </c:pt>
                <c:pt idx="6">
                  <c:v>194</c:v>
                </c:pt>
                <c:pt idx="7">
                  <c:v>378</c:v>
                </c:pt>
                <c:pt idx="8">
                  <c:v>249</c:v>
                </c:pt>
                <c:pt idx="9">
                  <c:v>0</c:v>
                </c:pt>
                <c:pt idx="10">
                  <c:v>322</c:v>
                </c:pt>
                <c:pt idx="11">
                  <c:v>0</c:v>
                </c:pt>
                <c:pt idx="12">
                  <c:v>413</c:v>
                </c:pt>
                <c:pt idx="13">
                  <c:v>0</c:v>
                </c:pt>
                <c:pt idx="14">
                  <c:v>511</c:v>
                </c:pt>
                <c:pt idx="15">
                  <c:v>0</c:v>
                </c:pt>
                <c:pt idx="16">
                  <c:v>624</c:v>
                </c:pt>
                <c:pt idx="17">
                  <c:v>0</c:v>
                </c:pt>
                <c:pt idx="18">
                  <c:v>683</c:v>
                </c:pt>
                <c:pt idx="19">
                  <c:v>0</c:v>
                </c:pt>
              </c:numCache>
            </c:numRef>
          </c:val>
          <c:extLst>
            <c:ext xmlns:c16="http://schemas.microsoft.com/office/drawing/2014/chart" uri="{C3380CC4-5D6E-409C-BE32-E72D297353CC}">
              <c16:uniqueId val="{00000014-4C16-48DE-A2E2-06D105969C0F}"/>
            </c:ext>
          </c:extLst>
        </c:ser>
        <c:ser>
          <c:idx val="3"/>
          <c:order val="1"/>
          <c:tx>
            <c:strRef>
              <c:f>'p.5-11'!$B$36</c:f>
              <c:strCache>
                <c:ptCount val="1"/>
                <c:pt idx="0">
                  <c:v>雇用契約(フルタイム)以外</c:v>
                </c:pt>
              </c:strCache>
            </c:strRef>
          </c:tx>
          <c:spPr>
            <a:solidFill>
              <a:schemeClr val="accent3">
                <a:lumMod val="75000"/>
                <a:alpha val="70000"/>
              </a:schemeClr>
            </a:solidFill>
            <a:ln>
              <a:noFill/>
            </a:ln>
            <a:effectLst/>
          </c:spPr>
          <c:invertIfNegative val="0"/>
          <c:dPt>
            <c:idx val="0"/>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16-4C16-48DE-A2E2-06D105969C0F}"/>
              </c:ext>
            </c:extLst>
          </c:dPt>
          <c:dPt>
            <c:idx val="1"/>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18-4C16-48DE-A2E2-06D105969C0F}"/>
              </c:ext>
            </c:extLst>
          </c:dPt>
          <c:dPt>
            <c:idx val="2"/>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1A-4C16-48DE-A2E2-06D105969C0F}"/>
              </c:ext>
            </c:extLst>
          </c:dPt>
          <c:dPt>
            <c:idx val="3"/>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1C-4C16-48DE-A2E2-06D105969C0F}"/>
              </c:ext>
            </c:extLst>
          </c:dPt>
          <c:dPt>
            <c:idx val="4"/>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1E-4C16-48DE-A2E2-06D105969C0F}"/>
              </c:ext>
            </c:extLst>
          </c:dPt>
          <c:dPt>
            <c:idx val="5"/>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20-4C16-48DE-A2E2-06D105969C0F}"/>
              </c:ext>
            </c:extLst>
          </c:dPt>
          <c:dPt>
            <c:idx val="6"/>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22-4C16-48DE-A2E2-06D105969C0F}"/>
              </c:ext>
            </c:extLst>
          </c:dPt>
          <c:dPt>
            <c:idx val="7"/>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24-4C16-48DE-A2E2-06D105969C0F}"/>
              </c:ext>
            </c:extLst>
          </c:dPt>
          <c:dPt>
            <c:idx val="8"/>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26-4C16-48DE-A2E2-06D105969C0F}"/>
              </c:ext>
            </c:extLst>
          </c:dPt>
          <c:dPt>
            <c:idx val="9"/>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28-4C16-48DE-A2E2-06D105969C0F}"/>
              </c:ext>
            </c:extLst>
          </c:dPt>
          <c:dPt>
            <c:idx val="10"/>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2A-4C16-48DE-A2E2-06D105969C0F}"/>
              </c:ext>
            </c:extLst>
          </c:dPt>
          <c:dPt>
            <c:idx val="11"/>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2C-4C16-48DE-A2E2-06D105969C0F}"/>
              </c:ext>
            </c:extLst>
          </c:dPt>
          <c:dPt>
            <c:idx val="12"/>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2E-4C16-48DE-A2E2-06D105969C0F}"/>
              </c:ext>
            </c:extLst>
          </c:dPt>
          <c:dPt>
            <c:idx val="13"/>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0-4C16-48DE-A2E2-06D105969C0F}"/>
              </c:ext>
            </c:extLst>
          </c:dPt>
          <c:dPt>
            <c:idx val="14"/>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2-4C16-48DE-A2E2-06D105969C0F}"/>
              </c:ext>
            </c:extLst>
          </c:dPt>
          <c:dPt>
            <c:idx val="15"/>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4-4C16-48DE-A2E2-06D105969C0F}"/>
              </c:ext>
            </c:extLst>
          </c:dPt>
          <c:dPt>
            <c:idx val="16"/>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6-4C16-48DE-A2E2-06D105969C0F}"/>
              </c:ext>
            </c:extLst>
          </c:dPt>
          <c:dPt>
            <c:idx val="17"/>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8-4C16-48DE-A2E2-06D105969C0F}"/>
              </c:ext>
            </c:extLst>
          </c:dPt>
          <c:dPt>
            <c:idx val="18"/>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3A-4C16-48DE-A2E2-06D105969C0F}"/>
              </c:ext>
            </c:extLst>
          </c:dPt>
          <c:dPt>
            <c:idx val="19"/>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3C-4C16-48DE-A2E2-06D105969C0F}"/>
              </c:ext>
            </c:extLst>
          </c:dPt>
          <c:dLbls>
            <c:dLbl>
              <c:idx val="9"/>
              <c:delete val="1"/>
              <c:extLst>
                <c:ext xmlns:c15="http://schemas.microsoft.com/office/drawing/2012/chart" uri="{CE6537A1-D6FC-4f65-9D91-7224C49458BB}"/>
                <c:ext xmlns:c16="http://schemas.microsoft.com/office/drawing/2014/chart" uri="{C3380CC4-5D6E-409C-BE32-E72D297353CC}">
                  <c16:uniqueId val="{00000028-4C16-48DE-A2E2-06D105969C0F}"/>
                </c:ext>
              </c:extLst>
            </c:dLbl>
            <c:dLbl>
              <c:idx val="11"/>
              <c:delete val="1"/>
              <c:extLst>
                <c:ext xmlns:c15="http://schemas.microsoft.com/office/drawing/2012/chart" uri="{CE6537A1-D6FC-4f65-9D91-7224C49458BB}"/>
                <c:ext xmlns:c16="http://schemas.microsoft.com/office/drawing/2014/chart" uri="{C3380CC4-5D6E-409C-BE32-E72D297353CC}">
                  <c16:uniqueId val="{0000002C-4C16-48DE-A2E2-06D105969C0F}"/>
                </c:ext>
              </c:extLst>
            </c:dLbl>
            <c:dLbl>
              <c:idx val="13"/>
              <c:delete val="1"/>
              <c:extLst>
                <c:ext xmlns:c15="http://schemas.microsoft.com/office/drawing/2012/chart" uri="{CE6537A1-D6FC-4f65-9D91-7224C49458BB}"/>
                <c:ext xmlns:c16="http://schemas.microsoft.com/office/drawing/2014/chart" uri="{C3380CC4-5D6E-409C-BE32-E72D297353CC}">
                  <c16:uniqueId val="{00000030-4C16-48DE-A2E2-06D105969C0F}"/>
                </c:ext>
              </c:extLst>
            </c:dLbl>
            <c:dLbl>
              <c:idx val="15"/>
              <c:delete val="1"/>
              <c:extLst>
                <c:ext xmlns:c15="http://schemas.microsoft.com/office/drawing/2012/chart" uri="{CE6537A1-D6FC-4f65-9D91-7224C49458BB}"/>
                <c:ext xmlns:c16="http://schemas.microsoft.com/office/drawing/2014/chart" uri="{C3380CC4-5D6E-409C-BE32-E72D297353CC}">
                  <c16:uniqueId val="{00000034-4C16-48DE-A2E2-06D105969C0F}"/>
                </c:ext>
              </c:extLst>
            </c:dLbl>
            <c:dLbl>
              <c:idx val="17"/>
              <c:delete val="1"/>
              <c:extLst>
                <c:ext xmlns:c15="http://schemas.microsoft.com/office/drawing/2012/chart" uri="{CE6537A1-D6FC-4f65-9D91-7224C49458BB}"/>
                <c:ext xmlns:c16="http://schemas.microsoft.com/office/drawing/2014/chart" uri="{C3380CC4-5D6E-409C-BE32-E72D297353CC}">
                  <c16:uniqueId val="{00000038-4C16-48DE-A2E2-06D105969C0F}"/>
                </c:ext>
              </c:extLst>
            </c:dLbl>
            <c:dLbl>
              <c:idx val="19"/>
              <c:delete val="1"/>
              <c:extLst>
                <c:ext xmlns:c15="http://schemas.microsoft.com/office/drawing/2012/chart" uri="{CE6537A1-D6FC-4f65-9D91-7224C49458BB}"/>
                <c:ext xmlns:c16="http://schemas.microsoft.com/office/drawing/2014/chart" uri="{C3380CC4-5D6E-409C-BE32-E72D297353CC}">
                  <c16:uniqueId val="{0000003C-4C16-48DE-A2E2-06D105969C0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'p.5-11'!$C$21:$V$22</c:f>
              <c:multiLvlStrCache>
                <c:ptCount val="20"/>
                <c:lvl>
                  <c:pt idx="0">
                    <c:v>前年度</c:v>
                  </c:pt>
                  <c:pt idx="1">
                    <c:v>今年度</c:v>
                  </c:pt>
                  <c:pt idx="2">
                    <c:v>前年度</c:v>
                  </c:pt>
                  <c:pt idx="3">
                    <c:v>今年度</c:v>
                  </c:pt>
                  <c:pt idx="4">
                    <c:v>前年度</c:v>
                  </c:pt>
                  <c:pt idx="5">
                    <c:v>今年度</c:v>
                  </c:pt>
                  <c:pt idx="6">
                    <c:v>前年度</c:v>
                  </c:pt>
                  <c:pt idx="7">
                    <c:v>今年度</c:v>
                  </c:pt>
                  <c:pt idx="8">
                    <c:v>前年度</c:v>
                  </c:pt>
                  <c:pt idx="9">
                    <c:v>今年度</c:v>
                  </c:pt>
                  <c:pt idx="10">
                    <c:v>前年度</c:v>
                  </c:pt>
                  <c:pt idx="11">
                    <c:v>今年度</c:v>
                  </c:pt>
                  <c:pt idx="12">
                    <c:v>前年度</c:v>
                  </c:pt>
                  <c:pt idx="13">
                    <c:v>今年度</c:v>
                  </c:pt>
                  <c:pt idx="14">
                    <c:v>前年度</c:v>
                  </c:pt>
                  <c:pt idx="15">
                    <c:v>今年度</c:v>
                  </c:pt>
                  <c:pt idx="16">
                    <c:v>前年度</c:v>
                  </c:pt>
                  <c:pt idx="17">
                    <c:v>今年度</c:v>
                  </c:pt>
                  <c:pt idx="18">
                    <c:v>前年度</c:v>
                  </c:pt>
                  <c:pt idx="19">
                    <c:v>今年度</c:v>
                  </c:pt>
                </c:lvl>
                <c:lvl>
                  <c:pt idx="0">
                    <c:v>4月</c:v>
                  </c:pt>
                  <c:pt idx="2">
                    <c:v>5月</c:v>
                  </c:pt>
                  <c:pt idx="4">
                    <c:v>6月</c:v>
                  </c:pt>
                  <c:pt idx="6">
                    <c:v>7月</c:v>
                  </c:pt>
                  <c:pt idx="8">
                    <c:v>8月</c:v>
                  </c:pt>
                  <c:pt idx="10">
                    <c:v>9月</c:v>
                  </c:pt>
                  <c:pt idx="12">
                    <c:v>10月</c:v>
                  </c:pt>
                  <c:pt idx="14">
                    <c:v>11月</c:v>
                  </c:pt>
                  <c:pt idx="16">
                    <c:v>12月</c:v>
                  </c:pt>
                  <c:pt idx="18">
                    <c:v>１月</c:v>
                  </c:pt>
                </c:lvl>
              </c:multiLvlStrCache>
            </c:multiLvlStrRef>
          </c:cat>
          <c:val>
            <c:numRef>
              <c:f>'p.5-11'!$C$36:$V$36</c:f>
              <c:numCache>
                <c:formatCode>#,##0_);[Red]\(#,##0\)</c:formatCode>
                <c:ptCount val="20"/>
                <c:pt idx="0">
                  <c:v>56</c:v>
                </c:pt>
                <c:pt idx="1">
                  <c:v>88</c:v>
                </c:pt>
                <c:pt idx="2">
                  <c:v>130</c:v>
                </c:pt>
                <c:pt idx="3">
                  <c:v>179</c:v>
                </c:pt>
                <c:pt idx="4">
                  <c:v>222</c:v>
                </c:pt>
                <c:pt idx="5">
                  <c:v>288</c:v>
                </c:pt>
                <c:pt idx="6">
                  <c:v>310</c:v>
                </c:pt>
                <c:pt idx="7">
                  <c:v>408</c:v>
                </c:pt>
                <c:pt idx="8">
                  <c:v>399</c:v>
                </c:pt>
                <c:pt idx="9">
                  <c:v>0</c:v>
                </c:pt>
                <c:pt idx="10">
                  <c:v>501</c:v>
                </c:pt>
                <c:pt idx="11">
                  <c:v>0</c:v>
                </c:pt>
                <c:pt idx="12">
                  <c:v>624</c:v>
                </c:pt>
                <c:pt idx="13">
                  <c:v>0</c:v>
                </c:pt>
                <c:pt idx="14">
                  <c:v>724</c:v>
                </c:pt>
                <c:pt idx="15">
                  <c:v>0</c:v>
                </c:pt>
                <c:pt idx="16">
                  <c:v>848</c:v>
                </c:pt>
                <c:pt idx="17">
                  <c:v>0</c:v>
                </c:pt>
                <c:pt idx="18">
                  <c:v>939</c:v>
                </c:pt>
                <c:pt idx="19">
                  <c:v>0</c:v>
                </c:pt>
              </c:numCache>
            </c:numRef>
          </c:val>
          <c:extLst>
            <c:ext xmlns:c16="http://schemas.microsoft.com/office/drawing/2014/chart" uri="{C3380CC4-5D6E-409C-BE32-E72D297353CC}">
              <c16:uniqueId val="{0000003D-4C16-48DE-A2E2-06D105969C0F}"/>
            </c:ext>
          </c:extLst>
        </c:ser>
        <c:ser>
          <c:idx val="4"/>
          <c:order val="2"/>
          <c:tx>
            <c:strRef>
              <c:f>'p.5-11'!$B$37</c:f>
              <c:strCache>
                <c:ptCount val="1"/>
                <c:pt idx="0">
                  <c:v>合計</c:v>
                </c:pt>
              </c:strCache>
            </c:strRef>
          </c:tx>
          <c:spPr>
            <a:no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40-4C16-48DE-A2E2-06D105969C0F}"/>
                </c:ext>
              </c:extLst>
            </c:dLbl>
            <c:dLbl>
              <c:idx val="11"/>
              <c:delete val="1"/>
              <c:extLst>
                <c:ext xmlns:c15="http://schemas.microsoft.com/office/drawing/2012/chart" uri="{CE6537A1-D6FC-4f65-9D91-7224C49458BB}"/>
                <c:ext xmlns:c16="http://schemas.microsoft.com/office/drawing/2014/chart" uri="{C3380CC4-5D6E-409C-BE32-E72D297353CC}">
                  <c16:uniqueId val="{00000041-4C16-48DE-A2E2-06D105969C0F}"/>
                </c:ext>
              </c:extLst>
            </c:dLbl>
            <c:dLbl>
              <c:idx val="13"/>
              <c:delete val="1"/>
              <c:extLst>
                <c:ext xmlns:c15="http://schemas.microsoft.com/office/drawing/2012/chart" uri="{CE6537A1-D6FC-4f65-9D91-7224C49458BB}"/>
                <c:ext xmlns:c16="http://schemas.microsoft.com/office/drawing/2014/chart" uri="{C3380CC4-5D6E-409C-BE32-E72D297353CC}">
                  <c16:uniqueId val="{00000042-4C16-48DE-A2E2-06D105969C0F}"/>
                </c:ext>
              </c:extLst>
            </c:dLbl>
            <c:dLbl>
              <c:idx val="15"/>
              <c:delete val="1"/>
              <c:extLst>
                <c:ext xmlns:c15="http://schemas.microsoft.com/office/drawing/2012/chart" uri="{CE6537A1-D6FC-4f65-9D91-7224C49458BB}"/>
                <c:ext xmlns:c16="http://schemas.microsoft.com/office/drawing/2014/chart" uri="{C3380CC4-5D6E-409C-BE32-E72D297353CC}">
                  <c16:uniqueId val="{00000043-4C16-48DE-A2E2-06D105969C0F}"/>
                </c:ext>
              </c:extLst>
            </c:dLbl>
            <c:dLbl>
              <c:idx val="17"/>
              <c:delete val="1"/>
              <c:extLst>
                <c:ext xmlns:c15="http://schemas.microsoft.com/office/drawing/2012/chart" uri="{CE6537A1-D6FC-4f65-9D91-7224C49458BB}"/>
                <c:ext xmlns:c16="http://schemas.microsoft.com/office/drawing/2014/chart" uri="{C3380CC4-5D6E-409C-BE32-E72D297353CC}">
                  <c16:uniqueId val="{00000044-4C16-48DE-A2E2-06D105969C0F}"/>
                </c:ext>
              </c:extLst>
            </c:dLbl>
            <c:dLbl>
              <c:idx val="19"/>
              <c:delete val="1"/>
              <c:extLst>
                <c:ext xmlns:c15="http://schemas.microsoft.com/office/drawing/2012/chart" uri="{CE6537A1-D6FC-4f65-9D91-7224C49458BB}"/>
                <c:ext xmlns:c16="http://schemas.microsoft.com/office/drawing/2014/chart" uri="{C3380CC4-5D6E-409C-BE32-E72D297353CC}">
                  <c16:uniqueId val="{00000045-4C16-48DE-A2E2-06D105969C0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'p.5-11'!$C$21:$V$22</c:f>
              <c:multiLvlStrCache>
                <c:ptCount val="20"/>
                <c:lvl>
                  <c:pt idx="0">
                    <c:v>前年度</c:v>
                  </c:pt>
                  <c:pt idx="1">
                    <c:v>今年度</c:v>
                  </c:pt>
                  <c:pt idx="2">
                    <c:v>前年度</c:v>
                  </c:pt>
                  <c:pt idx="3">
                    <c:v>今年度</c:v>
                  </c:pt>
                  <c:pt idx="4">
                    <c:v>前年度</c:v>
                  </c:pt>
                  <c:pt idx="5">
                    <c:v>今年度</c:v>
                  </c:pt>
                  <c:pt idx="6">
                    <c:v>前年度</c:v>
                  </c:pt>
                  <c:pt idx="7">
                    <c:v>今年度</c:v>
                  </c:pt>
                  <c:pt idx="8">
                    <c:v>前年度</c:v>
                  </c:pt>
                  <c:pt idx="9">
                    <c:v>今年度</c:v>
                  </c:pt>
                  <c:pt idx="10">
                    <c:v>前年度</c:v>
                  </c:pt>
                  <c:pt idx="11">
                    <c:v>今年度</c:v>
                  </c:pt>
                  <c:pt idx="12">
                    <c:v>前年度</c:v>
                  </c:pt>
                  <c:pt idx="13">
                    <c:v>今年度</c:v>
                  </c:pt>
                  <c:pt idx="14">
                    <c:v>前年度</c:v>
                  </c:pt>
                  <c:pt idx="15">
                    <c:v>今年度</c:v>
                  </c:pt>
                  <c:pt idx="16">
                    <c:v>前年度</c:v>
                  </c:pt>
                  <c:pt idx="17">
                    <c:v>今年度</c:v>
                  </c:pt>
                  <c:pt idx="18">
                    <c:v>前年度</c:v>
                  </c:pt>
                  <c:pt idx="19">
                    <c:v>今年度</c:v>
                  </c:pt>
                </c:lvl>
                <c:lvl>
                  <c:pt idx="0">
                    <c:v>4月</c:v>
                  </c:pt>
                  <c:pt idx="2">
                    <c:v>5月</c:v>
                  </c:pt>
                  <c:pt idx="4">
                    <c:v>6月</c:v>
                  </c:pt>
                  <c:pt idx="6">
                    <c:v>7月</c:v>
                  </c:pt>
                  <c:pt idx="8">
                    <c:v>8月</c:v>
                  </c:pt>
                  <c:pt idx="10">
                    <c:v>9月</c:v>
                  </c:pt>
                  <c:pt idx="12">
                    <c:v>10月</c:v>
                  </c:pt>
                  <c:pt idx="14">
                    <c:v>11月</c:v>
                  </c:pt>
                  <c:pt idx="16">
                    <c:v>12月</c:v>
                  </c:pt>
                  <c:pt idx="18">
                    <c:v>１月</c:v>
                  </c:pt>
                </c:lvl>
              </c:multiLvlStrCache>
            </c:multiLvlStrRef>
          </c:cat>
          <c:val>
            <c:numRef>
              <c:f>'p.5-11'!$C$37:$V$37</c:f>
              <c:numCache>
                <c:formatCode>#,##0_);[Red]\(#,##0\)</c:formatCode>
                <c:ptCount val="20"/>
                <c:pt idx="0">
                  <c:v>85</c:v>
                </c:pt>
                <c:pt idx="1">
                  <c:v>160</c:v>
                </c:pt>
                <c:pt idx="2">
                  <c:v>204</c:v>
                </c:pt>
                <c:pt idx="3">
                  <c:v>342</c:v>
                </c:pt>
                <c:pt idx="4">
                  <c:v>364</c:v>
                </c:pt>
                <c:pt idx="5">
                  <c:v>573</c:v>
                </c:pt>
                <c:pt idx="6">
                  <c:v>504</c:v>
                </c:pt>
                <c:pt idx="7">
                  <c:v>786</c:v>
                </c:pt>
                <c:pt idx="8">
                  <c:v>648</c:v>
                </c:pt>
                <c:pt idx="9">
                  <c:v>0</c:v>
                </c:pt>
                <c:pt idx="10">
                  <c:v>823</c:v>
                </c:pt>
                <c:pt idx="11">
                  <c:v>0</c:v>
                </c:pt>
                <c:pt idx="12">
                  <c:v>1037</c:v>
                </c:pt>
                <c:pt idx="13">
                  <c:v>0</c:v>
                </c:pt>
                <c:pt idx="14">
                  <c:v>1235</c:v>
                </c:pt>
                <c:pt idx="15">
                  <c:v>0</c:v>
                </c:pt>
                <c:pt idx="16">
                  <c:v>1472</c:v>
                </c:pt>
                <c:pt idx="17">
                  <c:v>0</c:v>
                </c:pt>
                <c:pt idx="18">
                  <c:v>1622</c:v>
                </c:pt>
                <c:pt idx="19">
                  <c:v>0</c:v>
                </c:pt>
              </c:numCache>
            </c:numRef>
          </c:val>
          <c:extLst>
            <c:ext xmlns:c16="http://schemas.microsoft.com/office/drawing/2014/chart" uri="{C3380CC4-5D6E-409C-BE32-E72D297353CC}">
              <c16:uniqueId val="{0000003E-4C16-48DE-A2E2-06D105969C0F}"/>
            </c:ext>
          </c:extLst>
        </c:ser>
        <c:dLbls>
          <c:showLegendKey val="0"/>
          <c:showVal val="0"/>
          <c:showCatName val="0"/>
          <c:showSerName val="0"/>
          <c:showPercent val="0"/>
          <c:showBubbleSize val="0"/>
        </c:dLbls>
        <c:gapWidth val="50"/>
        <c:overlap val="100"/>
        <c:axId val="987539640"/>
        <c:axId val="987542264"/>
      </c:barChart>
      <c:catAx>
        <c:axId val="98753964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987542264"/>
        <c:crosses val="autoZero"/>
        <c:auto val="1"/>
        <c:lblAlgn val="ctr"/>
        <c:lblOffset val="100"/>
        <c:noMultiLvlLbl val="0"/>
      </c:catAx>
      <c:valAx>
        <c:axId val="987542264"/>
        <c:scaling>
          <c:orientation val="minMax"/>
          <c:max val="1650"/>
        </c:scaling>
        <c:delete val="0"/>
        <c:axPos val="l"/>
        <c:majorGridlines>
          <c:spPr>
            <a:ln w="317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987539640"/>
        <c:crosses val="autoZero"/>
        <c:crossBetween val="between"/>
        <c:majorUnit val="110"/>
      </c:valAx>
      <c:spPr>
        <a:noFill/>
        <a:ln>
          <a:noFill/>
        </a:ln>
        <a:effectLst/>
      </c:spPr>
    </c:plotArea>
    <c:plotVisOnly val="1"/>
    <c:dispBlanksAs val="span"/>
    <c:showDLblsOverMax val="0"/>
  </c:chart>
  <c:spPr>
    <a:noFill/>
    <a:ln>
      <a:noFill/>
    </a:ln>
    <a:effectLst/>
  </c:spPr>
  <c:txPr>
    <a:bodyPr/>
    <a:lstStyle/>
    <a:p>
      <a:pPr>
        <a:defRPr sz="800">
          <a:solidFill>
            <a:schemeClr val="tx1"/>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85905189793214E-2"/>
          <c:y val="2.3522236614853195E-2"/>
          <c:w val="0.90286633834456542"/>
          <c:h val="0.79569724504190509"/>
        </c:manualLayout>
      </c:layout>
      <c:barChart>
        <c:barDir val="col"/>
        <c:grouping val="stacked"/>
        <c:varyColors val="0"/>
        <c:ser>
          <c:idx val="0"/>
          <c:order val="0"/>
          <c:tx>
            <c:strRef>
              <c:f>'申請主体別成約件数(p.12)'!$AL$4</c:f>
              <c:strCache>
                <c:ptCount val="1"/>
                <c:pt idx="0">
                  <c:v>今年度・第一次</c:v>
                </c:pt>
              </c:strCache>
            </c:strRef>
          </c:tx>
          <c:spPr>
            <a:solidFill>
              <a:schemeClr val="accent6">
                <a:lumMod val="40000"/>
                <a:lumOff val="60000"/>
              </a:schemeClr>
            </a:solidFill>
            <a:ln>
              <a:solidFill>
                <a:schemeClr val="bg1"/>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A5-45E4-BAE1-540825AAB886}"/>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A5-45E4-BAE1-540825AAB88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4A5-45E4-BAE1-540825AAB886}"/>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4A5-45E4-BAE1-540825AAB886}"/>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4A5-45E4-BAE1-540825AAB886}"/>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4A5-45E4-BAE1-540825AAB886}"/>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4A5-45E4-BAE1-540825AAB886}"/>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4A5-45E4-BAE1-540825AAB886}"/>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4A5-45E4-BAE1-540825AAB886}"/>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A5-45E4-BAE1-540825AAB886}"/>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4A5-45E4-BAE1-540825AAB88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'申請主体別成約件数(p.12)'!$AH$5:$AH$17</c:f>
              <c:strCache>
                <c:ptCount val="13"/>
                <c:pt idx="0">
                  <c:v>0件</c:v>
                </c:pt>
                <c:pt idx="1">
                  <c:v>１～５件</c:v>
                </c:pt>
                <c:pt idx="2">
                  <c:v>６～10件</c:v>
                </c:pt>
                <c:pt idx="3">
                  <c:v>11～15件</c:v>
                </c:pt>
                <c:pt idx="4">
                  <c:v>16～20件</c:v>
                </c:pt>
                <c:pt idx="5">
                  <c:v>21～25件</c:v>
                </c:pt>
                <c:pt idx="6">
                  <c:v>26～30件</c:v>
                </c:pt>
                <c:pt idx="7">
                  <c:v>31～35件</c:v>
                </c:pt>
                <c:pt idx="8">
                  <c:v>36～40件</c:v>
                </c:pt>
                <c:pt idx="9">
                  <c:v>41～45件</c:v>
                </c:pt>
                <c:pt idx="10">
                  <c:v>46～50件</c:v>
                </c:pt>
                <c:pt idx="11">
                  <c:v>51～99件</c:v>
                </c:pt>
                <c:pt idx="12">
                  <c:v>100件～</c:v>
                </c:pt>
              </c:strCache>
            </c:strRef>
          </c:cat>
          <c:val>
            <c:numRef>
              <c:f>'申請主体別成約件数(p.12)'!$AL$5:$AL$17</c:f>
              <c:numCache>
                <c:formatCode>#,##0_);[Red]\(#,##0\)</c:formatCode>
                <c:ptCount val="13"/>
                <c:pt idx="0" formatCode="General">
                  <c:v>4</c:v>
                </c:pt>
                <c:pt idx="1">
                  <c:v>11</c:v>
                </c:pt>
                <c:pt idx="2">
                  <c:v>12</c:v>
                </c:pt>
                <c:pt idx="3">
                  <c:v>11</c:v>
                </c:pt>
                <c:pt idx="4">
                  <c:v>5</c:v>
                </c:pt>
                <c:pt idx="5">
                  <c:v>5</c:v>
                </c:pt>
                <c:pt idx="6">
                  <c:v>4</c:v>
                </c:pt>
                <c:pt idx="7">
                  <c:v>2</c:v>
                </c:pt>
                <c:pt idx="8">
                  <c:v>3</c:v>
                </c:pt>
                <c:pt idx="9">
                  <c:v>0</c:v>
                </c:pt>
                <c:pt idx="10">
                  <c:v>2</c:v>
                </c:pt>
                <c:pt idx="11">
                  <c:v>6</c:v>
                </c:pt>
                <c:pt idx="12">
                  <c:v>3</c:v>
                </c:pt>
              </c:numCache>
            </c:numRef>
          </c:val>
          <c:extLst>
            <c:ext xmlns:c16="http://schemas.microsoft.com/office/drawing/2014/chart" uri="{C3380CC4-5D6E-409C-BE32-E72D297353CC}">
              <c16:uniqueId val="{00000002-64A5-45E4-BAE1-540825AAB886}"/>
            </c:ext>
          </c:extLst>
        </c:ser>
        <c:ser>
          <c:idx val="1"/>
          <c:order val="1"/>
          <c:tx>
            <c:strRef>
              <c:f>'申請主体別成約件数(p.12)'!$AM$4</c:f>
              <c:strCache>
                <c:ptCount val="1"/>
                <c:pt idx="0">
                  <c:v>今年度・第二次</c:v>
                </c:pt>
              </c:strCache>
            </c:strRef>
          </c:tx>
          <c:spPr>
            <a:solidFill>
              <a:schemeClr val="accent6"/>
            </a:solidFill>
            <a:ln>
              <a:solidFill>
                <a:schemeClr val="bg1"/>
              </a:solidFill>
            </a:ln>
            <a:effectLst/>
          </c:spPr>
          <c:invertIfNegative val="0"/>
          <c:dPt>
            <c:idx val="1"/>
            <c:invertIfNegative val="0"/>
            <c:bubble3D val="0"/>
            <c:spPr>
              <a:solidFill>
                <a:schemeClr val="accent6"/>
              </a:solidFill>
              <a:ln>
                <a:solidFill>
                  <a:schemeClr val="bg1"/>
                </a:solidFill>
              </a:ln>
              <a:effectLst/>
            </c:spPr>
            <c:extLst>
              <c:ext xmlns:c16="http://schemas.microsoft.com/office/drawing/2014/chart" uri="{C3380CC4-5D6E-409C-BE32-E72D297353CC}">
                <c16:uniqueId val="{00000004-64A5-45E4-BAE1-540825AAB88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5-45E4-BAE1-540825AAB88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A5-45E4-BAE1-540825AAB88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4A5-45E4-BAE1-540825AAB88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'申請主体別成約件数(p.12)'!$AH$5:$AH$17</c:f>
              <c:strCache>
                <c:ptCount val="13"/>
                <c:pt idx="0">
                  <c:v>0件</c:v>
                </c:pt>
                <c:pt idx="1">
                  <c:v>１～５件</c:v>
                </c:pt>
                <c:pt idx="2">
                  <c:v>６～10件</c:v>
                </c:pt>
                <c:pt idx="3">
                  <c:v>11～15件</c:v>
                </c:pt>
                <c:pt idx="4">
                  <c:v>16～20件</c:v>
                </c:pt>
                <c:pt idx="5">
                  <c:v>21～25件</c:v>
                </c:pt>
                <c:pt idx="6">
                  <c:v>26～30件</c:v>
                </c:pt>
                <c:pt idx="7">
                  <c:v>31～35件</c:v>
                </c:pt>
                <c:pt idx="8">
                  <c:v>36～40件</c:v>
                </c:pt>
                <c:pt idx="9">
                  <c:v>41～45件</c:v>
                </c:pt>
                <c:pt idx="10">
                  <c:v>46～50件</c:v>
                </c:pt>
                <c:pt idx="11">
                  <c:v>51～99件</c:v>
                </c:pt>
                <c:pt idx="12">
                  <c:v>100件～</c:v>
                </c:pt>
              </c:strCache>
            </c:strRef>
          </c:cat>
          <c:val>
            <c:numRef>
              <c:f>'申請主体別成約件数(p.12)'!$AM$5:$AM$17</c:f>
              <c:numCache>
                <c:formatCode>#,##0_);[Red]\(#,##0\)</c:formatCode>
                <c:ptCount val="13"/>
                <c:pt idx="0" formatCode="General">
                  <c:v>2</c:v>
                </c:pt>
                <c:pt idx="1">
                  <c:v>10</c:v>
                </c:pt>
                <c:pt idx="2">
                  <c:v>0</c:v>
                </c:pt>
                <c:pt idx="3">
                  <c:v>1</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7-64A5-45E4-BAE1-540825AAB886}"/>
            </c:ext>
          </c:extLst>
        </c:ser>
        <c:ser>
          <c:idx val="2"/>
          <c:order val="2"/>
          <c:tx>
            <c:strRef>
              <c:f>'申請主体別成約件数(p.12)'!$AN$4</c:f>
              <c:strCache>
                <c:ptCount val="1"/>
                <c:pt idx="0">
                  <c:v>合計</c:v>
                </c:pt>
              </c:strCache>
            </c:strRef>
          </c:tx>
          <c:spPr>
            <a:no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64A5-45E4-BAE1-540825AAB886}"/>
                </c:ext>
              </c:extLst>
            </c:dLbl>
            <c:dLbl>
              <c:idx val="4"/>
              <c:delete val="1"/>
              <c:extLst>
                <c:ext xmlns:c15="http://schemas.microsoft.com/office/drawing/2012/chart" uri="{CE6537A1-D6FC-4f65-9D91-7224C49458BB}"/>
                <c:ext xmlns:c16="http://schemas.microsoft.com/office/drawing/2014/chart" uri="{C3380CC4-5D6E-409C-BE32-E72D297353CC}">
                  <c16:uniqueId val="{00000010-64A5-45E4-BAE1-540825AAB886}"/>
                </c:ext>
              </c:extLst>
            </c:dLbl>
            <c:dLbl>
              <c:idx val="5"/>
              <c:delete val="1"/>
              <c:extLst>
                <c:ext xmlns:c15="http://schemas.microsoft.com/office/drawing/2012/chart" uri="{CE6537A1-D6FC-4f65-9D91-7224C49458BB}"/>
                <c:ext xmlns:c16="http://schemas.microsoft.com/office/drawing/2014/chart" uri="{C3380CC4-5D6E-409C-BE32-E72D297353CC}">
                  <c16:uniqueId val="{00000011-64A5-45E4-BAE1-540825AAB886}"/>
                </c:ext>
              </c:extLst>
            </c:dLbl>
            <c:dLbl>
              <c:idx val="6"/>
              <c:delete val="1"/>
              <c:extLst>
                <c:ext xmlns:c15="http://schemas.microsoft.com/office/drawing/2012/chart" uri="{CE6537A1-D6FC-4f65-9D91-7224C49458BB}"/>
                <c:ext xmlns:c16="http://schemas.microsoft.com/office/drawing/2014/chart" uri="{C3380CC4-5D6E-409C-BE32-E72D297353CC}">
                  <c16:uniqueId val="{00000012-64A5-45E4-BAE1-540825AAB886}"/>
                </c:ext>
              </c:extLst>
            </c:dLbl>
            <c:dLbl>
              <c:idx val="7"/>
              <c:delete val="1"/>
              <c:extLst>
                <c:ext xmlns:c15="http://schemas.microsoft.com/office/drawing/2012/chart" uri="{CE6537A1-D6FC-4f65-9D91-7224C49458BB}"/>
                <c:ext xmlns:c16="http://schemas.microsoft.com/office/drawing/2014/chart" uri="{C3380CC4-5D6E-409C-BE32-E72D297353CC}">
                  <c16:uniqueId val="{00000008-64A5-45E4-BAE1-540825AAB886}"/>
                </c:ext>
              </c:extLst>
            </c:dLbl>
            <c:dLbl>
              <c:idx val="8"/>
              <c:delete val="1"/>
              <c:extLst>
                <c:ext xmlns:c15="http://schemas.microsoft.com/office/drawing/2012/chart" uri="{CE6537A1-D6FC-4f65-9D91-7224C49458BB}"/>
                <c:ext xmlns:c16="http://schemas.microsoft.com/office/drawing/2014/chart" uri="{C3380CC4-5D6E-409C-BE32-E72D297353CC}">
                  <c16:uniqueId val="{00000009-64A5-45E4-BAE1-540825AAB886}"/>
                </c:ext>
              </c:extLst>
            </c:dLbl>
            <c:dLbl>
              <c:idx val="9"/>
              <c:delete val="1"/>
              <c:extLst>
                <c:ext xmlns:c15="http://schemas.microsoft.com/office/drawing/2012/chart" uri="{CE6537A1-D6FC-4f65-9D91-7224C49458BB}"/>
                <c:ext xmlns:c16="http://schemas.microsoft.com/office/drawing/2014/chart" uri="{C3380CC4-5D6E-409C-BE32-E72D297353CC}">
                  <c16:uniqueId val="{0000000A-64A5-45E4-BAE1-540825AAB886}"/>
                </c:ext>
              </c:extLst>
            </c:dLbl>
            <c:dLbl>
              <c:idx val="10"/>
              <c:delete val="1"/>
              <c:extLst>
                <c:ext xmlns:c15="http://schemas.microsoft.com/office/drawing/2012/chart" uri="{CE6537A1-D6FC-4f65-9D91-7224C49458BB}"/>
                <c:ext xmlns:c16="http://schemas.microsoft.com/office/drawing/2014/chart" uri="{C3380CC4-5D6E-409C-BE32-E72D297353CC}">
                  <c16:uniqueId val="{00000013-64A5-45E4-BAE1-540825AAB886}"/>
                </c:ext>
              </c:extLst>
            </c:dLbl>
            <c:dLbl>
              <c:idx val="11"/>
              <c:delete val="1"/>
              <c:extLst>
                <c:ext xmlns:c15="http://schemas.microsoft.com/office/drawing/2012/chart" uri="{CE6537A1-D6FC-4f65-9D91-7224C49458BB}"/>
                <c:ext xmlns:c16="http://schemas.microsoft.com/office/drawing/2014/chart" uri="{C3380CC4-5D6E-409C-BE32-E72D297353CC}">
                  <c16:uniqueId val="{0000000B-64A5-45E4-BAE1-540825AAB886}"/>
                </c:ext>
              </c:extLst>
            </c:dLbl>
            <c:dLbl>
              <c:idx val="12"/>
              <c:delete val="1"/>
              <c:extLst>
                <c:ext xmlns:c15="http://schemas.microsoft.com/office/drawing/2012/chart" uri="{CE6537A1-D6FC-4f65-9D91-7224C49458BB}"/>
                <c:ext xmlns:c16="http://schemas.microsoft.com/office/drawing/2014/chart" uri="{C3380CC4-5D6E-409C-BE32-E72D297353CC}">
                  <c16:uniqueId val="{00000014-64A5-45E4-BAE1-540825AAB88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'申請主体別成約件数(p.12)'!$AH$5:$AH$17</c:f>
              <c:strCache>
                <c:ptCount val="13"/>
                <c:pt idx="0">
                  <c:v>0件</c:v>
                </c:pt>
                <c:pt idx="1">
                  <c:v>１～５件</c:v>
                </c:pt>
                <c:pt idx="2">
                  <c:v>６～10件</c:v>
                </c:pt>
                <c:pt idx="3">
                  <c:v>11～15件</c:v>
                </c:pt>
                <c:pt idx="4">
                  <c:v>16～20件</c:v>
                </c:pt>
                <c:pt idx="5">
                  <c:v>21～25件</c:v>
                </c:pt>
                <c:pt idx="6">
                  <c:v>26～30件</c:v>
                </c:pt>
                <c:pt idx="7">
                  <c:v>31～35件</c:v>
                </c:pt>
                <c:pt idx="8">
                  <c:v>36～40件</c:v>
                </c:pt>
                <c:pt idx="9">
                  <c:v>41～45件</c:v>
                </c:pt>
                <c:pt idx="10">
                  <c:v>46～50件</c:v>
                </c:pt>
                <c:pt idx="11">
                  <c:v>51～99件</c:v>
                </c:pt>
                <c:pt idx="12">
                  <c:v>100件～</c:v>
                </c:pt>
              </c:strCache>
            </c:strRef>
          </c:cat>
          <c:val>
            <c:numRef>
              <c:f>'申請主体別成約件数(p.12)'!$AN$5:$AN$17</c:f>
              <c:numCache>
                <c:formatCode>#,##0_);[Red]\(#,##0\)</c:formatCode>
                <c:ptCount val="13"/>
                <c:pt idx="0">
                  <c:v>6</c:v>
                </c:pt>
                <c:pt idx="1">
                  <c:v>21</c:v>
                </c:pt>
                <c:pt idx="2">
                  <c:v>12</c:v>
                </c:pt>
                <c:pt idx="3">
                  <c:v>12</c:v>
                </c:pt>
                <c:pt idx="4">
                  <c:v>5</c:v>
                </c:pt>
                <c:pt idx="5">
                  <c:v>5</c:v>
                </c:pt>
                <c:pt idx="6">
                  <c:v>4</c:v>
                </c:pt>
                <c:pt idx="7">
                  <c:v>2</c:v>
                </c:pt>
                <c:pt idx="8">
                  <c:v>3</c:v>
                </c:pt>
                <c:pt idx="9">
                  <c:v>0</c:v>
                </c:pt>
                <c:pt idx="10">
                  <c:v>2</c:v>
                </c:pt>
                <c:pt idx="11">
                  <c:v>6</c:v>
                </c:pt>
                <c:pt idx="12">
                  <c:v>3</c:v>
                </c:pt>
              </c:numCache>
            </c:numRef>
          </c:val>
          <c:extLst>
            <c:ext xmlns:c16="http://schemas.microsoft.com/office/drawing/2014/chart" uri="{C3380CC4-5D6E-409C-BE32-E72D297353CC}">
              <c16:uniqueId val="{0000000C-64A5-45E4-BAE1-540825AAB886}"/>
            </c:ext>
          </c:extLst>
        </c:ser>
        <c:dLbls>
          <c:showLegendKey val="0"/>
          <c:showVal val="0"/>
          <c:showCatName val="0"/>
          <c:showSerName val="0"/>
          <c:showPercent val="0"/>
          <c:showBubbleSize val="0"/>
        </c:dLbls>
        <c:gapWidth val="0"/>
        <c:overlap val="100"/>
        <c:axId val="814119272"/>
        <c:axId val="814119600"/>
      </c:barChart>
      <c:catAx>
        <c:axId val="814119272"/>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814119600"/>
        <c:crosses val="autoZero"/>
        <c:auto val="1"/>
        <c:lblAlgn val="ctr"/>
        <c:lblOffset val="100"/>
        <c:noMultiLvlLbl val="0"/>
      </c:catAx>
      <c:valAx>
        <c:axId val="814119600"/>
        <c:scaling>
          <c:orientation val="minMax"/>
          <c:max val="30"/>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814119272"/>
        <c:crosses val="autoZero"/>
        <c:crossBetween val="between"/>
        <c:majorUnit val="6"/>
      </c:valAx>
      <c:spPr>
        <a:noFill/>
        <a:ln w="25400">
          <a:noFill/>
        </a:ln>
        <a:effectLst/>
      </c:spPr>
    </c:plotArea>
    <c:plotVisOnly val="1"/>
    <c:dispBlanksAs val="gap"/>
    <c:showDLblsOverMax val="0"/>
  </c:chart>
  <c:spPr>
    <a:noFill/>
    <a:ln>
      <a:noFill/>
    </a:ln>
    <a:effectLst/>
  </c:spPr>
  <c:txPr>
    <a:bodyPr/>
    <a:lstStyle/>
    <a:p>
      <a:pPr>
        <a:defRPr sz="800">
          <a:solidFill>
            <a:schemeClr val="tx1"/>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85905189793214E-2"/>
          <c:y val="1.7895817774458547E-2"/>
          <c:w val="0.90315765220897426"/>
          <c:h val="0.79569724504190509"/>
        </c:manualLayout>
      </c:layout>
      <c:barChart>
        <c:barDir val="col"/>
        <c:grouping val="stacked"/>
        <c:varyColors val="0"/>
        <c:ser>
          <c:idx val="0"/>
          <c:order val="0"/>
          <c:tx>
            <c:strRef>
              <c:f>'申請主体別成約件数(p.12)'!$AI$4</c:f>
              <c:strCache>
                <c:ptCount val="1"/>
                <c:pt idx="0">
                  <c:v>前年度・第一次</c:v>
                </c:pt>
              </c:strCache>
            </c:strRef>
          </c:tx>
          <c:spPr>
            <a:solidFill>
              <a:schemeClr val="accent3">
                <a:lumMod val="40000"/>
                <a:lumOff val="60000"/>
                <a:alpha val="70000"/>
              </a:schemeClr>
            </a:solidFill>
            <a:ln>
              <a:solidFill>
                <a:schemeClr val="bg1"/>
              </a:solidFill>
            </a:ln>
            <a:effectLst/>
          </c:spPr>
          <c:invertIfNegative val="0"/>
          <c:dLbls>
            <c:dLbl>
              <c:idx val="0"/>
              <c:layout>
                <c:manualLayout>
                  <c:x val="-1.82881170439490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58-40A0-A4C6-45C0631EFEB1}"/>
                </c:ext>
              </c:extLst>
            </c:dLbl>
            <c:dLbl>
              <c:idx val="8"/>
              <c:delete val="1"/>
              <c:extLst>
                <c:ext xmlns:c15="http://schemas.microsoft.com/office/drawing/2012/chart" uri="{CE6537A1-D6FC-4f65-9D91-7224C49458BB}"/>
                <c:ext xmlns:c16="http://schemas.microsoft.com/office/drawing/2014/chart" uri="{C3380CC4-5D6E-409C-BE32-E72D297353CC}">
                  <c16:uniqueId val="{00000000-C158-40A0-A4C6-45C0631EFEB1}"/>
                </c:ext>
              </c:extLst>
            </c:dLbl>
            <c:dLbl>
              <c:idx val="9"/>
              <c:delete val="1"/>
              <c:extLst>
                <c:ext xmlns:c15="http://schemas.microsoft.com/office/drawing/2012/chart" uri="{CE6537A1-D6FC-4f65-9D91-7224C49458BB}"/>
                <c:ext xmlns:c16="http://schemas.microsoft.com/office/drawing/2014/chart" uri="{C3380CC4-5D6E-409C-BE32-E72D297353CC}">
                  <c16:uniqueId val="{00000001-C158-40A0-A4C6-45C0631EFEB1}"/>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158-40A0-A4C6-45C0631EFEB1}"/>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158-40A0-A4C6-45C0631EFEB1}"/>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'申請主体別成約件数(p.12)'!$AH$5:$AH$17</c:f>
              <c:strCache>
                <c:ptCount val="13"/>
                <c:pt idx="0">
                  <c:v>0件</c:v>
                </c:pt>
                <c:pt idx="1">
                  <c:v>１～５件</c:v>
                </c:pt>
                <c:pt idx="2">
                  <c:v>６～10件</c:v>
                </c:pt>
                <c:pt idx="3">
                  <c:v>11～15件</c:v>
                </c:pt>
                <c:pt idx="4">
                  <c:v>16～20件</c:v>
                </c:pt>
                <c:pt idx="5">
                  <c:v>21～25件</c:v>
                </c:pt>
                <c:pt idx="6">
                  <c:v>26～30件</c:v>
                </c:pt>
                <c:pt idx="7">
                  <c:v>31～35件</c:v>
                </c:pt>
                <c:pt idx="8">
                  <c:v>36～40件</c:v>
                </c:pt>
                <c:pt idx="9">
                  <c:v>41～45件</c:v>
                </c:pt>
                <c:pt idx="10">
                  <c:v>46～50件</c:v>
                </c:pt>
                <c:pt idx="11">
                  <c:v>51～99件</c:v>
                </c:pt>
                <c:pt idx="12">
                  <c:v>100件～</c:v>
                </c:pt>
              </c:strCache>
            </c:strRef>
          </c:cat>
          <c:val>
            <c:numRef>
              <c:f>'申請主体別成約件数(p.12)'!$AI$5:$AI$17</c:f>
              <c:numCache>
                <c:formatCode>General</c:formatCode>
                <c:ptCount val="13"/>
                <c:pt idx="0">
                  <c:v>1</c:v>
                </c:pt>
                <c:pt idx="1">
                  <c:v>11</c:v>
                </c:pt>
                <c:pt idx="2">
                  <c:v>9</c:v>
                </c:pt>
                <c:pt idx="3">
                  <c:v>6</c:v>
                </c:pt>
                <c:pt idx="4">
                  <c:v>1</c:v>
                </c:pt>
                <c:pt idx="5">
                  <c:v>4</c:v>
                </c:pt>
                <c:pt idx="6">
                  <c:v>2</c:v>
                </c:pt>
                <c:pt idx="7">
                  <c:v>1</c:v>
                </c:pt>
                <c:pt idx="8">
                  <c:v>0</c:v>
                </c:pt>
                <c:pt idx="9">
                  <c:v>0</c:v>
                </c:pt>
                <c:pt idx="10">
                  <c:v>0</c:v>
                </c:pt>
                <c:pt idx="11">
                  <c:v>3</c:v>
                </c:pt>
                <c:pt idx="12">
                  <c:v>0</c:v>
                </c:pt>
              </c:numCache>
            </c:numRef>
          </c:val>
          <c:extLst>
            <c:ext xmlns:c16="http://schemas.microsoft.com/office/drawing/2014/chart" uri="{C3380CC4-5D6E-409C-BE32-E72D297353CC}">
              <c16:uniqueId val="{00000002-C158-40A0-A4C6-45C0631EFEB1}"/>
            </c:ext>
          </c:extLst>
        </c:ser>
        <c:ser>
          <c:idx val="1"/>
          <c:order val="1"/>
          <c:tx>
            <c:strRef>
              <c:f>'申請主体別成約件数(p.12)'!$AJ$4</c:f>
              <c:strCache>
                <c:ptCount val="1"/>
                <c:pt idx="0">
                  <c:v>前年度・第二次</c:v>
                </c:pt>
              </c:strCache>
            </c:strRef>
          </c:tx>
          <c:spPr>
            <a:solidFill>
              <a:schemeClr val="accent3">
                <a:lumMod val="75000"/>
                <a:alpha val="70000"/>
              </a:schemeClr>
            </a:solidFill>
            <a:ln>
              <a:solidFill>
                <a:schemeClr val="bg1"/>
              </a:solidFill>
            </a:ln>
            <a:effectLst/>
          </c:spPr>
          <c:invertIfNegative val="0"/>
          <c:dLbls>
            <c:dLbl>
              <c:idx val="0"/>
              <c:layout>
                <c:manualLayout>
                  <c:x val="-1.8288117043949081E-3"/>
                  <c:y val="-1.3708981001727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158-40A0-A4C6-45C0631EFEB1}"/>
                </c:ext>
              </c:extLst>
            </c:dLbl>
            <c:dLbl>
              <c:idx val="3"/>
              <c:delete val="1"/>
              <c:extLst>
                <c:ext xmlns:c15="http://schemas.microsoft.com/office/drawing/2012/chart" uri="{CE6537A1-D6FC-4f65-9D91-7224C49458BB}"/>
                <c:ext xmlns:c16="http://schemas.microsoft.com/office/drawing/2014/chart" uri="{C3380CC4-5D6E-409C-BE32-E72D297353CC}">
                  <c16:uniqueId val="{0000000E-C158-40A0-A4C6-45C0631EFEB1}"/>
                </c:ext>
              </c:extLst>
            </c:dLbl>
            <c:dLbl>
              <c:idx val="5"/>
              <c:delete val="1"/>
              <c:extLst>
                <c:ext xmlns:c15="http://schemas.microsoft.com/office/drawing/2012/chart" uri="{CE6537A1-D6FC-4f65-9D91-7224C49458BB}"/>
                <c:ext xmlns:c16="http://schemas.microsoft.com/office/drawing/2014/chart" uri="{C3380CC4-5D6E-409C-BE32-E72D297353CC}">
                  <c16:uniqueId val="{00000011-C158-40A0-A4C6-45C0631EFEB1}"/>
                </c:ext>
              </c:extLst>
            </c:dLbl>
            <c:dLbl>
              <c:idx val="6"/>
              <c:delete val="1"/>
              <c:extLst>
                <c:ext xmlns:c15="http://schemas.microsoft.com/office/drawing/2012/chart" uri="{CE6537A1-D6FC-4f65-9D91-7224C49458BB}"/>
                <c:ext xmlns:c16="http://schemas.microsoft.com/office/drawing/2014/chart" uri="{C3380CC4-5D6E-409C-BE32-E72D297353CC}">
                  <c16:uniqueId val="{00000013-C158-40A0-A4C6-45C0631EFEB1}"/>
                </c:ext>
              </c:extLst>
            </c:dLbl>
            <c:dLbl>
              <c:idx val="7"/>
              <c:delete val="1"/>
              <c:extLst>
                <c:ext xmlns:c15="http://schemas.microsoft.com/office/drawing/2012/chart" uri="{CE6537A1-D6FC-4f65-9D91-7224C49458BB}"/>
                <c:ext xmlns:c16="http://schemas.microsoft.com/office/drawing/2014/chart" uri="{C3380CC4-5D6E-409C-BE32-E72D297353CC}">
                  <c16:uniqueId val="{00000003-C158-40A0-A4C6-45C0631EFEB1}"/>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158-40A0-A4C6-45C0631EFEB1}"/>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158-40A0-A4C6-45C0631EFEB1}"/>
                </c:ext>
              </c:extLst>
            </c:dLbl>
            <c:dLbl>
              <c:idx val="10"/>
              <c:delete val="1"/>
              <c:extLst>
                <c:ext xmlns:c15="http://schemas.microsoft.com/office/drawing/2012/chart" uri="{CE6537A1-D6FC-4f65-9D91-7224C49458BB}"/>
                <c:ext xmlns:c16="http://schemas.microsoft.com/office/drawing/2014/chart" uri="{C3380CC4-5D6E-409C-BE32-E72D297353CC}">
                  <c16:uniqueId val="{00000018-C158-40A0-A4C6-45C0631EFEB1}"/>
                </c:ext>
              </c:extLst>
            </c:dLbl>
            <c:dLbl>
              <c:idx val="11"/>
              <c:delete val="1"/>
              <c:extLst>
                <c:ext xmlns:c15="http://schemas.microsoft.com/office/drawing/2012/chart" uri="{CE6537A1-D6FC-4f65-9D91-7224C49458BB}"/>
                <c:ext xmlns:c16="http://schemas.microsoft.com/office/drawing/2014/chart" uri="{C3380CC4-5D6E-409C-BE32-E72D297353CC}">
                  <c16:uniqueId val="{00000004-C158-40A0-A4C6-45C0631EFEB1}"/>
                </c:ext>
              </c:extLst>
            </c:dLbl>
            <c:dLbl>
              <c:idx val="12"/>
              <c:delete val="1"/>
              <c:extLst>
                <c:ext xmlns:c15="http://schemas.microsoft.com/office/drawing/2012/chart" uri="{CE6537A1-D6FC-4f65-9D91-7224C49458BB}"/>
                <c:ext xmlns:c16="http://schemas.microsoft.com/office/drawing/2014/chart" uri="{C3380CC4-5D6E-409C-BE32-E72D297353CC}">
                  <c16:uniqueId val="{0000001A-C158-40A0-A4C6-45C0631EFEB1}"/>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'申請主体別成約件数(p.12)'!$AH$5:$AH$17</c:f>
              <c:strCache>
                <c:ptCount val="13"/>
                <c:pt idx="0">
                  <c:v>0件</c:v>
                </c:pt>
                <c:pt idx="1">
                  <c:v>１～５件</c:v>
                </c:pt>
                <c:pt idx="2">
                  <c:v>６～10件</c:v>
                </c:pt>
                <c:pt idx="3">
                  <c:v>11～15件</c:v>
                </c:pt>
                <c:pt idx="4">
                  <c:v>16～20件</c:v>
                </c:pt>
                <c:pt idx="5">
                  <c:v>21～25件</c:v>
                </c:pt>
                <c:pt idx="6">
                  <c:v>26～30件</c:v>
                </c:pt>
                <c:pt idx="7">
                  <c:v>31～35件</c:v>
                </c:pt>
                <c:pt idx="8">
                  <c:v>36～40件</c:v>
                </c:pt>
                <c:pt idx="9">
                  <c:v>41～45件</c:v>
                </c:pt>
                <c:pt idx="10">
                  <c:v>46～50件</c:v>
                </c:pt>
                <c:pt idx="11">
                  <c:v>51～99件</c:v>
                </c:pt>
                <c:pt idx="12">
                  <c:v>100件～</c:v>
                </c:pt>
              </c:strCache>
            </c:strRef>
          </c:cat>
          <c:val>
            <c:numRef>
              <c:f>'申請主体別成約件数(p.12)'!$AJ$5:$AJ$17</c:f>
              <c:numCache>
                <c:formatCode>General</c:formatCode>
                <c:ptCount val="13"/>
                <c:pt idx="0">
                  <c:v>1</c:v>
                </c:pt>
                <c:pt idx="1">
                  <c:v>13</c:v>
                </c:pt>
                <c:pt idx="2">
                  <c:v>6</c:v>
                </c:pt>
                <c:pt idx="3">
                  <c:v>0</c:v>
                </c:pt>
                <c:pt idx="4">
                  <c:v>2</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5-C158-40A0-A4C6-45C0631EFEB1}"/>
            </c:ext>
          </c:extLst>
        </c:ser>
        <c:ser>
          <c:idx val="2"/>
          <c:order val="2"/>
          <c:tx>
            <c:strRef>
              <c:f>'申請主体別成約件数(p.12)'!$AK$4</c:f>
              <c:strCache>
                <c:ptCount val="1"/>
                <c:pt idx="0">
                  <c:v>合計</c:v>
                </c:pt>
              </c:strCache>
            </c:strRef>
          </c:tx>
          <c:spPr>
            <a:no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F-C158-40A0-A4C6-45C0631EFEB1}"/>
                </c:ext>
              </c:extLst>
            </c:dLbl>
            <c:dLbl>
              <c:idx val="5"/>
              <c:delete val="1"/>
              <c:extLst>
                <c:ext xmlns:c15="http://schemas.microsoft.com/office/drawing/2012/chart" uri="{CE6537A1-D6FC-4f65-9D91-7224C49458BB}"/>
                <c:ext xmlns:c16="http://schemas.microsoft.com/office/drawing/2014/chart" uri="{C3380CC4-5D6E-409C-BE32-E72D297353CC}">
                  <c16:uniqueId val="{00000010-C158-40A0-A4C6-45C0631EFEB1}"/>
                </c:ext>
              </c:extLst>
            </c:dLbl>
            <c:dLbl>
              <c:idx val="6"/>
              <c:delete val="1"/>
              <c:extLst>
                <c:ext xmlns:c15="http://schemas.microsoft.com/office/drawing/2012/chart" uri="{CE6537A1-D6FC-4f65-9D91-7224C49458BB}"/>
                <c:ext xmlns:c16="http://schemas.microsoft.com/office/drawing/2014/chart" uri="{C3380CC4-5D6E-409C-BE32-E72D297353CC}">
                  <c16:uniqueId val="{00000012-C158-40A0-A4C6-45C0631EFEB1}"/>
                </c:ext>
              </c:extLst>
            </c:dLbl>
            <c:dLbl>
              <c:idx val="7"/>
              <c:delete val="1"/>
              <c:extLst>
                <c:ext xmlns:c15="http://schemas.microsoft.com/office/drawing/2012/chart" uri="{CE6537A1-D6FC-4f65-9D91-7224C49458BB}"/>
                <c:ext xmlns:c16="http://schemas.microsoft.com/office/drawing/2014/chart" uri="{C3380CC4-5D6E-409C-BE32-E72D297353CC}">
                  <c16:uniqueId val="{00000006-C158-40A0-A4C6-45C0631EFEB1}"/>
                </c:ext>
              </c:extLst>
            </c:dLbl>
            <c:dLbl>
              <c:idx val="8"/>
              <c:delete val="1"/>
              <c:extLst>
                <c:ext xmlns:c15="http://schemas.microsoft.com/office/drawing/2012/chart" uri="{CE6537A1-D6FC-4f65-9D91-7224C49458BB}"/>
                <c:ext xmlns:c16="http://schemas.microsoft.com/office/drawing/2014/chart" uri="{C3380CC4-5D6E-409C-BE32-E72D297353CC}">
                  <c16:uniqueId val="{00000007-C158-40A0-A4C6-45C0631EFEB1}"/>
                </c:ext>
              </c:extLst>
            </c:dLbl>
            <c:dLbl>
              <c:idx val="9"/>
              <c:delete val="1"/>
              <c:extLst>
                <c:ext xmlns:c15="http://schemas.microsoft.com/office/drawing/2012/chart" uri="{CE6537A1-D6FC-4f65-9D91-7224C49458BB}"/>
                <c:ext xmlns:c16="http://schemas.microsoft.com/office/drawing/2014/chart" uri="{C3380CC4-5D6E-409C-BE32-E72D297353CC}">
                  <c16:uniqueId val="{00000008-C158-40A0-A4C6-45C0631EFEB1}"/>
                </c:ext>
              </c:extLst>
            </c:dLbl>
            <c:dLbl>
              <c:idx val="10"/>
              <c:delete val="1"/>
              <c:extLst>
                <c:ext xmlns:c15="http://schemas.microsoft.com/office/drawing/2012/chart" uri="{CE6537A1-D6FC-4f65-9D91-7224C49458BB}"/>
                <c:ext xmlns:c16="http://schemas.microsoft.com/office/drawing/2014/chart" uri="{C3380CC4-5D6E-409C-BE32-E72D297353CC}">
                  <c16:uniqueId val="{00000014-C158-40A0-A4C6-45C0631EFEB1}"/>
                </c:ext>
              </c:extLst>
            </c:dLbl>
            <c:dLbl>
              <c:idx val="11"/>
              <c:delete val="1"/>
              <c:extLst>
                <c:ext xmlns:c15="http://schemas.microsoft.com/office/drawing/2012/chart" uri="{CE6537A1-D6FC-4f65-9D91-7224C49458BB}"/>
                <c:ext xmlns:c16="http://schemas.microsoft.com/office/drawing/2014/chart" uri="{C3380CC4-5D6E-409C-BE32-E72D297353CC}">
                  <c16:uniqueId val="{00000009-C158-40A0-A4C6-45C0631EFEB1}"/>
                </c:ext>
              </c:extLst>
            </c:dLbl>
            <c:dLbl>
              <c:idx val="12"/>
              <c:delete val="1"/>
              <c:extLst>
                <c:ext xmlns:c15="http://schemas.microsoft.com/office/drawing/2012/chart" uri="{CE6537A1-D6FC-4f65-9D91-7224C49458BB}"/>
                <c:ext xmlns:c16="http://schemas.microsoft.com/office/drawing/2014/chart" uri="{C3380CC4-5D6E-409C-BE32-E72D297353CC}">
                  <c16:uniqueId val="{00000015-C158-40A0-A4C6-45C0631EFEB1}"/>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'申請主体別成約件数(p.12)'!$AH$5:$AH$17</c:f>
              <c:strCache>
                <c:ptCount val="13"/>
                <c:pt idx="0">
                  <c:v>0件</c:v>
                </c:pt>
                <c:pt idx="1">
                  <c:v>１～５件</c:v>
                </c:pt>
                <c:pt idx="2">
                  <c:v>６～10件</c:v>
                </c:pt>
                <c:pt idx="3">
                  <c:v>11～15件</c:v>
                </c:pt>
                <c:pt idx="4">
                  <c:v>16～20件</c:v>
                </c:pt>
                <c:pt idx="5">
                  <c:v>21～25件</c:v>
                </c:pt>
                <c:pt idx="6">
                  <c:v>26～30件</c:v>
                </c:pt>
                <c:pt idx="7">
                  <c:v>31～35件</c:v>
                </c:pt>
                <c:pt idx="8">
                  <c:v>36～40件</c:v>
                </c:pt>
                <c:pt idx="9">
                  <c:v>41～45件</c:v>
                </c:pt>
                <c:pt idx="10">
                  <c:v>46～50件</c:v>
                </c:pt>
                <c:pt idx="11">
                  <c:v>51～99件</c:v>
                </c:pt>
                <c:pt idx="12">
                  <c:v>100件～</c:v>
                </c:pt>
              </c:strCache>
            </c:strRef>
          </c:cat>
          <c:val>
            <c:numRef>
              <c:f>'申請主体別成約件数(p.12)'!$AK$5:$AK$17</c:f>
              <c:numCache>
                <c:formatCode>#,##0_);[Red]\(#,##0\)</c:formatCode>
                <c:ptCount val="13"/>
                <c:pt idx="0">
                  <c:v>2</c:v>
                </c:pt>
                <c:pt idx="1">
                  <c:v>24</c:v>
                </c:pt>
                <c:pt idx="2">
                  <c:v>15</c:v>
                </c:pt>
                <c:pt idx="3">
                  <c:v>6</c:v>
                </c:pt>
                <c:pt idx="4">
                  <c:v>3</c:v>
                </c:pt>
                <c:pt idx="5">
                  <c:v>4</c:v>
                </c:pt>
                <c:pt idx="6">
                  <c:v>2</c:v>
                </c:pt>
                <c:pt idx="7">
                  <c:v>1</c:v>
                </c:pt>
                <c:pt idx="8">
                  <c:v>0</c:v>
                </c:pt>
                <c:pt idx="9">
                  <c:v>0</c:v>
                </c:pt>
                <c:pt idx="10">
                  <c:v>0</c:v>
                </c:pt>
                <c:pt idx="11">
                  <c:v>3</c:v>
                </c:pt>
                <c:pt idx="12">
                  <c:v>0</c:v>
                </c:pt>
              </c:numCache>
            </c:numRef>
          </c:val>
          <c:extLst>
            <c:ext xmlns:c16="http://schemas.microsoft.com/office/drawing/2014/chart" uri="{C3380CC4-5D6E-409C-BE32-E72D297353CC}">
              <c16:uniqueId val="{0000000A-C158-40A0-A4C6-45C0631EFEB1}"/>
            </c:ext>
          </c:extLst>
        </c:ser>
        <c:dLbls>
          <c:showLegendKey val="0"/>
          <c:showVal val="0"/>
          <c:showCatName val="0"/>
          <c:showSerName val="0"/>
          <c:showPercent val="0"/>
          <c:showBubbleSize val="0"/>
        </c:dLbls>
        <c:gapWidth val="0"/>
        <c:overlap val="100"/>
        <c:axId val="814119272"/>
        <c:axId val="814119600"/>
      </c:barChart>
      <c:catAx>
        <c:axId val="814119272"/>
        <c:scaling>
          <c:orientation val="minMax"/>
        </c:scaling>
        <c:delete val="0"/>
        <c:axPos val="t"/>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814119600"/>
        <c:crosses val="autoZero"/>
        <c:auto val="1"/>
        <c:lblAlgn val="ctr"/>
        <c:lblOffset val="100"/>
        <c:noMultiLvlLbl val="0"/>
      </c:catAx>
      <c:valAx>
        <c:axId val="814119600"/>
        <c:scaling>
          <c:orientation val="maxMin"/>
          <c:max val="30"/>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游明朝 Demibold" panose="02020600000000000000" pitchFamily="18" charset="-128"/>
                <a:ea typeface="游明朝 Demibold" panose="02020600000000000000" pitchFamily="18" charset="-128"/>
                <a:cs typeface="+mn-cs"/>
              </a:defRPr>
            </a:pPr>
            <a:endParaRPr lang="ja-JP"/>
          </a:p>
        </c:txPr>
        <c:crossAx val="814119272"/>
        <c:crosses val="autoZero"/>
        <c:crossBetween val="between"/>
        <c:majorUnit val="6"/>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15121389044352"/>
          <c:y val="6.0428882809435619E-2"/>
          <c:w val="0.58447823077661831"/>
          <c:h val="0.64391792162993733"/>
        </c:manualLayout>
      </c:layout>
      <c:barChart>
        <c:barDir val="bar"/>
        <c:grouping val="clustered"/>
        <c:varyColors val="0"/>
        <c:ser>
          <c:idx val="1"/>
          <c:order val="0"/>
          <c:tx>
            <c:strRef>
              <c:f>'p.15-20'!$AY$26</c:f>
              <c:strCache>
                <c:ptCount val="1"/>
                <c:pt idx="0">
                  <c:v>今年度</c:v>
                </c:pt>
              </c:strCache>
            </c:strRef>
          </c:tx>
          <c:spPr>
            <a:solidFill>
              <a:schemeClr val="accent5">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'p.15-20'!$AW$27:$AW$33</c:f>
              <c:strCache>
                <c:ptCount val="7"/>
                <c:pt idx="0">
                  <c:v>社長相当</c:v>
                </c:pt>
                <c:pt idx="1">
                  <c:v>役員相当</c:v>
                </c:pt>
                <c:pt idx="2">
                  <c:v>部長相当</c:v>
                </c:pt>
                <c:pt idx="3">
                  <c:v>課長相当</c:v>
                </c:pt>
                <c:pt idx="4">
                  <c:v>係長相当</c:v>
                </c:pt>
                <c:pt idx="5">
                  <c:v>専門職・エキスパート</c:v>
                </c:pt>
                <c:pt idx="6">
                  <c:v>その他</c:v>
                </c:pt>
              </c:strCache>
            </c:strRef>
          </c:cat>
          <c:val>
            <c:numRef>
              <c:f>'p.15-20'!$AY$27:$AY$33</c:f>
              <c:numCache>
                <c:formatCode>0%</c:formatCode>
                <c:ptCount val="7"/>
                <c:pt idx="0">
                  <c:v>2.6455026455026454E-3</c:v>
                </c:pt>
                <c:pt idx="1">
                  <c:v>3.439153439153439E-2</c:v>
                </c:pt>
                <c:pt idx="2">
                  <c:v>0.20105820105820105</c:v>
                </c:pt>
                <c:pt idx="3">
                  <c:v>0.21693121693121692</c:v>
                </c:pt>
                <c:pt idx="4">
                  <c:v>0.10052910052910052</c:v>
                </c:pt>
                <c:pt idx="5">
                  <c:v>0.25661375661375663</c:v>
                </c:pt>
                <c:pt idx="6">
                  <c:v>0.18783068783068782</c:v>
                </c:pt>
              </c:numCache>
            </c:numRef>
          </c:val>
          <c:extLst>
            <c:ext xmlns:c16="http://schemas.microsoft.com/office/drawing/2014/chart" uri="{C3380CC4-5D6E-409C-BE32-E72D297353CC}">
              <c16:uniqueId val="{00000000-5F5A-4ACC-8A50-E683673475EE}"/>
            </c:ext>
          </c:extLst>
        </c:ser>
        <c:ser>
          <c:idx val="0"/>
          <c:order val="1"/>
          <c:tx>
            <c:strRef>
              <c:f>'p.15-20'!$AX$26</c:f>
              <c:strCache>
                <c:ptCount val="1"/>
                <c:pt idx="0">
                  <c:v>前年度</c:v>
                </c:pt>
              </c:strCache>
            </c:strRef>
          </c:tx>
          <c:spPr>
            <a:solidFill>
              <a:schemeClr val="accent3">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'p.15-20'!$AW$27:$AW$33</c:f>
              <c:strCache>
                <c:ptCount val="7"/>
                <c:pt idx="0">
                  <c:v>社長相当</c:v>
                </c:pt>
                <c:pt idx="1">
                  <c:v>役員相当</c:v>
                </c:pt>
                <c:pt idx="2">
                  <c:v>部長相当</c:v>
                </c:pt>
                <c:pt idx="3">
                  <c:v>課長相当</c:v>
                </c:pt>
                <c:pt idx="4">
                  <c:v>係長相当</c:v>
                </c:pt>
                <c:pt idx="5">
                  <c:v>専門職・エキスパート</c:v>
                </c:pt>
                <c:pt idx="6">
                  <c:v>その他</c:v>
                </c:pt>
              </c:strCache>
            </c:strRef>
          </c:cat>
          <c:val>
            <c:numRef>
              <c:f>'p.15-20'!$AX$27:$AX$33</c:f>
              <c:numCache>
                <c:formatCode>0%</c:formatCode>
                <c:ptCount val="7"/>
                <c:pt idx="0">
                  <c:v>1.4641288433382138E-3</c:v>
                </c:pt>
                <c:pt idx="1">
                  <c:v>1.6105417276720352E-2</c:v>
                </c:pt>
                <c:pt idx="2">
                  <c:v>0.27379209370424595</c:v>
                </c:pt>
                <c:pt idx="3">
                  <c:v>0.23279648609077599</c:v>
                </c:pt>
                <c:pt idx="4">
                  <c:v>0.10248901903367497</c:v>
                </c:pt>
                <c:pt idx="5">
                  <c:v>0.27232796486090777</c:v>
                </c:pt>
                <c:pt idx="6">
                  <c:v>0.10102489019033675</c:v>
                </c:pt>
              </c:numCache>
            </c:numRef>
          </c:val>
          <c:extLst>
            <c:ext xmlns:c16="http://schemas.microsoft.com/office/drawing/2014/chart" uri="{C3380CC4-5D6E-409C-BE32-E72D297353CC}">
              <c16:uniqueId val="{00000001-5F5A-4ACC-8A50-E683673475EE}"/>
            </c:ext>
          </c:extLst>
        </c:ser>
        <c:dLbls>
          <c:showLegendKey val="0"/>
          <c:showVal val="0"/>
          <c:showCatName val="0"/>
          <c:showSerName val="0"/>
          <c:showPercent val="0"/>
          <c:showBubbleSize val="0"/>
        </c:dLbls>
        <c:gapWidth val="100"/>
        <c:axId val="854923487"/>
        <c:axId val="903486655"/>
      </c:barChart>
      <c:catAx>
        <c:axId val="854923487"/>
        <c:scaling>
          <c:orientation val="maxMin"/>
        </c:scaling>
        <c:delete val="0"/>
        <c:axPos val="l"/>
        <c:majorGridlines>
          <c:spPr>
            <a:ln w="317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903486655"/>
        <c:crosses val="autoZero"/>
        <c:auto val="1"/>
        <c:lblAlgn val="ctr"/>
        <c:lblOffset val="100"/>
        <c:noMultiLvlLbl val="0"/>
      </c:catAx>
      <c:valAx>
        <c:axId val="903486655"/>
        <c:scaling>
          <c:orientation val="minMax"/>
          <c:max val="1"/>
        </c:scaling>
        <c:delete val="0"/>
        <c:axPos val="t"/>
        <c:majorGridlines>
          <c:spPr>
            <a:ln w="3175" cap="flat" cmpd="sng" algn="ctr">
              <a:solidFill>
                <a:schemeClr val="accent3">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854923487"/>
        <c:crosses val="autoZero"/>
        <c:crossBetween val="between"/>
        <c:majorUnit val="0.2"/>
        <c:minorUnit val="0.1"/>
      </c:valAx>
      <c:spPr>
        <a:noFill/>
        <a:ln>
          <a:noFill/>
        </a:ln>
        <a:effectLst/>
      </c:spPr>
    </c:plotArea>
    <c:legend>
      <c:legendPos val="b"/>
      <c:layout>
        <c:manualLayout>
          <c:xMode val="edge"/>
          <c:yMode val="edge"/>
          <c:x val="0.37350979601630585"/>
          <c:y val="0.73926993981523514"/>
          <c:w val="0.25298040796738813"/>
          <c:h val="4.579036878648030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15121389044352"/>
          <c:y val="6.0428882809435619E-2"/>
          <c:w val="0.58447823077661831"/>
          <c:h val="0.64391792162993733"/>
        </c:manualLayout>
      </c:layout>
      <c:barChart>
        <c:barDir val="bar"/>
        <c:grouping val="clustered"/>
        <c:varyColors val="0"/>
        <c:ser>
          <c:idx val="1"/>
          <c:order val="0"/>
          <c:tx>
            <c:strRef>
              <c:f>'p.15-20'!$BC$26</c:f>
              <c:strCache>
                <c:ptCount val="1"/>
                <c:pt idx="0">
                  <c:v>今年度</c:v>
                </c:pt>
              </c:strCache>
            </c:strRef>
          </c:tx>
          <c:spPr>
            <a:solidFill>
              <a:schemeClr val="accent2">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'p.15-20'!$BA$27:$BA$33</c:f>
              <c:strCache>
                <c:ptCount val="7"/>
                <c:pt idx="0">
                  <c:v>社長相当</c:v>
                </c:pt>
                <c:pt idx="1">
                  <c:v>役員相当</c:v>
                </c:pt>
                <c:pt idx="2">
                  <c:v>部長相当</c:v>
                </c:pt>
                <c:pt idx="3">
                  <c:v>課長相当</c:v>
                </c:pt>
                <c:pt idx="4">
                  <c:v>係長相当</c:v>
                </c:pt>
                <c:pt idx="5">
                  <c:v>専門職・エキスパート</c:v>
                </c:pt>
                <c:pt idx="6">
                  <c:v>その他</c:v>
                </c:pt>
              </c:strCache>
            </c:strRef>
          </c:cat>
          <c:val>
            <c:numRef>
              <c:f>'p.15-20'!$BC$27:$BC$33</c:f>
              <c:numCache>
                <c:formatCode>0%</c:formatCode>
                <c:ptCount val="7"/>
                <c:pt idx="0">
                  <c:v>0</c:v>
                </c:pt>
                <c:pt idx="1">
                  <c:v>0</c:v>
                </c:pt>
                <c:pt idx="2">
                  <c:v>3.6764705882352942E-2</c:v>
                </c:pt>
                <c:pt idx="3">
                  <c:v>9.8039215686274508E-3</c:v>
                </c:pt>
                <c:pt idx="4">
                  <c:v>0</c:v>
                </c:pt>
                <c:pt idx="5">
                  <c:v>0.81862745098039214</c:v>
                </c:pt>
                <c:pt idx="6">
                  <c:v>0.13480392156862744</c:v>
                </c:pt>
              </c:numCache>
            </c:numRef>
          </c:val>
          <c:extLst>
            <c:ext xmlns:c16="http://schemas.microsoft.com/office/drawing/2014/chart" uri="{C3380CC4-5D6E-409C-BE32-E72D297353CC}">
              <c16:uniqueId val="{00000000-5A79-4F4F-90D4-F6D27C626DBE}"/>
            </c:ext>
          </c:extLst>
        </c:ser>
        <c:ser>
          <c:idx val="0"/>
          <c:order val="1"/>
          <c:tx>
            <c:strRef>
              <c:f>'p.15-20'!$BB$26</c:f>
              <c:strCache>
                <c:ptCount val="1"/>
                <c:pt idx="0">
                  <c:v>前年度</c:v>
                </c:pt>
              </c:strCache>
            </c:strRef>
          </c:tx>
          <c:spPr>
            <a:solidFill>
              <a:schemeClr val="accent3">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'p.15-20'!$BA$27:$BA$33</c:f>
              <c:strCache>
                <c:ptCount val="7"/>
                <c:pt idx="0">
                  <c:v>社長相当</c:v>
                </c:pt>
                <c:pt idx="1">
                  <c:v>役員相当</c:v>
                </c:pt>
                <c:pt idx="2">
                  <c:v>部長相当</c:v>
                </c:pt>
                <c:pt idx="3">
                  <c:v>課長相当</c:v>
                </c:pt>
                <c:pt idx="4">
                  <c:v>係長相当</c:v>
                </c:pt>
                <c:pt idx="5">
                  <c:v>専門職・エキスパート</c:v>
                </c:pt>
                <c:pt idx="6">
                  <c:v>その他</c:v>
                </c:pt>
              </c:strCache>
            </c:strRef>
          </c:cat>
          <c:val>
            <c:numRef>
              <c:f>'p.15-20'!$BB$27:$BB$33</c:f>
              <c:numCache>
                <c:formatCode>0%</c:formatCode>
                <c:ptCount val="7"/>
                <c:pt idx="0">
                  <c:v>1.1248593925759281E-3</c:v>
                </c:pt>
                <c:pt idx="1">
                  <c:v>1.1248593925759281E-3</c:v>
                </c:pt>
                <c:pt idx="2">
                  <c:v>0.10011248593925759</c:v>
                </c:pt>
                <c:pt idx="3">
                  <c:v>5.6242969628796397E-3</c:v>
                </c:pt>
                <c:pt idx="4">
                  <c:v>0</c:v>
                </c:pt>
                <c:pt idx="5">
                  <c:v>0.70978627671541061</c:v>
                </c:pt>
                <c:pt idx="6">
                  <c:v>0.08</c:v>
                </c:pt>
              </c:numCache>
            </c:numRef>
          </c:val>
          <c:extLst>
            <c:ext xmlns:c16="http://schemas.microsoft.com/office/drawing/2014/chart" uri="{C3380CC4-5D6E-409C-BE32-E72D297353CC}">
              <c16:uniqueId val="{00000001-5A79-4F4F-90D4-F6D27C626DBE}"/>
            </c:ext>
          </c:extLst>
        </c:ser>
        <c:dLbls>
          <c:showLegendKey val="0"/>
          <c:showVal val="0"/>
          <c:showCatName val="0"/>
          <c:showSerName val="0"/>
          <c:showPercent val="0"/>
          <c:showBubbleSize val="0"/>
        </c:dLbls>
        <c:gapWidth val="100"/>
        <c:axId val="854923487"/>
        <c:axId val="903486655"/>
      </c:barChart>
      <c:catAx>
        <c:axId val="854923487"/>
        <c:scaling>
          <c:orientation val="maxMin"/>
        </c:scaling>
        <c:delete val="0"/>
        <c:axPos val="l"/>
        <c:majorGridlines>
          <c:spPr>
            <a:ln w="317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903486655"/>
        <c:crosses val="autoZero"/>
        <c:auto val="1"/>
        <c:lblAlgn val="ctr"/>
        <c:lblOffset val="100"/>
        <c:noMultiLvlLbl val="0"/>
      </c:catAx>
      <c:valAx>
        <c:axId val="903486655"/>
        <c:scaling>
          <c:orientation val="minMax"/>
          <c:max val="1"/>
        </c:scaling>
        <c:delete val="0"/>
        <c:axPos val="t"/>
        <c:majorGridlines>
          <c:spPr>
            <a:ln w="3175" cap="flat" cmpd="sng" algn="ctr">
              <a:solidFill>
                <a:schemeClr val="accent3">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854923487"/>
        <c:crosses val="autoZero"/>
        <c:crossBetween val="between"/>
        <c:majorUnit val="0.2"/>
        <c:minorUnit val="0.1"/>
      </c:valAx>
      <c:spPr>
        <a:noFill/>
        <a:ln>
          <a:noFill/>
        </a:ln>
        <a:effectLst/>
      </c:spPr>
    </c:plotArea>
    <c:legend>
      <c:legendPos val="b"/>
      <c:layout>
        <c:manualLayout>
          <c:xMode val="edge"/>
          <c:yMode val="edge"/>
          <c:x val="0.37350971318500076"/>
          <c:y val="0.75499723430779264"/>
          <c:w val="0.2529803518652522"/>
          <c:h val="4.579036878648030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6518845024059"/>
          <c:y val="6.0428882809435619E-2"/>
          <c:w val="0.71906425621682113"/>
          <c:h val="0.67046555658152351"/>
        </c:manualLayout>
      </c:layout>
      <c:barChart>
        <c:barDir val="bar"/>
        <c:grouping val="clustered"/>
        <c:varyColors val="0"/>
        <c:ser>
          <c:idx val="1"/>
          <c:order val="0"/>
          <c:tx>
            <c:strRef>
              <c:f>'p.15-20'!$BN$26</c:f>
              <c:strCache>
                <c:ptCount val="1"/>
                <c:pt idx="0">
                  <c:v>今年度</c:v>
                </c:pt>
              </c:strCache>
            </c:strRef>
          </c:tx>
          <c:spPr>
            <a:solidFill>
              <a:schemeClr val="accent5">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'p.15-20'!$BL$27:$BL$32</c:f>
              <c:strCache>
                <c:ptCount val="6"/>
                <c:pt idx="0">
                  <c:v>20歳代</c:v>
                </c:pt>
                <c:pt idx="1">
                  <c:v>30歳代</c:v>
                </c:pt>
                <c:pt idx="2">
                  <c:v>40歳代</c:v>
                </c:pt>
                <c:pt idx="3">
                  <c:v>50歳代</c:v>
                </c:pt>
                <c:pt idx="4">
                  <c:v>60歳代</c:v>
                </c:pt>
                <c:pt idx="5">
                  <c:v>70歳超</c:v>
                </c:pt>
              </c:strCache>
            </c:strRef>
          </c:cat>
          <c:val>
            <c:numRef>
              <c:f>'p.15-20'!$BN$27:$BN$32</c:f>
              <c:numCache>
                <c:formatCode>0%</c:formatCode>
                <c:ptCount val="6"/>
                <c:pt idx="0">
                  <c:v>0.10875331564986737</c:v>
                </c:pt>
                <c:pt idx="1">
                  <c:v>0.27320954907161804</c:v>
                </c:pt>
                <c:pt idx="2">
                  <c:v>0.32891246684350134</c:v>
                </c:pt>
                <c:pt idx="3">
                  <c:v>0.21220159151193635</c:v>
                </c:pt>
                <c:pt idx="4">
                  <c:v>7.6923076923076927E-2</c:v>
                </c:pt>
                <c:pt idx="5">
                  <c:v>0</c:v>
                </c:pt>
              </c:numCache>
            </c:numRef>
          </c:val>
          <c:extLst>
            <c:ext xmlns:c16="http://schemas.microsoft.com/office/drawing/2014/chart" uri="{C3380CC4-5D6E-409C-BE32-E72D297353CC}">
              <c16:uniqueId val="{00000000-D2B9-4743-96B6-5D11644C25B6}"/>
            </c:ext>
          </c:extLst>
        </c:ser>
        <c:ser>
          <c:idx val="0"/>
          <c:order val="1"/>
          <c:tx>
            <c:strRef>
              <c:f>'p.15-20'!$BM$26</c:f>
              <c:strCache>
                <c:ptCount val="1"/>
                <c:pt idx="0">
                  <c:v>前年度</c:v>
                </c:pt>
              </c:strCache>
            </c:strRef>
          </c:tx>
          <c:spPr>
            <a:solidFill>
              <a:schemeClr val="accent3">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'p.15-20'!$BL$27:$BL$32</c:f>
              <c:strCache>
                <c:ptCount val="6"/>
                <c:pt idx="0">
                  <c:v>20歳代</c:v>
                </c:pt>
                <c:pt idx="1">
                  <c:v>30歳代</c:v>
                </c:pt>
                <c:pt idx="2">
                  <c:v>40歳代</c:v>
                </c:pt>
                <c:pt idx="3">
                  <c:v>50歳代</c:v>
                </c:pt>
                <c:pt idx="4">
                  <c:v>60歳代</c:v>
                </c:pt>
                <c:pt idx="5">
                  <c:v>70歳超</c:v>
                </c:pt>
              </c:strCache>
            </c:strRef>
          </c:cat>
          <c:val>
            <c:numRef>
              <c:f>'p.15-20'!$BM$27:$BM$32</c:f>
              <c:numCache>
                <c:formatCode>0%</c:formatCode>
                <c:ptCount val="6"/>
                <c:pt idx="0">
                  <c:v>0.10260336906584992</c:v>
                </c:pt>
                <c:pt idx="1">
                  <c:v>0.25727411944869832</c:v>
                </c:pt>
                <c:pt idx="2">
                  <c:v>0.32771822358346098</c:v>
                </c:pt>
                <c:pt idx="3">
                  <c:v>0.25267993874425726</c:v>
                </c:pt>
                <c:pt idx="4">
                  <c:v>5.8192955589586523E-2</c:v>
                </c:pt>
                <c:pt idx="5">
                  <c:v>1.5313935681470138E-3</c:v>
                </c:pt>
              </c:numCache>
            </c:numRef>
          </c:val>
          <c:extLst>
            <c:ext xmlns:c16="http://schemas.microsoft.com/office/drawing/2014/chart" uri="{C3380CC4-5D6E-409C-BE32-E72D297353CC}">
              <c16:uniqueId val="{00000001-D2B9-4743-96B6-5D11644C25B6}"/>
            </c:ext>
          </c:extLst>
        </c:ser>
        <c:dLbls>
          <c:showLegendKey val="0"/>
          <c:showVal val="0"/>
          <c:showCatName val="0"/>
          <c:showSerName val="0"/>
          <c:showPercent val="0"/>
          <c:showBubbleSize val="0"/>
        </c:dLbls>
        <c:gapWidth val="100"/>
        <c:axId val="854923487"/>
        <c:axId val="903486655"/>
      </c:barChart>
      <c:catAx>
        <c:axId val="854923487"/>
        <c:scaling>
          <c:orientation val="maxMin"/>
        </c:scaling>
        <c:delete val="0"/>
        <c:axPos val="l"/>
        <c:majorGridlines>
          <c:spPr>
            <a:ln w="317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903486655"/>
        <c:crosses val="autoZero"/>
        <c:auto val="1"/>
        <c:lblAlgn val="ctr"/>
        <c:lblOffset val="100"/>
        <c:noMultiLvlLbl val="0"/>
      </c:catAx>
      <c:valAx>
        <c:axId val="903486655"/>
        <c:scaling>
          <c:orientation val="minMax"/>
          <c:max val="1"/>
        </c:scaling>
        <c:delete val="0"/>
        <c:axPos val="t"/>
        <c:majorGridlines>
          <c:spPr>
            <a:ln w="3175" cap="flat" cmpd="sng" algn="ctr">
              <a:solidFill>
                <a:schemeClr val="accent3">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854923487"/>
        <c:crosses val="autoZero"/>
        <c:crossBetween val="between"/>
        <c:majorUnit val="0.2"/>
        <c:minorUnit val="0.1"/>
      </c:valAx>
      <c:spPr>
        <a:noFill/>
        <a:ln>
          <a:noFill/>
        </a:ln>
        <a:effectLst/>
      </c:spPr>
    </c:plotArea>
    <c:legend>
      <c:legendPos val="b"/>
      <c:layout>
        <c:manualLayout>
          <c:xMode val="edge"/>
          <c:yMode val="edge"/>
          <c:x val="0.37385438782731772"/>
          <c:y val="0.77691247716622991"/>
          <c:w val="0.2522912243453645"/>
          <c:h val="4.405090937971566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6518845024059"/>
          <c:y val="6.0428882809435619E-2"/>
          <c:w val="0.71906425621682113"/>
          <c:h val="0.67046555658152351"/>
        </c:manualLayout>
      </c:layout>
      <c:barChart>
        <c:barDir val="bar"/>
        <c:grouping val="clustered"/>
        <c:varyColors val="0"/>
        <c:ser>
          <c:idx val="1"/>
          <c:order val="0"/>
          <c:tx>
            <c:strRef>
              <c:f>'p.15-20'!$BR$26</c:f>
              <c:strCache>
                <c:ptCount val="1"/>
                <c:pt idx="0">
                  <c:v>今年度</c:v>
                </c:pt>
              </c:strCache>
            </c:strRef>
          </c:tx>
          <c:spPr>
            <a:solidFill>
              <a:schemeClr val="accent2">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'p.15-20'!$BP$27:$BP$32</c:f>
              <c:strCache>
                <c:ptCount val="6"/>
                <c:pt idx="0">
                  <c:v>20歳代</c:v>
                </c:pt>
                <c:pt idx="1">
                  <c:v>30歳代</c:v>
                </c:pt>
                <c:pt idx="2">
                  <c:v>40歳代</c:v>
                </c:pt>
                <c:pt idx="3">
                  <c:v>50歳代</c:v>
                </c:pt>
                <c:pt idx="4">
                  <c:v>60歳代</c:v>
                </c:pt>
                <c:pt idx="5">
                  <c:v>70歳超</c:v>
                </c:pt>
              </c:strCache>
            </c:strRef>
          </c:cat>
          <c:val>
            <c:numRef>
              <c:f>'p.15-20'!$BR$27:$BR$32</c:f>
              <c:numCache>
                <c:formatCode>0%</c:formatCode>
                <c:ptCount val="6"/>
                <c:pt idx="0">
                  <c:v>2.6960784313725492E-2</c:v>
                </c:pt>
                <c:pt idx="1">
                  <c:v>0.30882352941176472</c:v>
                </c:pt>
                <c:pt idx="2">
                  <c:v>0.33088235294117646</c:v>
                </c:pt>
                <c:pt idx="3">
                  <c:v>0.18872549019607843</c:v>
                </c:pt>
                <c:pt idx="4">
                  <c:v>0.11519607843137254</c:v>
                </c:pt>
                <c:pt idx="5">
                  <c:v>2.9411764705882353E-2</c:v>
                </c:pt>
              </c:numCache>
            </c:numRef>
          </c:val>
          <c:extLst>
            <c:ext xmlns:c16="http://schemas.microsoft.com/office/drawing/2014/chart" uri="{C3380CC4-5D6E-409C-BE32-E72D297353CC}">
              <c16:uniqueId val="{00000000-54B7-4C8D-896B-38B1ACDCFDFD}"/>
            </c:ext>
          </c:extLst>
        </c:ser>
        <c:ser>
          <c:idx val="0"/>
          <c:order val="1"/>
          <c:tx>
            <c:strRef>
              <c:f>'p.15-20'!$BQ$26</c:f>
              <c:strCache>
                <c:ptCount val="1"/>
                <c:pt idx="0">
                  <c:v>前年度</c:v>
                </c:pt>
              </c:strCache>
            </c:strRef>
          </c:tx>
          <c:spPr>
            <a:solidFill>
              <a:schemeClr val="accent3">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'p.15-20'!$BP$27:$BP$32</c:f>
              <c:strCache>
                <c:ptCount val="6"/>
                <c:pt idx="0">
                  <c:v>20歳代</c:v>
                </c:pt>
                <c:pt idx="1">
                  <c:v>30歳代</c:v>
                </c:pt>
                <c:pt idx="2">
                  <c:v>40歳代</c:v>
                </c:pt>
                <c:pt idx="3">
                  <c:v>50歳代</c:v>
                </c:pt>
                <c:pt idx="4">
                  <c:v>60歳代</c:v>
                </c:pt>
                <c:pt idx="5">
                  <c:v>70歳超</c:v>
                </c:pt>
              </c:strCache>
            </c:strRef>
          </c:cat>
          <c:val>
            <c:numRef>
              <c:f>'p.15-20'!$BQ$27:$BQ$32</c:f>
              <c:numCache>
                <c:formatCode>0%</c:formatCode>
                <c:ptCount val="6"/>
                <c:pt idx="0">
                  <c:v>3.7120359955005622E-2</c:v>
                </c:pt>
                <c:pt idx="1">
                  <c:v>0.33858267716535434</c:v>
                </c:pt>
                <c:pt idx="2">
                  <c:v>0.30258717660292461</c:v>
                </c:pt>
                <c:pt idx="3">
                  <c:v>0.19347581552305962</c:v>
                </c:pt>
                <c:pt idx="4">
                  <c:v>0.11586051743532058</c:v>
                </c:pt>
                <c:pt idx="5">
                  <c:v>1.2373453318335208E-2</c:v>
                </c:pt>
              </c:numCache>
            </c:numRef>
          </c:val>
          <c:extLst>
            <c:ext xmlns:c16="http://schemas.microsoft.com/office/drawing/2014/chart" uri="{C3380CC4-5D6E-409C-BE32-E72D297353CC}">
              <c16:uniqueId val="{00000001-54B7-4C8D-896B-38B1ACDCFDFD}"/>
            </c:ext>
          </c:extLst>
        </c:ser>
        <c:dLbls>
          <c:showLegendKey val="0"/>
          <c:showVal val="0"/>
          <c:showCatName val="0"/>
          <c:showSerName val="0"/>
          <c:showPercent val="0"/>
          <c:showBubbleSize val="0"/>
        </c:dLbls>
        <c:gapWidth val="100"/>
        <c:axId val="854923487"/>
        <c:axId val="903486655"/>
      </c:barChart>
      <c:catAx>
        <c:axId val="854923487"/>
        <c:scaling>
          <c:orientation val="maxMin"/>
        </c:scaling>
        <c:delete val="0"/>
        <c:axPos val="l"/>
        <c:majorGridlines>
          <c:spPr>
            <a:ln w="317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903486655"/>
        <c:crosses val="autoZero"/>
        <c:auto val="1"/>
        <c:lblAlgn val="ctr"/>
        <c:lblOffset val="100"/>
        <c:noMultiLvlLbl val="0"/>
      </c:catAx>
      <c:valAx>
        <c:axId val="903486655"/>
        <c:scaling>
          <c:orientation val="minMax"/>
          <c:max val="1"/>
        </c:scaling>
        <c:delete val="0"/>
        <c:axPos val="t"/>
        <c:majorGridlines>
          <c:spPr>
            <a:ln w="3175" cap="flat" cmpd="sng" algn="ctr">
              <a:solidFill>
                <a:schemeClr val="accent3">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854923487"/>
        <c:crosses val="autoZero"/>
        <c:crossBetween val="between"/>
        <c:majorUnit val="0.2"/>
        <c:minorUnit val="0.1"/>
      </c:valAx>
      <c:spPr>
        <a:noFill/>
        <a:ln>
          <a:noFill/>
        </a:ln>
        <a:effectLst/>
      </c:spPr>
    </c:plotArea>
    <c:legend>
      <c:legendPos val="b"/>
      <c:layout>
        <c:manualLayout>
          <c:xMode val="edge"/>
          <c:yMode val="edge"/>
          <c:x val="0.37385438782731772"/>
          <c:y val="0.77943411960924469"/>
          <c:w val="0.2522912243453645"/>
          <c:h val="4.405090937971566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1245859040122"/>
          <c:y val="6.0428882809435619E-2"/>
          <c:w val="0.61251698607666061"/>
          <c:h val="0.78141787784925754"/>
        </c:manualLayout>
      </c:layout>
      <c:barChart>
        <c:barDir val="bar"/>
        <c:grouping val="clustered"/>
        <c:varyColors val="0"/>
        <c:ser>
          <c:idx val="1"/>
          <c:order val="0"/>
          <c:tx>
            <c:strRef>
              <c:f>'p.15-20'!$CC$30</c:f>
              <c:strCache>
                <c:ptCount val="1"/>
                <c:pt idx="0">
                  <c:v>今年度</c:v>
                </c:pt>
              </c:strCache>
            </c:strRef>
          </c:tx>
          <c:spPr>
            <a:solidFill>
              <a:schemeClr val="accent5">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'p.15-20'!$CA$31:$CA$38</c:f>
              <c:strCache>
                <c:ptCount val="8"/>
                <c:pt idx="0">
                  <c:v>400万円以下</c:v>
                </c:pt>
                <c:pt idx="1">
                  <c:v>400万超～500万円</c:v>
                </c:pt>
                <c:pt idx="2">
                  <c:v>500万超～600万円</c:v>
                </c:pt>
                <c:pt idx="3">
                  <c:v>600万超～700万円</c:v>
                </c:pt>
                <c:pt idx="4">
                  <c:v>700万超～800万円</c:v>
                </c:pt>
                <c:pt idx="5">
                  <c:v>800万超～900万円</c:v>
                </c:pt>
                <c:pt idx="6">
                  <c:v>900万超～1,000万円</c:v>
                </c:pt>
                <c:pt idx="7">
                  <c:v>1,000万円超</c:v>
                </c:pt>
              </c:strCache>
            </c:strRef>
          </c:cat>
          <c:val>
            <c:numRef>
              <c:f>'p.15-20'!$CC$31:$CC$38</c:f>
              <c:numCache>
                <c:formatCode>0%</c:formatCode>
                <c:ptCount val="8"/>
                <c:pt idx="0">
                  <c:v>0.36507936507936506</c:v>
                </c:pt>
                <c:pt idx="1">
                  <c:v>0.2724867724867725</c:v>
                </c:pt>
                <c:pt idx="2">
                  <c:v>0.15608465608465608</c:v>
                </c:pt>
                <c:pt idx="3">
                  <c:v>9.5238095238095233E-2</c:v>
                </c:pt>
                <c:pt idx="4">
                  <c:v>5.0264550264550262E-2</c:v>
                </c:pt>
                <c:pt idx="5">
                  <c:v>2.9100529100529099E-2</c:v>
                </c:pt>
                <c:pt idx="6">
                  <c:v>7.9365079365079361E-3</c:v>
                </c:pt>
                <c:pt idx="7">
                  <c:v>2.3809523809523808E-2</c:v>
                </c:pt>
              </c:numCache>
            </c:numRef>
          </c:val>
          <c:extLst>
            <c:ext xmlns:c16="http://schemas.microsoft.com/office/drawing/2014/chart" uri="{C3380CC4-5D6E-409C-BE32-E72D297353CC}">
              <c16:uniqueId val="{00000000-3A5C-48D2-B8B3-B4CDFC181380}"/>
            </c:ext>
          </c:extLst>
        </c:ser>
        <c:ser>
          <c:idx val="0"/>
          <c:order val="1"/>
          <c:tx>
            <c:strRef>
              <c:f>'p.15-20'!$CB$30</c:f>
              <c:strCache>
                <c:ptCount val="1"/>
                <c:pt idx="0">
                  <c:v>前年度</c:v>
                </c:pt>
              </c:strCache>
            </c:strRef>
          </c:tx>
          <c:spPr>
            <a:solidFill>
              <a:schemeClr val="accent3">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游明朝 Demibold" panose="02020600000000000000" pitchFamily="18" charset="-128"/>
                    <a:ea typeface="游明朝 Demibold" panose="020206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'p.15-20'!$CA$31:$CA$38</c:f>
              <c:strCache>
                <c:ptCount val="8"/>
                <c:pt idx="0">
                  <c:v>400万円以下</c:v>
                </c:pt>
                <c:pt idx="1">
                  <c:v>400万超～500万円</c:v>
                </c:pt>
                <c:pt idx="2">
                  <c:v>500万超～600万円</c:v>
                </c:pt>
                <c:pt idx="3">
                  <c:v>600万超～700万円</c:v>
                </c:pt>
                <c:pt idx="4">
                  <c:v>700万超～800万円</c:v>
                </c:pt>
                <c:pt idx="5">
                  <c:v>800万超～900万円</c:v>
                </c:pt>
                <c:pt idx="6">
                  <c:v>900万超～1,000万円</c:v>
                </c:pt>
                <c:pt idx="7">
                  <c:v>1,000万円超</c:v>
                </c:pt>
              </c:strCache>
            </c:strRef>
          </c:cat>
          <c:val>
            <c:numRef>
              <c:f>'p.15-20'!$CB$31:$CB$38</c:f>
              <c:numCache>
                <c:formatCode>0%</c:formatCode>
                <c:ptCount val="8"/>
                <c:pt idx="0">
                  <c:v>0.30627871362940273</c:v>
                </c:pt>
                <c:pt idx="1">
                  <c:v>0.28790199081163859</c:v>
                </c:pt>
                <c:pt idx="2">
                  <c:v>0.20826952526799389</c:v>
                </c:pt>
                <c:pt idx="3">
                  <c:v>0.11485451761102604</c:v>
                </c:pt>
                <c:pt idx="4">
                  <c:v>4.2879019908116385E-2</c:v>
                </c:pt>
                <c:pt idx="5">
                  <c:v>2.2970903522205207E-2</c:v>
                </c:pt>
                <c:pt idx="6">
                  <c:v>6.1255742725880554E-3</c:v>
                </c:pt>
                <c:pt idx="7">
                  <c:v>1.0719754977029096E-2</c:v>
                </c:pt>
              </c:numCache>
            </c:numRef>
          </c:val>
          <c:extLst>
            <c:ext xmlns:c16="http://schemas.microsoft.com/office/drawing/2014/chart" uri="{C3380CC4-5D6E-409C-BE32-E72D297353CC}">
              <c16:uniqueId val="{00000001-3A5C-48D2-B8B3-B4CDFC181380}"/>
            </c:ext>
          </c:extLst>
        </c:ser>
        <c:dLbls>
          <c:showLegendKey val="0"/>
          <c:showVal val="0"/>
          <c:showCatName val="0"/>
          <c:showSerName val="0"/>
          <c:showPercent val="0"/>
          <c:showBubbleSize val="0"/>
        </c:dLbls>
        <c:gapWidth val="100"/>
        <c:axId val="854923487"/>
        <c:axId val="903486655"/>
      </c:barChart>
      <c:catAx>
        <c:axId val="854923487"/>
        <c:scaling>
          <c:orientation val="maxMin"/>
        </c:scaling>
        <c:delete val="0"/>
        <c:axPos val="l"/>
        <c:majorGridlines>
          <c:spPr>
            <a:ln w="317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903486655"/>
        <c:crosses val="autoZero"/>
        <c:auto val="1"/>
        <c:lblAlgn val="ctr"/>
        <c:lblOffset val="100"/>
        <c:noMultiLvlLbl val="0"/>
      </c:catAx>
      <c:valAx>
        <c:axId val="903486655"/>
        <c:scaling>
          <c:orientation val="minMax"/>
          <c:max val="1"/>
        </c:scaling>
        <c:delete val="0"/>
        <c:axPos val="t"/>
        <c:majorGridlines>
          <c:spPr>
            <a:ln w="3175" cap="flat" cmpd="sng" algn="ctr">
              <a:solidFill>
                <a:schemeClr val="accent3">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crossAx val="854923487"/>
        <c:crosses val="autoZero"/>
        <c:crossBetween val="between"/>
        <c:majorUnit val="0.2"/>
        <c:minorUnit val="0.1"/>
      </c:valAx>
      <c:spPr>
        <a:noFill/>
        <a:ln>
          <a:noFill/>
        </a:ln>
        <a:effectLst/>
      </c:spPr>
    </c:plotArea>
    <c:legend>
      <c:legendPos val="b"/>
      <c:layout>
        <c:manualLayout>
          <c:xMode val="edge"/>
          <c:yMode val="edge"/>
          <c:x val="0.37385438782731772"/>
          <c:y val="0.85256175045667537"/>
          <c:w val="0.2522912243453645"/>
          <c:h val="4.405090937971566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游明朝 Demibold" panose="02020600000000000000" pitchFamily="18" charset="-128"/>
              <a:ea typeface="游明朝 Demibold" panose="020206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游明朝 Demibold" panose="02020600000000000000" pitchFamily="18" charset="-128"/>
          <a:ea typeface="游明朝 Demibold" panose="020206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AFE3E-911D-4FC2-9A47-7C321F246D9C}" type="doc">
      <dgm:prSet loTypeId="urn:microsoft.com/office/officeart/2005/8/layout/arrow2" loCatId="process" qsTypeId="urn:microsoft.com/office/officeart/2005/8/quickstyle/simple1" qsCatId="simple" csTypeId="urn:microsoft.com/office/officeart/2005/8/colors/accent1_2" csCatId="accent1" phldr="1"/>
      <dgm:spPr/>
    </dgm:pt>
    <dgm:pt modelId="{70DE893D-01DF-4E74-AB5B-5E277C09A491}">
      <dgm:prSet phldrT="[テキスト]"/>
      <dgm:spPr/>
      <dgm:t>
        <a:bodyPr/>
        <a:lstStyle/>
        <a:p>
          <a:endParaRPr kumimoji="1" lang="ja-JP" altLang="en-US" dirty="0"/>
        </a:p>
      </dgm:t>
    </dgm:pt>
    <dgm:pt modelId="{90EFDF73-27F6-4B56-A626-14F866A50AE7}" type="parTrans" cxnId="{7E1D9F3C-3FAA-4D40-994D-97EA42FED2A7}">
      <dgm:prSet/>
      <dgm:spPr/>
      <dgm:t>
        <a:bodyPr/>
        <a:lstStyle/>
        <a:p>
          <a:endParaRPr kumimoji="1" lang="ja-JP" altLang="en-US"/>
        </a:p>
      </dgm:t>
    </dgm:pt>
    <dgm:pt modelId="{3B5EDBF7-E6C2-481D-B6AD-C70B7971C50A}" type="sibTrans" cxnId="{7E1D9F3C-3FAA-4D40-994D-97EA42FED2A7}">
      <dgm:prSet/>
      <dgm:spPr/>
      <dgm:t>
        <a:bodyPr/>
        <a:lstStyle/>
        <a:p>
          <a:endParaRPr kumimoji="1" lang="ja-JP" altLang="en-US"/>
        </a:p>
      </dgm:t>
    </dgm:pt>
    <dgm:pt modelId="{77F74F60-51C3-4B35-A263-65AD54F33771}">
      <dgm:prSet phldrT="[テキスト]" custT="1"/>
      <dgm:spPr/>
      <dgm:t>
        <a:bodyPr/>
        <a:lstStyle/>
        <a:p>
          <a:r>
            <a:rPr kumimoji="1" lang="ja-JP" altLang="en-US" sz="6400" dirty="0"/>
            <a:t>　</a:t>
          </a:r>
          <a:r>
            <a:rPr kumimoji="1" lang="ja-JP" altLang="en-US" sz="3200" b="1" dirty="0"/>
            <a:t>地域への還流促進</a:t>
          </a:r>
        </a:p>
      </dgm:t>
    </dgm:pt>
    <dgm:pt modelId="{943C018D-0B7F-4067-8780-80C4910451C3}" type="parTrans" cxnId="{7BC881F0-0590-4AA0-91F1-F9D92B633475}">
      <dgm:prSet/>
      <dgm:spPr/>
      <dgm:t>
        <a:bodyPr/>
        <a:lstStyle/>
        <a:p>
          <a:endParaRPr kumimoji="1" lang="ja-JP" altLang="en-US"/>
        </a:p>
      </dgm:t>
    </dgm:pt>
    <dgm:pt modelId="{7D7F7EEA-4C6C-4B1D-A062-907F01130C4C}" type="sibTrans" cxnId="{7BC881F0-0590-4AA0-91F1-F9D92B633475}">
      <dgm:prSet/>
      <dgm:spPr/>
      <dgm:t>
        <a:bodyPr/>
        <a:lstStyle/>
        <a:p>
          <a:endParaRPr kumimoji="1" lang="ja-JP" altLang="en-US"/>
        </a:p>
      </dgm:t>
    </dgm:pt>
    <dgm:pt modelId="{F43F826F-FF0A-49C0-BD61-313D4C31D57E}">
      <dgm:prSet phldrT="[テキスト]"/>
      <dgm:spPr/>
      <dgm:t>
        <a:bodyPr/>
        <a:lstStyle/>
        <a:p>
          <a:endParaRPr kumimoji="1" lang="ja-JP" altLang="en-US" dirty="0"/>
        </a:p>
      </dgm:t>
    </dgm:pt>
    <dgm:pt modelId="{3C3EFFF1-F239-4F10-8071-ABCF308AE249}" type="parTrans" cxnId="{95CAAA83-17DA-4ADB-BF46-24B74EABE13E}">
      <dgm:prSet/>
      <dgm:spPr/>
      <dgm:t>
        <a:bodyPr/>
        <a:lstStyle/>
        <a:p>
          <a:endParaRPr kumimoji="1" lang="ja-JP" altLang="en-US"/>
        </a:p>
      </dgm:t>
    </dgm:pt>
    <dgm:pt modelId="{CCC9D29E-31E2-4F0A-A3D2-C003AC42C458}" type="sibTrans" cxnId="{95CAAA83-17DA-4ADB-BF46-24B74EABE13E}">
      <dgm:prSet/>
      <dgm:spPr/>
      <dgm:t>
        <a:bodyPr/>
        <a:lstStyle/>
        <a:p>
          <a:endParaRPr kumimoji="1" lang="ja-JP" altLang="en-US"/>
        </a:p>
      </dgm:t>
    </dgm:pt>
    <dgm:pt modelId="{5CF6BDA6-3AF3-4EEE-B81E-9E15CF9E991C}" type="pres">
      <dgm:prSet presAssocID="{935AFE3E-911D-4FC2-9A47-7C321F246D9C}" presName="arrowDiagram" presStyleCnt="0">
        <dgm:presLayoutVars>
          <dgm:chMax val="5"/>
          <dgm:dir/>
          <dgm:resizeHandles val="exact"/>
        </dgm:presLayoutVars>
      </dgm:prSet>
      <dgm:spPr/>
    </dgm:pt>
    <dgm:pt modelId="{36063AFB-0CF8-416D-885A-E3E787919A5F}" type="pres">
      <dgm:prSet presAssocID="{935AFE3E-911D-4FC2-9A47-7C321F246D9C}" presName="arrow" presStyleLbl="bgShp" presStyleIdx="0" presStyleCnt="1" custScaleX="95813" custScaleY="109766" custLinFactNeighborX="16105" custLinFactNeighborY="-3467"/>
      <dgm:spPr>
        <a:solidFill>
          <a:srgbClr val="00B0F0"/>
        </a:solidFill>
      </dgm:spPr>
    </dgm:pt>
    <dgm:pt modelId="{CFCD1FF3-4C24-4560-9AD9-CADC97B1E7D4}" type="pres">
      <dgm:prSet presAssocID="{935AFE3E-911D-4FC2-9A47-7C321F246D9C}" presName="arrowDiagram3" presStyleCnt="0"/>
      <dgm:spPr/>
    </dgm:pt>
    <dgm:pt modelId="{13CA8D62-9615-451B-B769-B5C588B71B8D}" type="pres">
      <dgm:prSet presAssocID="{70DE893D-01DF-4E74-AB5B-5E277C09A491}" presName="bullet3a" presStyleLbl="node1" presStyleIdx="0" presStyleCnt="3" custLinFactX="300000" custLinFactNeighborX="352043" custLinFactNeighborY="17419"/>
      <dgm:spPr/>
    </dgm:pt>
    <dgm:pt modelId="{1F302ECD-BE96-45CE-A623-D98200DF6968}" type="pres">
      <dgm:prSet presAssocID="{70DE893D-01DF-4E74-AB5B-5E277C09A491}" presName="textBox3a" presStyleLbl="revTx" presStyleIdx="0" presStyleCnt="3">
        <dgm:presLayoutVars>
          <dgm:bulletEnabled val="1"/>
        </dgm:presLayoutVars>
      </dgm:prSet>
      <dgm:spPr/>
    </dgm:pt>
    <dgm:pt modelId="{2520952B-6B7C-49DB-A874-45C0D98559F5}" type="pres">
      <dgm:prSet presAssocID="{F43F826F-FF0A-49C0-BD61-313D4C31D57E}" presName="bullet3b" presStyleLbl="node1" presStyleIdx="1" presStyleCnt="3" custLinFactX="100000" custLinFactNeighborX="109799" custLinFactNeighborY="15366"/>
      <dgm:spPr/>
    </dgm:pt>
    <dgm:pt modelId="{725219B8-28E8-4C73-B7E2-0A7295D7BED1}" type="pres">
      <dgm:prSet presAssocID="{F43F826F-FF0A-49C0-BD61-313D4C31D57E}" presName="textBox3b" presStyleLbl="revTx" presStyleIdx="1" presStyleCnt="3">
        <dgm:presLayoutVars>
          <dgm:bulletEnabled val="1"/>
        </dgm:presLayoutVars>
      </dgm:prSet>
      <dgm:spPr/>
    </dgm:pt>
    <dgm:pt modelId="{254B3C58-6348-42CD-9980-6A63DE679200}" type="pres">
      <dgm:prSet presAssocID="{77F74F60-51C3-4B35-A263-65AD54F33771}" presName="bullet3c" presStyleLbl="node1" presStyleIdx="2" presStyleCnt="3" custLinFactX="100000" custLinFactNeighborX="129850" custLinFactNeighborY="-48349"/>
      <dgm:spPr/>
    </dgm:pt>
    <dgm:pt modelId="{9EC3ED10-D4D9-4962-80BD-5745357D0661}" type="pres">
      <dgm:prSet presAssocID="{77F74F60-51C3-4B35-A263-65AD54F33771}" presName="textBox3c" presStyleLbl="revTx" presStyleIdx="2" presStyleCnt="3" custScaleX="416667" custLinFactNeighborX="-7109" custLinFactNeighborY="-19445">
        <dgm:presLayoutVars>
          <dgm:bulletEnabled val="1"/>
        </dgm:presLayoutVars>
      </dgm:prSet>
      <dgm:spPr/>
    </dgm:pt>
  </dgm:ptLst>
  <dgm:cxnLst>
    <dgm:cxn modelId="{6EE5B722-C345-4D03-A9B9-FC313449E764}" type="presOf" srcId="{70DE893D-01DF-4E74-AB5B-5E277C09A491}" destId="{1F302ECD-BE96-45CE-A623-D98200DF6968}" srcOrd="0" destOrd="0" presId="urn:microsoft.com/office/officeart/2005/8/layout/arrow2"/>
    <dgm:cxn modelId="{7E1D9F3C-3FAA-4D40-994D-97EA42FED2A7}" srcId="{935AFE3E-911D-4FC2-9A47-7C321F246D9C}" destId="{70DE893D-01DF-4E74-AB5B-5E277C09A491}" srcOrd="0" destOrd="0" parTransId="{90EFDF73-27F6-4B56-A626-14F866A50AE7}" sibTransId="{3B5EDBF7-E6C2-481D-B6AD-C70B7971C50A}"/>
    <dgm:cxn modelId="{95CAAA83-17DA-4ADB-BF46-24B74EABE13E}" srcId="{935AFE3E-911D-4FC2-9A47-7C321F246D9C}" destId="{F43F826F-FF0A-49C0-BD61-313D4C31D57E}" srcOrd="1" destOrd="0" parTransId="{3C3EFFF1-F239-4F10-8071-ABCF308AE249}" sibTransId="{CCC9D29E-31E2-4F0A-A3D2-C003AC42C458}"/>
    <dgm:cxn modelId="{E92F74AB-315F-4AEE-8C4F-4BF7871B07D2}" type="presOf" srcId="{F43F826F-FF0A-49C0-BD61-313D4C31D57E}" destId="{725219B8-28E8-4C73-B7E2-0A7295D7BED1}" srcOrd="0" destOrd="0" presId="urn:microsoft.com/office/officeart/2005/8/layout/arrow2"/>
    <dgm:cxn modelId="{FA8EAAAE-8F1B-4496-B121-D2DA2FB8A81D}" type="presOf" srcId="{77F74F60-51C3-4B35-A263-65AD54F33771}" destId="{9EC3ED10-D4D9-4962-80BD-5745357D0661}" srcOrd="0" destOrd="0" presId="urn:microsoft.com/office/officeart/2005/8/layout/arrow2"/>
    <dgm:cxn modelId="{BAFEDEB7-4430-4446-9280-C66A963442A7}" type="presOf" srcId="{935AFE3E-911D-4FC2-9A47-7C321F246D9C}" destId="{5CF6BDA6-3AF3-4EEE-B81E-9E15CF9E991C}" srcOrd="0" destOrd="0" presId="urn:microsoft.com/office/officeart/2005/8/layout/arrow2"/>
    <dgm:cxn modelId="{7BC881F0-0590-4AA0-91F1-F9D92B633475}" srcId="{935AFE3E-911D-4FC2-9A47-7C321F246D9C}" destId="{77F74F60-51C3-4B35-A263-65AD54F33771}" srcOrd="2" destOrd="0" parTransId="{943C018D-0B7F-4067-8780-80C4910451C3}" sibTransId="{7D7F7EEA-4C6C-4B1D-A062-907F01130C4C}"/>
    <dgm:cxn modelId="{923BC83C-21A5-4377-8FCC-5D7071D7A5C0}" type="presParOf" srcId="{5CF6BDA6-3AF3-4EEE-B81E-9E15CF9E991C}" destId="{36063AFB-0CF8-416D-885A-E3E787919A5F}" srcOrd="0" destOrd="0" presId="urn:microsoft.com/office/officeart/2005/8/layout/arrow2"/>
    <dgm:cxn modelId="{A986D3E5-49E1-49E5-8393-EED682A0C5B7}" type="presParOf" srcId="{5CF6BDA6-3AF3-4EEE-B81E-9E15CF9E991C}" destId="{CFCD1FF3-4C24-4560-9AD9-CADC97B1E7D4}" srcOrd="1" destOrd="0" presId="urn:microsoft.com/office/officeart/2005/8/layout/arrow2"/>
    <dgm:cxn modelId="{75D5B387-F940-410C-9822-7D151D8ECF87}" type="presParOf" srcId="{CFCD1FF3-4C24-4560-9AD9-CADC97B1E7D4}" destId="{13CA8D62-9615-451B-B769-B5C588B71B8D}" srcOrd="0" destOrd="0" presId="urn:microsoft.com/office/officeart/2005/8/layout/arrow2"/>
    <dgm:cxn modelId="{51492FB8-B2A4-471D-BC49-C1BF80876802}" type="presParOf" srcId="{CFCD1FF3-4C24-4560-9AD9-CADC97B1E7D4}" destId="{1F302ECD-BE96-45CE-A623-D98200DF6968}" srcOrd="1" destOrd="0" presId="urn:microsoft.com/office/officeart/2005/8/layout/arrow2"/>
    <dgm:cxn modelId="{B6D488D3-B042-4AA6-B177-94D3B9C8FE2E}" type="presParOf" srcId="{CFCD1FF3-4C24-4560-9AD9-CADC97B1E7D4}" destId="{2520952B-6B7C-49DB-A874-45C0D98559F5}" srcOrd="2" destOrd="0" presId="urn:microsoft.com/office/officeart/2005/8/layout/arrow2"/>
    <dgm:cxn modelId="{DF774C03-1AE2-4FE3-8BB7-757D320206C0}" type="presParOf" srcId="{CFCD1FF3-4C24-4560-9AD9-CADC97B1E7D4}" destId="{725219B8-28E8-4C73-B7E2-0A7295D7BED1}" srcOrd="3" destOrd="0" presId="urn:microsoft.com/office/officeart/2005/8/layout/arrow2"/>
    <dgm:cxn modelId="{43997901-1B64-442F-AC09-89AD94E111D6}" type="presParOf" srcId="{CFCD1FF3-4C24-4560-9AD9-CADC97B1E7D4}" destId="{254B3C58-6348-42CD-9980-6A63DE679200}" srcOrd="4" destOrd="0" presId="urn:microsoft.com/office/officeart/2005/8/layout/arrow2"/>
    <dgm:cxn modelId="{8285B8FD-7F7A-4B2F-8652-F659E497AA1F}" type="presParOf" srcId="{CFCD1FF3-4C24-4560-9AD9-CADC97B1E7D4}" destId="{9EC3ED10-D4D9-4962-80BD-5745357D066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2F658-638B-46F3-B4F7-BE0243AA411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kumimoji="1" lang="ja-JP" altLang="en-US"/>
        </a:p>
      </dgm:t>
    </dgm:pt>
    <dgm:pt modelId="{7860DEBE-35B7-46A7-9922-6BE61F9F921A}">
      <dgm:prSet phldrT="[テキスト]"/>
      <dgm:spPr/>
      <dgm:t>
        <a:bodyPr/>
        <a:lstStyle/>
        <a:p>
          <a:r>
            <a:rPr kumimoji="1" lang="ja-JP" altLang="en-US" dirty="0"/>
            <a:t>スタートアップ</a:t>
          </a:r>
        </a:p>
      </dgm:t>
    </dgm:pt>
    <dgm:pt modelId="{05638D71-307A-455C-9201-7DE024FF52C8}" type="parTrans" cxnId="{3819608C-91AE-47EA-BBB4-B2F6EA62A44F}">
      <dgm:prSet/>
      <dgm:spPr/>
      <dgm:t>
        <a:bodyPr/>
        <a:lstStyle/>
        <a:p>
          <a:endParaRPr kumimoji="1" lang="ja-JP" altLang="en-US"/>
        </a:p>
      </dgm:t>
    </dgm:pt>
    <dgm:pt modelId="{54854D9D-72D1-4B0A-9A74-36C8D3C01C44}" type="sibTrans" cxnId="{3819608C-91AE-47EA-BBB4-B2F6EA62A44F}">
      <dgm:prSet/>
      <dgm:spPr/>
      <dgm:t>
        <a:bodyPr/>
        <a:lstStyle/>
        <a:p>
          <a:endParaRPr kumimoji="1" lang="ja-JP" altLang="en-US"/>
        </a:p>
      </dgm:t>
    </dgm:pt>
    <dgm:pt modelId="{803CA39C-9FA1-4F5D-A11F-A3690CF5FE13}">
      <dgm:prSet phldrT="[テキスト]"/>
      <dgm:spPr/>
      <dgm:t>
        <a:bodyPr/>
        <a:lstStyle/>
        <a:p>
          <a:r>
            <a:rPr kumimoji="1" lang="ja-JP" altLang="en-US" dirty="0"/>
            <a:t>地域</a:t>
          </a:r>
          <a:endParaRPr kumimoji="1" lang="en-US" altLang="ja-JP" dirty="0"/>
        </a:p>
        <a:p>
          <a:r>
            <a:rPr kumimoji="1" lang="ja-JP" altLang="en-US" dirty="0"/>
            <a:t>企業</a:t>
          </a:r>
        </a:p>
      </dgm:t>
    </dgm:pt>
    <dgm:pt modelId="{ABDDA273-78EC-4D1D-B992-415286919CE9}" type="parTrans" cxnId="{129F8FDB-80E5-4CE2-AF86-FF56879B9240}">
      <dgm:prSet/>
      <dgm:spPr/>
      <dgm:t>
        <a:bodyPr/>
        <a:lstStyle/>
        <a:p>
          <a:endParaRPr kumimoji="1" lang="ja-JP" altLang="en-US"/>
        </a:p>
      </dgm:t>
    </dgm:pt>
    <dgm:pt modelId="{D79D718D-C52E-4CB1-8970-5F39840084C2}" type="sibTrans" cxnId="{129F8FDB-80E5-4CE2-AF86-FF56879B9240}">
      <dgm:prSet/>
      <dgm:spPr/>
      <dgm:t>
        <a:bodyPr/>
        <a:lstStyle/>
        <a:p>
          <a:endParaRPr kumimoji="1" lang="ja-JP" altLang="en-US"/>
        </a:p>
      </dgm:t>
    </dgm:pt>
    <dgm:pt modelId="{687438F6-F805-45BA-BB3D-4A2FA33F48A6}">
      <dgm:prSet phldrT="[テキスト]"/>
      <dgm:spPr/>
      <dgm:t>
        <a:bodyPr/>
        <a:lstStyle/>
        <a:p>
          <a:r>
            <a:rPr kumimoji="1" lang="ja-JP" altLang="en-US" b="1" dirty="0"/>
            <a:t>地方公共団体</a:t>
          </a:r>
        </a:p>
      </dgm:t>
    </dgm:pt>
    <dgm:pt modelId="{4C2E3186-F1FD-46E8-BF4B-C15A0C5B308C}" type="parTrans" cxnId="{2E93515F-094A-4E26-A7DE-6662FF86F2EA}">
      <dgm:prSet/>
      <dgm:spPr/>
      <dgm:t>
        <a:bodyPr/>
        <a:lstStyle/>
        <a:p>
          <a:endParaRPr kumimoji="1" lang="ja-JP" altLang="en-US"/>
        </a:p>
      </dgm:t>
    </dgm:pt>
    <dgm:pt modelId="{B778DC29-3DCF-4871-BF3F-AA29204C1AD7}" type="sibTrans" cxnId="{2E93515F-094A-4E26-A7DE-6662FF86F2EA}">
      <dgm:prSet/>
      <dgm:spPr/>
      <dgm:t>
        <a:bodyPr/>
        <a:lstStyle/>
        <a:p>
          <a:endParaRPr kumimoji="1" lang="ja-JP" altLang="en-US"/>
        </a:p>
      </dgm:t>
    </dgm:pt>
    <dgm:pt modelId="{2ACBE467-443C-4CFD-8086-071E3BC8FE0A}">
      <dgm:prSet phldrT="[テキスト]" custT="1"/>
      <dgm:spPr/>
      <dgm:t>
        <a:bodyPr/>
        <a:lstStyle/>
        <a:p>
          <a:r>
            <a:rPr kumimoji="1" lang="ja-JP" altLang="en-US" sz="2800" b="1" dirty="0"/>
            <a:t>地域の活性化</a:t>
          </a:r>
          <a:endParaRPr kumimoji="1" lang="en-US" altLang="ja-JP" sz="2800" b="1" dirty="0"/>
        </a:p>
      </dgm:t>
    </dgm:pt>
    <dgm:pt modelId="{086B3A95-70A6-429C-A5D3-7D5C0DDE76F0}" type="parTrans" cxnId="{C3BE922B-C376-40BE-B072-117856E24A8E}">
      <dgm:prSet/>
      <dgm:spPr/>
      <dgm:t>
        <a:bodyPr/>
        <a:lstStyle/>
        <a:p>
          <a:endParaRPr kumimoji="1" lang="ja-JP" altLang="en-US"/>
        </a:p>
      </dgm:t>
    </dgm:pt>
    <dgm:pt modelId="{56BECC61-7485-4FA0-AE92-659BB3D0E321}" type="sibTrans" cxnId="{C3BE922B-C376-40BE-B072-117856E24A8E}">
      <dgm:prSet/>
      <dgm:spPr/>
      <dgm:t>
        <a:bodyPr/>
        <a:lstStyle/>
        <a:p>
          <a:endParaRPr kumimoji="1" lang="ja-JP" altLang="en-US"/>
        </a:p>
      </dgm:t>
    </dgm:pt>
    <dgm:pt modelId="{A6160428-199E-4909-B401-B16B50788A2F}" type="pres">
      <dgm:prSet presAssocID="{3BF2F658-638B-46F3-B4F7-BE0243AA411B}" presName="Name0" presStyleCnt="0">
        <dgm:presLayoutVars>
          <dgm:chMax val="4"/>
          <dgm:resizeHandles val="exact"/>
        </dgm:presLayoutVars>
      </dgm:prSet>
      <dgm:spPr/>
    </dgm:pt>
    <dgm:pt modelId="{B090467C-B525-4A79-99D1-B1F3A75FFAD3}" type="pres">
      <dgm:prSet presAssocID="{3BF2F658-638B-46F3-B4F7-BE0243AA411B}" presName="ellipse" presStyleLbl="trBgShp" presStyleIdx="0" presStyleCnt="1"/>
      <dgm:spPr/>
    </dgm:pt>
    <dgm:pt modelId="{A0C781AE-282E-4F88-AC5F-4F36EF946E46}" type="pres">
      <dgm:prSet presAssocID="{3BF2F658-638B-46F3-B4F7-BE0243AA411B}" presName="arrow1" presStyleLbl="fgShp" presStyleIdx="0" presStyleCnt="1" custScaleY="233602" custLinFactNeighborX="-22290" custLinFactNeighborY="-71825"/>
      <dgm:spPr/>
    </dgm:pt>
    <dgm:pt modelId="{6640B02D-CEFD-4318-A895-89F8E7B5525E}" type="pres">
      <dgm:prSet presAssocID="{3BF2F658-638B-46F3-B4F7-BE0243AA411B}" presName="rectangle" presStyleLbl="revTx" presStyleIdx="0" presStyleCnt="1" custScaleX="111529" custScaleY="97538" custLinFactNeighborX="2531" custLinFactNeighborY="14135">
        <dgm:presLayoutVars>
          <dgm:bulletEnabled val="1"/>
        </dgm:presLayoutVars>
      </dgm:prSet>
      <dgm:spPr/>
    </dgm:pt>
    <dgm:pt modelId="{7445A465-F2FA-4B18-AC85-EB1A0F06640F}" type="pres">
      <dgm:prSet presAssocID="{803CA39C-9FA1-4F5D-A11F-A3690CF5FE13}" presName="item1" presStyleLbl="node1" presStyleIdx="0" presStyleCnt="3" custScaleX="88407" custScaleY="94529" custLinFactNeighborX="-23472" custLinFactNeighborY="-26525">
        <dgm:presLayoutVars>
          <dgm:bulletEnabled val="1"/>
        </dgm:presLayoutVars>
      </dgm:prSet>
      <dgm:spPr/>
    </dgm:pt>
    <dgm:pt modelId="{6702F335-FE3A-4C96-9C1A-A20987DD28D4}" type="pres">
      <dgm:prSet presAssocID="{687438F6-F805-45BA-BB3D-4A2FA33F48A6}" presName="item2" presStyleLbl="node1" presStyleIdx="1" presStyleCnt="3" custLinFactNeighborX="-7811" custLinFactNeighborY="-32096">
        <dgm:presLayoutVars>
          <dgm:bulletEnabled val="1"/>
        </dgm:presLayoutVars>
      </dgm:prSet>
      <dgm:spPr/>
    </dgm:pt>
    <dgm:pt modelId="{B8CDC0A2-F6C3-4A6A-88D0-3D7C27A05A17}" type="pres">
      <dgm:prSet presAssocID="{2ACBE467-443C-4CFD-8086-071E3BC8FE0A}" presName="item3" presStyleLbl="node1" presStyleIdx="2" presStyleCnt="3" custLinFactNeighborX="5456" custLinFactNeighborY="-7653">
        <dgm:presLayoutVars>
          <dgm:bulletEnabled val="1"/>
        </dgm:presLayoutVars>
      </dgm:prSet>
      <dgm:spPr/>
    </dgm:pt>
    <dgm:pt modelId="{77A26119-18EC-447E-AD9B-2551C9FD1332}" type="pres">
      <dgm:prSet presAssocID="{3BF2F658-638B-46F3-B4F7-BE0243AA411B}" presName="funnel" presStyleLbl="trAlignAcc1" presStyleIdx="0" presStyleCnt="1" custScaleX="87968" custScaleY="76717" custLinFactNeighborX="-4187" custLinFactNeighborY="-11671"/>
      <dgm:spPr/>
    </dgm:pt>
  </dgm:ptLst>
  <dgm:cxnLst>
    <dgm:cxn modelId="{C3BE922B-C376-40BE-B072-117856E24A8E}" srcId="{3BF2F658-638B-46F3-B4F7-BE0243AA411B}" destId="{2ACBE467-443C-4CFD-8086-071E3BC8FE0A}" srcOrd="3" destOrd="0" parTransId="{086B3A95-70A6-429C-A5D3-7D5C0DDE76F0}" sibTransId="{56BECC61-7485-4FA0-AE92-659BB3D0E321}"/>
    <dgm:cxn modelId="{9A218335-7572-48DE-BCB8-B8BC0368763B}" type="presOf" srcId="{3BF2F658-638B-46F3-B4F7-BE0243AA411B}" destId="{A6160428-199E-4909-B401-B16B50788A2F}" srcOrd="0" destOrd="0" presId="urn:microsoft.com/office/officeart/2005/8/layout/funnel1"/>
    <dgm:cxn modelId="{2E93515F-094A-4E26-A7DE-6662FF86F2EA}" srcId="{3BF2F658-638B-46F3-B4F7-BE0243AA411B}" destId="{687438F6-F805-45BA-BB3D-4A2FA33F48A6}" srcOrd="2" destOrd="0" parTransId="{4C2E3186-F1FD-46E8-BF4B-C15A0C5B308C}" sibTransId="{B778DC29-3DCF-4871-BF3F-AA29204C1AD7}"/>
    <dgm:cxn modelId="{27E12159-C6A3-4ABC-952A-8C6B07390A88}" type="presOf" srcId="{687438F6-F805-45BA-BB3D-4A2FA33F48A6}" destId="{7445A465-F2FA-4B18-AC85-EB1A0F06640F}" srcOrd="0" destOrd="0" presId="urn:microsoft.com/office/officeart/2005/8/layout/funnel1"/>
    <dgm:cxn modelId="{3819608C-91AE-47EA-BBB4-B2F6EA62A44F}" srcId="{3BF2F658-638B-46F3-B4F7-BE0243AA411B}" destId="{7860DEBE-35B7-46A7-9922-6BE61F9F921A}" srcOrd="0" destOrd="0" parTransId="{05638D71-307A-455C-9201-7DE024FF52C8}" sibTransId="{54854D9D-72D1-4B0A-9A74-36C8D3C01C44}"/>
    <dgm:cxn modelId="{2928B4B2-DCBE-4949-893D-353EEE8F9956}" type="presOf" srcId="{7860DEBE-35B7-46A7-9922-6BE61F9F921A}" destId="{B8CDC0A2-F6C3-4A6A-88D0-3D7C27A05A17}" srcOrd="0" destOrd="0" presId="urn:microsoft.com/office/officeart/2005/8/layout/funnel1"/>
    <dgm:cxn modelId="{87FDE2D4-CAF9-44A2-A0F4-A261E366B9C2}" type="presOf" srcId="{803CA39C-9FA1-4F5D-A11F-A3690CF5FE13}" destId="{6702F335-FE3A-4C96-9C1A-A20987DD28D4}" srcOrd="0" destOrd="0" presId="urn:microsoft.com/office/officeart/2005/8/layout/funnel1"/>
    <dgm:cxn modelId="{129F8FDB-80E5-4CE2-AF86-FF56879B9240}" srcId="{3BF2F658-638B-46F3-B4F7-BE0243AA411B}" destId="{803CA39C-9FA1-4F5D-A11F-A3690CF5FE13}" srcOrd="1" destOrd="0" parTransId="{ABDDA273-78EC-4D1D-B992-415286919CE9}" sibTransId="{D79D718D-C52E-4CB1-8970-5F39840084C2}"/>
    <dgm:cxn modelId="{081AA5EF-32FD-4BBB-9AE1-66FA5D152DB3}" type="presOf" srcId="{2ACBE467-443C-4CFD-8086-071E3BC8FE0A}" destId="{6640B02D-CEFD-4318-A895-89F8E7B5525E}" srcOrd="0" destOrd="0" presId="urn:microsoft.com/office/officeart/2005/8/layout/funnel1"/>
    <dgm:cxn modelId="{54130B4C-3E52-40FE-BBAD-B52FEA2DE6D5}" type="presParOf" srcId="{A6160428-199E-4909-B401-B16B50788A2F}" destId="{B090467C-B525-4A79-99D1-B1F3A75FFAD3}" srcOrd="0" destOrd="0" presId="urn:microsoft.com/office/officeart/2005/8/layout/funnel1"/>
    <dgm:cxn modelId="{D7B0F53B-0492-451C-A8C9-B5CAEAD0E4D1}" type="presParOf" srcId="{A6160428-199E-4909-B401-B16B50788A2F}" destId="{A0C781AE-282E-4F88-AC5F-4F36EF946E46}" srcOrd="1" destOrd="0" presId="urn:microsoft.com/office/officeart/2005/8/layout/funnel1"/>
    <dgm:cxn modelId="{C8105871-7E2C-4B1C-8B9E-3B7C873DA0A4}" type="presParOf" srcId="{A6160428-199E-4909-B401-B16B50788A2F}" destId="{6640B02D-CEFD-4318-A895-89F8E7B5525E}" srcOrd="2" destOrd="0" presId="urn:microsoft.com/office/officeart/2005/8/layout/funnel1"/>
    <dgm:cxn modelId="{FA119348-4B30-439C-8B4D-5D4D53BFA8B0}" type="presParOf" srcId="{A6160428-199E-4909-B401-B16B50788A2F}" destId="{7445A465-F2FA-4B18-AC85-EB1A0F06640F}" srcOrd="3" destOrd="0" presId="urn:microsoft.com/office/officeart/2005/8/layout/funnel1"/>
    <dgm:cxn modelId="{5ACF3571-385D-4FF0-9856-B875D7BCF264}" type="presParOf" srcId="{A6160428-199E-4909-B401-B16B50788A2F}" destId="{6702F335-FE3A-4C96-9C1A-A20987DD28D4}" srcOrd="4" destOrd="0" presId="urn:microsoft.com/office/officeart/2005/8/layout/funnel1"/>
    <dgm:cxn modelId="{26AFF6C5-D96A-4DDD-BD0C-F018829C8238}" type="presParOf" srcId="{A6160428-199E-4909-B401-B16B50788A2F}" destId="{B8CDC0A2-F6C3-4A6A-88D0-3D7C27A05A17}" srcOrd="5" destOrd="0" presId="urn:microsoft.com/office/officeart/2005/8/layout/funnel1"/>
    <dgm:cxn modelId="{578896C0-C6B5-435A-B09A-26BF2C0E9C39}" type="presParOf" srcId="{A6160428-199E-4909-B401-B16B50788A2F}" destId="{77A26119-18EC-447E-AD9B-2551C9FD1332}"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63AFB-0CF8-416D-885A-E3E787919A5F}">
      <dsp:nvSpPr>
        <dsp:cNvPr id="0" name=""/>
        <dsp:cNvSpPr/>
      </dsp:nvSpPr>
      <dsp:spPr>
        <a:xfrm>
          <a:off x="123750" y="565072"/>
          <a:ext cx="4086166" cy="2925765"/>
        </a:xfrm>
        <a:prstGeom prst="swooshArrow">
          <a:avLst>
            <a:gd name="adj1" fmla="val 25000"/>
            <a:gd name="adj2" fmla="val 25000"/>
          </a:avLst>
        </a:prstGeom>
        <a:solidFill>
          <a:srgbClr val="00B0F0"/>
        </a:solidFill>
        <a:ln>
          <a:noFill/>
        </a:ln>
        <a:effectLst/>
      </dsp:spPr>
      <dsp:style>
        <a:lnRef idx="0">
          <a:scrgbClr r="0" g="0" b="0"/>
        </a:lnRef>
        <a:fillRef idx="1">
          <a:scrgbClr r="0" g="0" b="0"/>
        </a:fillRef>
        <a:effectRef idx="0">
          <a:scrgbClr r="0" g="0" b="0"/>
        </a:effectRef>
        <a:fontRef idx="minor"/>
      </dsp:style>
    </dsp:sp>
    <dsp:sp modelId="{13CA8D62-9615-451B-B769-B5C588B71B8D}">
      <dsp:nvSpPr>
        <dsp:cNvPr id="0" name=""/>
        <dsp:cNvSpPr/>
      </dsp:nvSpPr>
      <dsp:spPr>
        <a:xfrm>
          <a:off x="612259" y="2646651"/>
          <a:ext cx="110883" cy="110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02ECD-BE96-45CE-A623-D98200DF6968}">
      <dsp:nvSpPr>
        <dsp:cNvPr id="0" name=""/>
        <dsp:cNvSpPr/>
      </dsp:nvSpPr>
      <dsp:spPr>
        <a:xfrm>
          <a:off x="-55303" y="2682777"/>
          <a:ext cx="993682" cy="77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5" tIns="0" rIns="0" bIns="0" numCol="1" spcCol="1270" anchor="t" anchorCtr="0">
          <a:noAutofit/>
        </a:bodyPr>
        <a:lstStyle/>
        <a:p>
          <a:pPr marL="0" lvl="0" indent="0" algn="l" defTabSz="2444750">
            <a:lnSpc>
              <a:spcPct val="90000"/>
            </a:lnSpc>
            <a:spcBef>
              <a:spcPct val="0"/>
            </a:spcBef>
            <a:spcAft>
              <a:spcPct val="35000"/>
            </a:spcAft>
            <a:buNone/>
          </a:pPr>
          <a:endParaRPr kumimoji="1" lang="ja-JP" altLang="en-US" sz="5500" kern="1200" dirty="0"/>
        </a:p>
      </dsp:txBody>
      <dsp:txXfrm>
        <a:off x="-55303" y="2682777"/>
        <a:ext cx="993682" cy="770317"/>
      </dsp:txXfrm>
    </dsp:sp>
    <dsp:sp modelId="{2520952B-6B7C-49DB-A874-45C0D98559F5}">
      <dsp:nvSpPr>
        <dsp:cNvPr id="0" name=""/>
        <dsp:cNvSpPr/>
      </dsp:nvSpPr>
      <dsp:spPr>
        <a:xfrm>
          <a:off x="1288536" y="1933665"/>
          <a:ext cx="200442" cy="200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219B8-28E8-4C73-B7E2-0A7295D7BED1}">
      <dsp:nvSpPr>
        <dsp:cNvPr id="0" name=""/>
        <dsp:cNvSpPr/>
      </dsp:nvSpPr>
      <dsp:spPr>
        <a:xfrm>
          <a:off x="968231" y="2003086"/>
          <a:ext cx="1023535" cy="1450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10" tIns="0" rIns="0" bIns="0" numCol="1" spcCol="1270" anchor="t" anchorCtr="0">
          <a:noAutofit/>
        </a:bodyPr>
        <a:lstStyle/>
        <a:p>
          <a:pPr marL="0" lvl="0" indent="0" algn="l" defTabSz="2889250">
            <a:lnSpc>
              <a:spcPct val="90000"/>
            </a:lnSpc>
            <a:spcBef>
              <a:spcPct val="0"/>
            </a:spcBef>
            <a:spcAft>
              <a:spcPct val="35000"/>
            </a:spcAft>
            <a:buNone/>
          </a:pPr>
          <a:endParaRPr kumimoji="1" lang="ja-JP" altLang="en-US" sz="6500" kern="1200" dirty="0"/>
        </a:p>
      </dsp:txBody>
      <dsp:txXfrm>
        <a:off x="968231" y="2003086"/>
        <a:ext cx="1023535" cy="1450008"/>
      </dsp:txXfrm>
    </dsp:sp>
    <dsp:sp modelId="{254B3C58-6348-42CD-9980-6A63DE679200}">
      <dsp:nvSpPr>
        <dsp:cNvPr id="0" name=""/>
        <dsp:cNvSpPr/>
      </dsp:nvSpPr>
      <dsp:spPr>
        <a:xfrm>
          <a:off x="2682237" y="1327971"/>
          <a:ext cx="277207" cy="2772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3ED10-D4D9-4962-80BD-5745357D0661}">
      <dsp:nvSpPr>
        <dsp:cNvPr id="0" name=""/>
        <dsp:cNvSpPr/>
      </dsp:nvSpPr>
      <dsp:spPr>
        <a:xfrm>
          <a:off x="490317" y="1240385"/>
          <a:ext cx="4264734" cy="18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87" tIns="0" rIns="0" bIns="0" numCol="1" spcCol="1270" anchor="t" anchorCtr="0">
          <a:noAutofit/>
        </a:bodyPr>
        <a:lstStyle/>
        <a:p>
          <a:pPr marL="0" lvl="0" indent="0" algn="l" defTabSz="2844800">
            <a:lnSpc>
              <a:spcPct val="90000"/>
            </a:lnSpc>
            <a:spcBef>
              <a:spcPct val="0"/>
            </a:spcBef>
            <a:spcAft>
              <a:spcPct val="35000"/>
            </a:spcAft>
            <a:buNone/>
          </a:pPr>
          <a:r>
            <a:rPr kumimoji="1" lang="ja-JP" altLang="en-US" sz="6400" kern="1200" dirty="0"/>
            <a:t>　</a:t>
          </a:r>
          <a:r>
            <a:rPr kumimoji="1" lang="ja-JP" altLang="en-US" sz="3200" b="1" kern="1200" dirty="0"/>
            <a:t>地域への還流促進</a:t>
          </a:r>
        </a:p>
      </dsp:txBody>
      <dsp:txXfrm>
        <a:off x="490317" y="1240385"/>
        <a:ext cx="4264734" cy="1852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0467C-B525-4A79-99D1-B1F3A75FFAD3}">
      <dsp:nvSpPr>
        <dsp:cNvPr id="0" name=""/>
        <dsp:cNvSpPr/>
      </dsp:nvSpPr>
      <dsp:spPr>
        <a:xfrm>
          <a:off x="847835" y="89015"/>
          <a:ext cx="2918434" cy="101353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781AE-282E-4F88-AC5F-4F36EF946E46}">
      <dsp:nvSpPr>
        <dsp:cNvPr id="0" name=""/>
        <dsp:cNvSpPr/>
      </dsp:nvSpPr>
      <dsp:spPr>
        <a:xfrm>
          <a:off x="1902713" y="2069022"/>
          <a:ext cx="565588" cy="84558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40B02D-CEFD-4318-A895-89F8E7B5525E}">
      <dsp:nvSpPr>
        <dsp:cNvPr id="0" name=""/>
        <dsp:cNvSpPr/>
      </dsp:nvSpPr>
      <dsp:spPr>
        <a:xfrm>
          <a:off x="866382" y="2957767"/>
          <a:ext cx="3027814" cy="66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地域の活性化</a:t>
          </a:r>
          <a:endParaRPr kumimoji="1" lang="en-US" altLang="ja-JP" sz="2800" b="1" kern="1200" dirty="0"/>
        </a:p>
      </dsp:txBody>
      <dsp:txXfrm>
        <a:off x="866382" y="2957767"/>
        <a:ext cx="3027814" cy="661996"/>
      </dsp:txXfrm>
    </dsp:sp>
    <dsp:sp modelId="{7445A465-F2FA-4B18-AC85-EB1A0F06640F}">
      <dsp:nvSpPr>
        <dsp:cNvPr id="0" name=""/>
        <dsp:cNvSpPr/>
      </dsp:nvSpPr>
      <dsp:spPr>
        <a:xfrm>
          <a:off x="1728931" y="938635"/>
          <a:ext cx="900035" cy="9623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地方公共団体</a:t>
          </a:r>
        </a:p>
      </dsp:txBody>
      <dsp:txXfrm>
        <a:off x="1860738" y="1079569"/>
        <a:ext cx="636421" cy="680492"/>
      </dsp:txXfrm>
    </dsp:sp>
    <dsp:sp modelId="{6702F335-FE3A-4C96-9C1A-A20987DD28D4}">
      <dsp:nvSpPr>
        <dsp:cNvPr id="0" name=""/>
        <dsp:cNvSpPr/>
      </dsp:nvSpPr>
      <dsp:spPr>
        <a:xfrm>
          <a:off x="1100880" y="90300"/>
          <a:ext cx="1018058" cy="1018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t>地域</a:t>
          </a:r>
          <a:endParaRPr kumimoji="1" lang="en-US" altLang="ja-JP" sz="1500" kern="1200" dirty="0"/>
        </a:p>
        <a:p>
          <a:pPr marL="0" lvl="0" indent="0" algn="ctr" defTabSz="666750">
            <a:lnSpc>
              <a:spcPct val="90000"/>
            </a:lnSpc>
            <a:spcBef>
              <a:spcPct val="0"/>
            </a:spcBef>
            <a:spcAft>
              <a:spcPct val="35000"/>
            </a:spcAft>
            <a:buNone/>
          </a:pPr>
          <a:r>
            <a:rPr kumimoji="1" lang="ja-JP" altLang="en-US" sz="1500" kern="1200" dirty="0"/>
            <a:t>企業</a:t>
          </a:r>
        </a:p>
      </dsp:txBody>
      <dsp:txXfrm>
        <a:off x="1249971" y="239391"/>
        <a:ext cx="719876" cy="719876"/>
      </dsp:txXfrm>
    </dsp:sp>
    <dsp:sp modelId="{B8CDC0A2-F6C3-4A6A-88D0-3D7C27A05A17}">
      <dsp:nvSpPr>
        <dsp:cNvPr id="0" name=""/>
        <dsp:cNvSpPr/>
      </dsp:nvSpPr>
      <dsp:spPr>
        <a:xfrm>
          <a:off x="2276628" y="93000"/>
          <a:ext cx="1018058" cy="1018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t>スタートアップ</a:t>
          </a:r>
        </a:p>
      </dsp:txBody>
      <dsp:txXfrm>
        <a:off x="2425719" y="242091"/>
        <a:ext cx="719876" cy="719876"/>
      </dsp:txXfrm>
    </dsp:sp>
    <dsp:sp modelId="{77A26119-18EC-447E-AD9B-2551C9FD1332}">
      <dsp:nvSpPr>
        <dsp:cNvPr id="0" name=""/>
        <dsp:cNvSpPr/>
      </dsp:nvSpPr>
      <dsp:spPr>
        <a:xfrm>
          <a:off x="785860" y="0"/>
          <a:ext cx="2786204" cy="194388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34A19146-8499-47FA-8715-3F06448C4E14}" type="datetimeFigureOut">
              <a:rPr kumimoji="1" lang="ja-JP" altLang="en-US" smtClean="0"/>
              <a:t>2022/10/5</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AA6DC9EA-637E-4689-A13B-57B56BB52C31}" type="slidenum">
              <a:rPr kumimoji="1" lang="ja-JP" altLang="en-US" smtClean="0"/>
              <a:t>‹#›</a:t>
            </a:fld>
            <a:endParaRPr kumimoji="1" lang="ja-JP" altLang="en-US"/>
          </a:p>
        </p:txBody>
      </p:sp>
    </p:spTree>
    <p:extLst>
      <p:ext uri="{BB962C8B-B14F-4D97-AF65-F5344CB8AC3E}">
        <p14:creationId xmlns:p14="http://schemas.microsoft.com/office/powerpoint/2010/main" val="4127383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60" cy="496333"/>
          </a:xfrm>
          <a:prstGeom prst="rect">
            <a:avLst/>
          </a:prstGeom>
        </p:spPr>
        <p:txBody>
          <a:bodyPr vert="horz" lIns="92092" tIns="46046" rIns="92092" bIns="46046"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1"/>
            <a:ext cx="2945660" cy="496333"/>
          </a:xfrm>
          <a:prstGeom prst="rect">
            <a:avLst/>
          </a:prstGeom>
        </p:spPr>
        <p:txBody>
          <a:bodyPr vert="horz" lIns="92092" tIns="46046" rIns="92092" bIns="46046" rtlCol="0"/>
          <a:lstStyle>
            <a:lvl1pPr algn="r">
              <a:defRPr sz="1300"/>
            </a:lvl1pPr>
          </a:lstStyle>
          <a:p>
            <a:fld id="{DAFB4124-D6D2-490D-82BD-B202FDB841F2}" type="datetimeFigureOut">
              <a:rPr kumimoji="1" lang="ja-JP" altLang="en-US" smtClean="0"/>
              <a:t>2022/10/5</a:t>
            </a:fld>
            <a:endParaRPr kumimoji="1" lang="ja-JP" altLang="en-US"/>
          </a:p>
        </p:txBody>
      </p:sp>
      <p:sp>
        <p:nvSpPr>
          <p:cNvPr id="4" name="スライド イメージ プレースホルダー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2092" tIns="46046" rIns="92092" bIns="46046"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2092" tIns="46046" rIns="92092" bIns="4604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3"/>
          </a:xfrm>
          <a:prstGeom prst="rect">
            <a:avLst/>
          </a:prstGeom>
        </p:spPr>
        <p:txBody>
          <a:bodyPr vert="horz" lIns="92092" tIns="46046" rIns="92092" bIns="4604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3"/>
          </a:xfrm>
          <a:prstGeom prst="rect">
            <a:avLst/>
          </a:prstGeom>
        </p:spPr>
        <p:txBody>
          <a:bodyPr vert="horz" lIns="92092" tIns="46046" rIns="92092" bIns="46046" rtlCol="0" anchor="b"/>
          <a:lstStyle>
            <a:lvl1pPr algn="r">
              <a:defRPr sz="1300"/>
            </a:lvl1pPr>
          </a:lstStyle>
          <a:p>
            <a:fld id="{505B85FD-9FAB-4E67-9D32-FDD7A0EFEA5E}" type="slidenum">
              <a:rPr kumimoji="1" lang="ja-JP" altLang="en-US" smtClean="0"/>
              <a:t>‹#›</a:t>
            </a:fld>
            <a:endParaRPr kumimoji="1" lang="ja-JP" altLang="en-US"/>
          </a:p>
        </p:txBody>
      </p:sp>
    </p:spTree>
    <p:extLst>
      <p:ext uri="{BB962C8B-B14F-4D97-AF65-F5344CB8AC3E}">
        <p14:creationId xmlns:p14="http://schemas.microsoft.com/office/powerpoint/2010/main" val="21037165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72100" cy="37195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6215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84541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36024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66A995-98E9-4158-940C-5937EA832E78}" type="slidenum">
              <a:rPr kumimoji="1" lang="ja-JP" altLang="en-US" smtClean="0"/>
              <a:pPr/>
              <a:t>39</a:t>
            </a:fld>
            <a:endParaRPr kumimoji="1" lang="ja-JP" altLang="en-US"/>
          </a:p>
        </p:txBody>
      </p:sp>
    </p:spTree>
    <p:extLst>
      <p:ext uri="{BB962C8B-B14F-4D97-AF65-F5344CB8AC3E}">
        <p14:creationId xmlns:p14="http://schemas.microsoft.com/office/powerpoint/2010/main" val="181822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68268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スライド通り＆ポジティブメッセージを添えてクローズ</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26F85B6-5749-4293-9C92-B0438B54CF75}" type="slidenum">
              <a:rPr lang="en-US" altLang="ja-JP" smtClean="0"/>
              <a:pPr>
                <a:defRPr/>
              </a:pPr>
              <a:t>10</a:t>
            </a:fld>
            <a:endParaRPr lang="en-US" altLang="ja-JP" dirty="0"/>
          </a:p>
        </p:txBody>
      </p:sp>
    </p:spTree>
    <p:extLst>
      <p:ext uri="{BB962C8B-B14F-4D97-AF65-F5344CB8AC3E}">
        <p14:creationId xmlns:p14="http://schemas.microsoft.com/office/powerpoint/2010/main" val="78276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BCA3E14-965A-410F-959B-6906A482CB0B}" type="slidenum">
              <a:rPr kumimoji="1" lang="ja-JP" altLang="en-US" smtClean="0"/>
              <a:t>11</a:t>
            </a:fld>
            <a:endParaRPr kumimoji="1" lang="ja-JP" altLang="en-US" dirty="0"/>
          </a:p>
        </p:txBody>
      </p:sp>
      <p:sp>
        <p:nvSpPr>
          <p:cNvPr id="5" name="ヘッダー プレースホルダー 4"/>
          <p:cNvSpPr>
            <a:spLocks noGrp="1"/>
          </p:cNvSpPr>
          <p:nvPr>
            <p:ph type="hdr" sz="quarter" idx="11"/>
          </p:nvPr>
        </p:nvSpPr>
        <p:spPr/>
        <p:txBody>
          <a:bodyPr/>
          <a:lstStyle/>
          <a:p>
            <a:r>
              <a:rPr kumimoji="1" lang="ja-JP" altLang="en-US"/>
              <a:t>撮影日：</a:t>
            </a:r>
            <a:r>
              <a:rPr kumimoji="1" lang="en-US" altLang="ja-JP"/>
              <a:t>2020</a:t>
            </a:r>
            <a:r>
              <a:rPr kumimoji="1" lang="ja-JP" altLang="en-US"/>
              <a:t>年</a:t>
            </a:r>
            <a:r>
              <a:rPr kumimoji="1" lang="en-US" altLang="ja-JP"/>
              <a:t>2</a:t>
            </a:r>
            <a:r>
              <a:rPr kumimoji="1" lang="ja-JP" altLang="en-US"/>
              <a:t>月</a:t>
            </a:r>
            <a:r>
              <a:rPr kumimoji="1" lang="en-US" altLang="ja-JP"/>
              <a:t>13</a:t>
            </a:r>
            <a:r>
              <a:rPr kumimoji="1" lang="ja-JP" altLang="en-US"/>
              <a:t>日　地域創生カレッジ</a:t>
            </a:r>
            <a:endParaRPr kumimoji="1" lang="ja-JP" altLang="en-US" dirty="0"/>
          </a:p>
        </p:txBody>
      </p:sp>
    </p:spTree>
    <p:extLst>
      <p:ext uri="{BB962C8B-B14F-4D97-AF65-F5344CB8AC3E}">
        <p14:creationId xmlns:p14="http://schemas.microsoft.com/office/powerpoint/2010/main" val="144535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0507">
              <a:defRPr/>
            </a:pPr>
            <a:fld id="{0A7E7DC0-1654-4BC9-877C-B9F3F8549534}" type="slidenum">
              <a:rPr lang="ja-JP" altLang="en-US">
                <a:solidFill>
                  <a:prstClr val="black"/>
                </a:solidFill>
                <a:latin typeface="Calibri"/>
                <a:ea typeface="ＭＳ Ｐゴシック" panose="020B0600070205080204" pitchFamily="50" charset="-128"/>
              </a:rPr>
              <a:pPr defTabSz="920507">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94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295F29-B290-44D1-AFC2-98BFBD014E17}" type="slidenum">
              <a:rPr kumimoji="1" lang="ja-JP" altLang="en-US" smtClean="0"/>
              <a:t>19</a:t>
            </a:fld>
            <a:endParaRPr kumimoji="1" lang="ja-JP" altLang="en-US"/>
          </a:p>
        </p:txBody>
      </p:sp>
    </p:spTree>
    <p:extLst>
      <p:ext uri="{BB962C8B-B14F-4D97-AF65-F5344CB8AC3E}">
        <p14:creationId xmlns:p14="http://schemas.microsoft.com/office/powerpoint/2010/main" val="382193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8900" y="0"/>
            <a:ext cx="7858125" cy="5441950"/>
          </a:xfrm>
        </p:spPr>
      </p:sp>
      <p:sp>
        <p:nvSpPr>
          <p:cNvPr id="3" name="ノート プレースホルダー 2"/>
          <p:cNvSpPr>
            <a:spLocks noGrp="1"/>
          </p:cNvSpPr>
          <p:nvPr>
            <p:ph type="body" idx="1"/>
          </p:nvPr>
        </p:nvSpPr>
        <p:spPr>
          <a:xfrm>
            <a:off x="733975" y="5425239"/>
            <a:ext cx="9031321" cy="1654854"/>
          </a:xfrm>
        </p:spPr>
        <p:txBody>
          <a:bodyPr/>
          <a:lstStyle/>
          <a:p>
            <a:endParaRPr lang="ja-JP" altLang="en-US" dirty="0"/>
          </a:p>
        </p:txBody>
      </p:sp>
      <p:sp>
        <p:nvSpPr>
          <p:cNvPr id="4" name="スライド番号プレースホルダー 3"/>
          <p:cNvSpPr>
            <a:spLocks noGrp="1"/>
          </p:cNvSpPr>
          <p:nvPr>
            <p:ph type="sldNum" sz="quarter" idx="5"/>
          </p:nvPr>
        </p:nvSpPr>
        <p:spPr>
          <a:xfrm>
            <a:off x="5990902" y="7007344"/>
            <a:ext cx="4583126" cy="368875"/>
          </a:xfrm>
        </p:spPr>
        <p:txBody>
          <a:bodyPr/>
          <a:lstStyle/>
          <a:p>
            <a:pPr marL="0" marR="0" lvl="0" indent="0" algn="r" defTabSz="100480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2550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7E7DC0-1654-4BC9-877C-B9F3F8549534}" type="slidenum">
              <a:rPr lang="ja-JP" altLang="en-US" smtClean="0"/>
              <a:pPr>
                <a:defRPr/>
              </a:pPr>
              <a:t>24</a:t>
            </a:fld>
            <a:endParaRPr lang="ja-JP" altLang="en-US" dirty="0"/>
          </a:p>
        </p:txBody>
      </p:sp>
    </p:spTree>
    <p:extLst>
      <p:ext uri="{BB962C8B-B14F-4D97-AF65-F5344CB8AC3E}">
        <p14:creationId xmlns:p14="http://schemas.microsoft.com/office/powerpoint/2010/main" val="137939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A995-98E9-4158-940C-5937EA832E7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287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CA530D-631F-4981-98F0-E6C07C67E1A3}" type="slidenum">
              <a:rPr lang="en-GB" smtClean="0"/>
              <a:t>33</a:t>
            </a:fld>
            <a:endParaRPr lang="en-GB"/>
          </a:p>
        </p:txBody>
      </p:sp>
    </p:spTree>
    <p:extLst>
      <p:ext uri="{BB962C8B-B14F-4D97-AF65-F5344CB8AC3E}">
        <p14:creationId xmlns:p14="http://schemas.microsoft.com/office/powerpoint/2010/main" val="292904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309100" y="6375400"/>
            <a:ext cx="5969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43430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309100" y="6375400"/>
            <a:ext cx="4064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87916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309100" y="6375400"/>
            <a:ext cx="4064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86081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7339" y="2060575"/>
            <a:ext cx="2729309" cy="4105275"/>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a:xfrm>
            <a:off x="7667307" y="6356350"/>
            <a:ext cx="2228850" cy="365125"/>
          </a:xfrm>
        </p:spPr>
        <p:txBody>
          <a:bodyPr/>
          <a:lstStyle>
            <a:lvl1pPr>
              <a:defRPr sz="1800">
                <a:latin typeface="+mn-ea"/>
                <a:ea typeface="+mn-ea"/>
              </a:defRPr>
            </a:lvl1p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E162AD84-CF88-0D49-A3D2-3A0C0E4D9900}"/>
              </a:ext>
            </a:extLst>
          </p:cNvPr>
          <p:cNvSpPr>
            <a:spLocks noGrp="1"/>
          </p:cNvSpPr>
          <p:nvPr>
            <p:ph type="title" hasCustomPrompt="1"/>
          </p:nvPr>
        </p:nvSpPr>
        <p:spPr>
          <a:xfrm>
            <a:off x="507000" y="404712"/>
            <a:ext cx="8892000" cy="432000"/>
          </a:xfrm>
        </p:spPr>
        <p:txBody>
          <a:bodyPr/>
          <a:lstStyle>
            <a:lvl1pPr>
              <a:defRPr/>
            </a:lvl1pPr>
          </a:lstStyle>
          <a:p>
            <a:r>
              <a:rPr lang="en-US" dirty="0"/>
              <a:t>[Slide title]</a:t>
            </a:r>
          </a:p>
        </p:txBody>
      </p:sp>
      <p:sp>
        <p:nvSpPr>
          <p:cNvPr id="7" name="Subtitle 2">
            <a:extLst>
              <a:ext uri="{FF2B5EF4-FFF2-40B4-BE49-F238E27FC236}">
                <a16:creationId xmlns:a16="http://schemas.microsoft.com/office/drawing/2014/main" id="{7D173843-D3AA-304B-814B-E1BD643D9110}"/>
              </a:ext>
            </a:extLst>
          </p:cNvPr>
          <p:cNvSpPr>
            <a:spLocks noGrp="1"/>
          </p:cNvSpPr>
          <p:nvPr>
            <p:ph type="subTitle" idx="16" hasCustomPrompt="1"/>
          </p:nvPr>
        </p:nvSpPr>
        <p:spPr>
          <a:xfrm>
            <a:off x="507000" y="908816"/>
            <a:ext cx="8892000" cy="864000"/>
          </a:xfrm>
        </p:spPr>
        <p:txBody>
          <a:bodyPr/>
          <a:lstStyle>
            <a:lvl1pPr marL="0" indent="0" algn="l">
              <a:lnSpc>
                <a:spcPct val="100000"/>
              </a:lnSpc>
              <a:spcBef>
                <a:spcPts val="0"/>
              </a:spcBef>
              <a:spcAft>
                <a:spcPts val="0"/>
              </a:spcAft>
              <a:buNone/>
              <a:defRPr sz="1950" b="0">
                <a:solidFill>
                  <a:schemeClr val="tx1"/>
                </a:solidFill>
              </a:defRPr>
            </a:lvl1pPr>
            <a:lvl2pPr marL="0" indent="0" algn="l">
              <a:lnSpc>
                <a:spcPct val="85000"/>
              </a:lnSpc>
              <a:spcBef>
                <a:spcPts val="0"/>
              </a:spcBef>
              <a:spcAft>
                <a:spcPts val="0"/>
              </a:spcAft>
              <a:buNone/>
              <a:defRPr sz="1950"/>
            </a:lvl2pPr>
            <a:lvl3pPr marL="0" indent="0" algn="l">
              <a:lnSpc>
                <a:spcPct val="85000"/>
              </a:lnSpc>
              <a:spcBef>
                <a:spcPts val="0"/>
              </a:spcBef>
              <a:spcAft>
                <a:spcPts val="0"/>
              </a:spcAft>
              <a:buNone/>
              <a:defRPr sz="1950"/>
            </a:lvl3pPr>
            <a:lvl4pPr marL="0" indent="0" algn="l">
              <a:lnSpc>
                <a:spcPct val="85000"/>
              </a:lnSpc>
              <a:spcBef>
                <a:spcPts val="0"/>
              </a:spcBef>
              <a:spcAft>
                <a:spcPts val="0"/>
              </a:spcAft>
              <a:buNone/>
              <a:defRPr sz="1950"/>
            </a:lvl4pPr>
            <a:lvl5pPr marL="0" indent="0" algn="l">
              <a:lnSpc>
                <a:spcPct val="85000"/>
              </a:lnSpc>
              <a:spcBef>
                <a:spcPts val="0"/>
              </a:spcBef>
              <a:spcAft>
                <a:spcPts val="0"/>
              </a:spcAft>
              <a:buNone/>
              <a:defRPr sz="1950"/>
            </a:lvl5pPr>
            <a:lvl6pPr marL="0" indent="0" algn="l">
              <a:lnSpc>
                <a:spcPct val="85000"/>
              </a:lnSpc>
              <a:spcBef>
                <a:spcPts val="0"/>
              </a:spcBef>
              <a:spcAft>
                <a:spcPts val="0"/>
              </a:spcAft>
              <a:buNone/>
              <a:defRPr sz="1950"/>
            </a:lvl6pPr>
            <a:lvl7pPr marL="0" indent="0" algn="l">
              <a:lnSpc>
                <a:spcPct val="85000"/>
              </a:lnSpc>
              <a:spcBef>
                <a:spcPts val="0"/>
              </a:spcBef>
              <a:spcAft>
                <a:spcPts val="0"/>
              </a:spcAft>
              <a:buNone/>
              <a:defRPr sz="1950"/>
            </a:lvl7pPr>
            <a:lvl8pPr marL="0" indent="0" algn="l">
              <a:lnSpc>
                <a:spcPct val="85000"/>
              </a:lnSpc>
              <a:spcBef>
                <a:spcPts val="0"/>
              </a:spcBef>
              <a:spcAft>
                <a:spcPts val="0"/>
              </a:spcAft>
              <a:buNone/>
              <a:defRPr sz="1950"/>
            </a:lvl8pPr>
            <a:lvl9pPr marL="0" indent="0" algn="l">
              <a:lnSpc>
                <a:spcPct val="85000"/>
              </a:lnSpc>
              <a:spcBef>
                <a:spcPts val="0"/>
              </a:spcBef>
              <a:spcAft>
                <a:spcPts val="0"/>
              </a:spcAft>
              <a:buNone/>
              <a:defRPr sz="1950"/>
            </a:lvl9pPr>
          </a:lstStyle>
          <a:p>
            <a:r>
              <a:rPr lang="en-US" dirty="0"/>
              <a:t>[Optional slide subtitle]</a:t>
            </a:r>
          </a:p>
        </p:txBody>
      </p:sp>
      <p:sp>
        <p:nvSpPr>
          <p:cNvPr id="4" name="Date Placeholder 3">
            <a:extLst>
              <a:ext uri="{FF2B5EF4-FFF2-40B4-BE49-F238E27FC236}">
                <a16:creationId xmlns:a16="http://schemas.microsoft.com/office/drawing/2014/main" id="{4F605904-A78D-A849-BDF4-066F77322CDB}"/>
              </a:ext>
            </a:extLst>
          </p:cNvPr>
          <p:cNvSpPr>
            <a:spLocks noGrp="1"/>
          </p:cNvSpPr>
          <p:nvPr>
            <p:ph type="dt" sz="half" idx="17"/>
          </p:nvPr>
        </p:nvSpPr>
        <p:spPr/>
        <p:txBody>
          <a:bodyPr/>
          <a:lstStyle/>
          <a:p>
            <a:r>
              <a:rPr lang="en-US" altLang="ja-JP"/>
              <a:t>Date</a:t>
            </a:r>
            <a:endParaRPr lang="en-US" dirty="0"/>
          </a:p>
        </p:txBody>
      </p:sp>
      <p:sp>
        <p:nvSpPr>
          <p:cNvPr id="6" name="Footer Placeholder 5">
            <a:extLst>
              <a:ext uri="{FF2B5EF4-FFF2-40B4-BE49-F238E27FC236}">
                <a16:creationId xmlns:a16="http://schemas.microsoft.com/office/drawing/2014/main" id="{1B264745-EC1B-7A4A-AB4D-5069747492B3}"/>
              </a:ext>
            </a:extLst>
          </p:cNvPr>
          <p:cNvSpPr>
            <a:spLocks noGrp="1"/>
          </p:cNvSpPr>
          <p:nvPr>
            <p:ph type="ftr" sz="quarter" idx="18"/>
          </p:nvPr>
        </p:nvSpPr>
        <p:spPr/>
        <p:txBody>
          <a:bodyPr/>
          <a:lstStyle/>
          <a:p>
            <a:pPr algn="l"/>
            <a:r>
              <a:rPr lang="en-US"/>
              <a:t>Presentation Title</a:t>
            </a:r>
            <a:endParaRPr lang="en-US" dirty="0"/>
          </a:p>
        </p:txBody>
      </p:sp>
    </p:spTree>
    <p:extLst>
      <p:ext uri="{BB962C8B-B14F-4D97-AF65-F5344CB8AC3E}">
        <p14:creationId xmlns:p14="http://schemas.microsoft.com/office/powerpoint/2010/main" val="410484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kumimoji="1" lang="en-US" altLang="ja-JP"/>
              <a:t>Date</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Presentation Title</a:t>
            </a:r>
            <a:endParaRPr kumimoji="1" lang="ja-JP" altLang="en-US"/>
          </a:p>
        </p:txBody>
      </p:sp>
      <p:sp>
        <p:nvSpPr>
          <p:cNvPr id="5" name="スライド番号プレースホルダー 4"/>
          <p:cNvSpPr>
            <a:spLocks noGrp="1"/>
          </p:cNvSpPr>
          <p:nvPr>
            <p:ph type="sldNum" sz="quarter" idx="12"/>
          </p:nvPr>
        </p:nvSpPr>
        <p:spPr>
          <a:xfrm>
            <a:off x="7657591" y="6413627"/>
            <a:ext cx="2228850" cy="365125"/>
          </a:xfrm>
        </p:spPr>
        <p:txBody>
          <a:bodyPr/>
          <a:lstStyle>
            <a:lvl1pPr>
              <a:defRPr sz="1800"/>
            </a:lvl1pPr>
          </a:lstStyle>
          <a:p>
            <a:fld id="{D9550142-B990-490A-A107-ED7302A7FD52}" type="slidenum">
              <a:rPr lang="ja-JP" altLang="en-US" smtClean="0"/>
              <a:pPr/>
              <a:t>‹#›</a:t>
            </a:fld>
            <a:endParaRPr lang="ja-JP" altLang="en-US" dirty="0"/>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94881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345488" y="6394451"/>
            <a:ext cx="560512" cy="365125"/>
          </a:xfrm>
          <a:prstGeom prst="rect">
            <a:avLst/>
          </a:prstGeom>
        </p:spPr>
        <p:txBody>
          <a:bodyPr/>
          <a:lstStyle>
            <a:lvl1pPr>
              <a:defRPr>
                <a:solidFill>
                  <a:schemeClr val="bg1">
                    <a:lumMod val="50000"/>
                  </a:schemeClr>
                </a:solidFill>
              </a:defRPr>
            </a:lvl1pPr>
          </a:lstStyle>
          <a:p>
            <a:pPr defTabSz="957816"/>
            <a:fld id="{E56D3A4E-9A59-4E6B-BF4A-AE0DD7BCF8CE}" type="slidenum">
              <a:rPr lang="ja-JP" altLang="en-US" sz="1900" smtClean="0"/>
              <a:pPr defTabSz="957816"/>
              <a:t>‹#›</a:t>
            </a:fld>
            <a:endParaRPr lang="ja-JP" altLang="en-US" sz="1900" dirty="0"/>
          </a:p>
        </p:txBody>
      </p:sp>
    </p:spTree>
    <p:extLst>
      <p:ext uri="{BB962C8B-B14F-4D97-AF65-F5344CB8AC3E}">
        <p14:creationId xmlns:p14="http://schemas.microsoft.com/office/powerpoint/2010/main" val="350347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309100" y="6375400"/>
            <a:ext cx="5969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41176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9309100" y="6375400"/>
            <a:ext cx="4064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93648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a:xfrm>
            <a:off x="9309100" y="6375400"/>
            <a:ext cx="4064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1955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a:xfrm>
            <a:off x="9309100" y="6375400"/>
            <a:ext cx="596900" cy="346076"/>
          </a:xfrm>
          <a:prstGeom prst="rect">
            <a:avLst/>
          </a:prstGeom>
        </p:spPr>
        <p:txBody>
          <a:bodyPr/>
          <a:lstStyle>
            <a:lvl1pPr>
              <a:defRPr sz="1800"/>
            </a:lvl1pPr>
          </a:lstStyle>
          <a:p>
            <a:pPr defTabSz="957816"/>
            <a:fld id="{E56D3A4E-9A59-4E6B-BF4A-AE0DD7BCF8CE}" type="slidenum">
              <a:rPr lang="ja-JP" altLang="en-US" smtClean="0">
                <a:solidFill>
                  <a:prstClr val="black">
                    <a:tint val="75000"/>
                  </a:prstClr>
                </a:solidFill>
              </a:rPr>
              <a:pPr defTabSz="957816"/>
              <a:t>‹#›</a:t>
            </a:fld>
            <a:endParaRPr lang="ja-JP" altLang="en-US" dirty="0">
              <a:solidFill>
                <a:prstClr val="black">
                  <a:tint val="75000"/>
                </a:prstClr>
              </a:solidFill>
            </a:endParaRPr>
          </a:p>
        </p:txBody>
      </p:sp>
    </p:spTree>
    <p:extLst>
      <p:ext uri="{BB962C8B-B14F-4D97-AF65-F5344CB8AC3E}">
        <p14:creationId xmlns:p14="http://schemas.microsoft.com/office/powerpoint/2010/main" val="432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9309100" y="6375400"/>
            <a:ext cx="5969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40451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9309100" y="6375400"/>
            <a:ext cx="4064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407312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Date</a:t>
            </a:r>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a:solidFill>
                  <a:prstClr val="black">
                    <a:tint val="75000"/>
                  </a:prstClr>
                </a:solidFill>
              </a:rPr>
              <a:t>Presentation Title</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9309100" y="6375400"/>
            <a:ext cx="406400" cy="346076"/>
          </a:xfrm>
          <a:prstGeom prst="rect">
            <a:avLst/>
          </a:prstGeom>
        </p:spPr>
        <p:txBody>
          <a:bodyPr/>
          <a:lstStyle/>
          <a:p>
            <a:pPr defTabSz="957816"/>
            <a:fld id="{E56D3A4E-9A59-4E6B-BF4A-AE0DD7BCF8CE}" type="slidenum">
              <a:rPr kumimoji="1" lang="ja-JP" altLang="en-US" sz="1900" smtClean="0">
                <a:solidFill>
                  <a:prstClr val="black">
                    <a:tint val="75000"/>
                  </a:prstClr>
                </a:solidFill>
              </a:rPr>
              <a:pPr defTabSz="957816"/>
              <a:t>‹#›</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259062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kumimoji="1" lang="en-US" altLang="ja-JP">
                <a:solidFill>
                  <a:prstClr val="black">
                    <a:tint val="75000"/>
                  </a:prstClr>
                </a:solidFill>
              </a:rPr>
              <a:t>Date</a:t>
            </a:r>
            <a:endParaRPr kumimoji="1"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kumimoji="1" lang="en-US" altLang="ja-JP">
                <a:solidFill>
                  <a:prstClr val="black">
                    <a:tint val="75000"/>
                  </a:prstClr>
                </a:solidFill>
              </a:rPr>
              <a:t>Presentation Title</a:t>
            </a:r>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C0F8D-D2DB-4AC1-905C-24F7C670C92B}" type="slidenum">
              <a:rPr kumimoji="1" lang="ja-JP" altLang="en-US" smtClean="0"/>
              <a:t>‹#›</a:t>
            </a:fld>
            <a:endParaRPr kumimoji="1" lang="ja-JP" altLang="en-US" dirty="0"/>
          </a:p>
        </p:txBody>
      </p:sp>
    </p:spTree>
    <p:extLst>
      <p:ext uri="{BB962C8B-B14F-4D97-AF65-F5344CB8AC3E}">
        <p14:creationId xmlns:p14="http://schemas.microsoft.com/office/powerpoint/2010/main" val="9969301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7" r:id="rId12"/>
    <p:sldLayoutId id="2147483678"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jfc.go.jp/n/finance/search/5years.html" TargetMode="External"/><Relationship Id="rId2" Type="http://schemas.openxmlformats.org/officeDocument/2006/relationships/hyperlink" Target="https://www.jfc.go.jp/n/rate/base.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emf"/><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hyperlink" Target="https://chihousousei-college.jp/Financial_institutions.html" TargetMode="External"/><Relationship Id="rId18" Type="http://schemas.openxmlformats.org/officeDocument/2006/relationships/image" Target="../media/image64.emf"/><Relationship Id="rId3" Type="http://schemas.openxmlformats.org/officeDocument/2006/relationships/hyperlink" Target="https://chihousousei-college.jp/e-learning/expert/sectoral/other/176.html" TargetMode="External"/><Relationship Id="rId7" Type="http://schemas.openxmlformats.org/officeDocument/2006/relationships/image" Target="../media/image55.emf"/><Relationship Id="rId12" Type="http://schemas.openxmlformats.org/officeDocument/2006/relationships/image" Target="../media/image59.emf"/><Relationship Id="rId17" Type="http://schemas.openxmlformats.org/officeDocument/2006/relationships/image" Target="../media/image63.emf"/><Relationship Id="rId2" Type="http://schemas.openxmlformats.org/officeDocument/2006/relationships/image" Target="../media/image52.emf"/><Relationship Id="rId16"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emf"/><Relationship Id="rId5" Type="http://schemas.openxmlformats.org/officeDocument/2006/relationships/hyperlink" Target="https://chihousousei-college.jp/e-learning/basic/other/178.html" TargetMode="External"/><Relationship Id="rId15" Type="http://schemas.openxmlformats.org/officeDocument/2006/relationships/image" Target="../media/image61.png"/><Relationship Id="rId10" Type="http://schemas.openxmlformats.org/officeDocument/2006/relationships/image" Target="../media/image57.emf"/><Relationship Id="rId4" Type="http://schemas.openxmlformats.org/officeDocument/2006/relationships/image" Target="../media/image53.emf"/><Relationship Id="rId9" Type="http://schemas.openxmlformats.org/officeDocument/2006/relationships/hyperlink" Target="https://www.chihousousei-hiroba.jp/recruitment.html" TargetMode="External"/><Relationship Id="rId14" Type="http://schemas.openxmlformats.org/officeDocument/2006/relationships/image" Target="../media/image60.emf"/></Relationships>
</file>

<file path=ppt/slides/_rels/slide5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24608" y="969545"/>
            <a:ext cx="8928992" cy="2269400"/>
          </a:xfrm>
        </p:spPr>
        <p:txBody>
          <a:bodyPr>
            <a:noAutofit/>
          </a:bodyPr>
          <a:lstStyle/>
          <a:p>
            <a:pPr algn="l">
              <a:lnSpc>
                <a:spcPts val="4000"/>
              </a:lnSpc>
              <a:spcBef>
                <a:spcPts val="0"/>
              </a:spcBef>
            </a:pPr>
            <a:r>
              <a:rPr lang="ja-JP" altLang="en-US" sz="2800" b="1" dirty="0">
                <a:latin typeface="+mj-ea"/>
              </a:rPr>
              <a:t>＜令和４年度「知財</a:t>
            </a:r>
            <a:r>
              <a:rPr lang="en-US" altLang="ja-JP" sz="2800" b="1" dirty="0">
                <a:latin typeface="+mj-ea"/>
              </a:rPr>
              <a:t>×</a:t>
            </a:r>
            <a:r>
              <a:rPr lang="ja-JP" altLang="en-US" sz="2800" b="1" dirty="0">
                <a:latin typeface="+mj-ea"/>
              </a:rPr>
              <a:t>金融」シンポジウム＞</a:t>
            </a:r>
            <a:br>
              <a:rPr lang="en-US" altLang="ja-JP" sz="2800" b="1" dirty="0">
                <a:latin typeface="+mj-ea"/>
              </a:rPr>
            </a:br>
            <a:r>
              <a:rPr lang="ja-JP" altLang="en-US" sz="3200" b="1" dirty="0">
                <a:latin typeface="+mj-ea"/>
              </a:rPr>
              <a:t>取引先の「強み」を生かす伴走型支援へ</a:t>
            </a:r>
            <a:br>
              <a:rPr lang="en-US" altLang="ja-JP" sz="3200" b="1" dirty="0">
                <a:latin typeface="+mj-ea"/>
              </a:rPr>
            </a:br>
            <a:br>
              <a:rPr lang="en-US" altLang="ja-JP" sz="3200" b="1" dirty="0">
                <a:latin typeface="+mj-ea"/>
              </a:rPr>
            </a:br>
            <a:br>
              <a:rPr lang="en-US" altLang="ja-JP" b="1" dirty="0">
                <a:latin typeface="+mj-ea"/>
              </a:rPr>
            </a:br>
            <a:r>
              <a:rPr lang="ja-JP" altLang="en-US" b="1" dirty="0">
                <a:latin typeface="+mj-ea"/>
              </a:rPr>
              <a:t>基調講演 説明資料</a:t>
            </a:r>
            <a:endParaRPr kumimoji="1" lang="ja-JP" altLang="en-US" b="1" dirty="0">
              <a:solidFill>
                <a:srgbClr val="FF0000"/>
              </a:solidFill>
              <a:latin typeface="+mj-ea"/>
            </a:endParaRPr>
          </a:p>
        </p:txBody>
      </p:sp>
      <p:sp>
        <p:nvSpPr>
          <p:cNvPr id="3" name="タイトル 1"/>
          <p:cNvSpPr txBox="1">
            <a:spLocks/>
          </p:cNvSpPr>
          <p:nvPr/>
        </p:nvSpPr>
        <p:spPr>
          <a:xfrm>
            <a:off x="1293498" y="5219716"/>
            <a:ext cx="8731939" cy="11271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メイリオ" panose="020B0604030504040204" pitchFamily="50" charset="-128"/>
                <a:ea typeface="メイリオ" panose="020B0604030504040204" pitchFamily="50" charset="-128"/>
              </a:rPr>
              <a:t>内閣官房　</a:t>
            </a:r>
            <a:r>
              <a:rPr lang="ja-JP" altLang="ja-JP" sz="1800" dirty="0">
                <a:latin typeface="メイリオ" panose="020B0604030504040204" pitchFamily="50" charset="-128"/>
                <a:ea typeface="メイリオ" panose="020B0604030504040204" pitchFamily="50" charset="-128"/>
                <a:cs typeface="Times New Roman" panose="02020603050405020304" pitchFamily="18" charset="0"/>
              </a:rPr>
              <a:t>デジタル田園都市国家構想実現会議事務局</a:t>
            </a:r>
            <a:r>
              <a:rPr lang="ja-JP" altLang="en-US" sz="1800" dirty="0">
                <a:latin typeface="メイリオ" panose="020B0604030504040204" pitchFamily="50" charset="-128"/>
                <a:ea typeface="メイリオ" panose="020B0604030504040204" pitchFamily="50" charset="-128"/>
              </a:rPr>
              <a:t>（兼内閣府地方創生推進室）</a:t>
            </a:r>
            <a:endParaRPr lang="en-US" altLang="ja-JP" sz="1800" dirty="0">
              <a:latin typeface="メイリオ" panose="020B0604030504040204" pitchFamily="50" charset="-128"/>
              <a:ea typeface="メイリオ" panose="020B0604030504040204" pitchFamily="50" charset="-128"/>
            </a:endParaRPr>
          </a:p>
          <a:p>
            <a:pPr algn="l">
              <a:spcAft>
                <a:spcPts val="0"/>
              </a:spcAft>
            </a:pPr>
            <a:r>
              <a:rPr lang="ja-JP" altLang="ja-JP" sz="1400" kern="100" dirty="0">
                <a:latin typeface="游ゴシック" panose="020B0400000000000000" pitchFamily="50" charset="-128"/>
                <a:ea typeface="游ゴシック" panose="020B0400000000000000" pitchFamily="50" charset="-128"/>
                <a:cs typeface="Courier New" panose="02070309020205020404" pitchFamily="49" charset="0"/>
              </a:rPr>
              <a:t>（旧名称：まち・ひと・しごと創生本部事務局　※</a:t>
            </a:r>
            <a:r>
              <a:rPr lang="ja-JP" altLang="en-US" sz="1400" kern="100" dirty="0">
                <a:latin typeface="游ゴシック" panose="020B0400000000000000" pitchFamily="50" charset="-128"/>
                <a:ea typeface="游ゴシック" panose="020B0400000000000000" pitchFamily="50" charset="-128"/>
                <a:cs typeface="Courier New" panose="02070309020205020404" pitchFamily="49" charset="0"/>
              </a:rPr>
              <a:t>本年</a:t>
            </a:r>
            <a:r>
              <a:rPr lang="en-US" altLang="ja-JP" sz="1400" kern="100" dirty="0">
                <a:latin typeface="游ゴシック" panose="020B0400000000000000" pitchFamily="50" charset="-128"/>
                <a:ea typeface="游ゴシック" panose="020B0400000000000000" pitchFamily="50" charset="-128"/>
                <a:cs typeface="Courier New" panose="02070309020205020404" pitchFamily="49" charset="0"/>
              </a:rPr>
              <a:t>1/1</a:t>
            </a:r>
            <a:r>
              <a:rPr lang="ja-JP" altLang="ja-JP" sz="1400" kern="100" dirty="0">
                <a:latin typeface="游ゴシック" panose="020B0400000000000000" pitchFamily="50" charset="-128"/>
                <a:ea typeface="游ゴシック" panose="020B0400000000000000" pitchFamily="50" charset="-128"/>
                <a:cs typeface="Courier New" panose="02070309020205020404" pitchFamily="49" charset="0"/>
              </a:rPr>
              <a:t>付けで衣替えしました）</a:t>
            </a:r>
            <a:endParaRPr lang="en-US" altLang="ja-JP" sz="1400" kern="100" dirty="0">
              <a:latin typeface="游ゴシック" panose="020B0400000000000000" pitchFamily="50" charset="-128"/>
              <a:ea typeface="游ゴシック" panose="020B0400000000000000" pitchFamily="50" charset="-128"/>
              <a:cs typeface="Courier New" panose="02070309020205020404" pitchFamily="49" charset="0"/>
            </a:endParaRPr>
          </a:p>
          <a:p>
            <a:pPr algn="l">
              <a:spcAft>
                <a:spcPts val="0"/>
              </a:spcAft>
            </a:pPr>
            <a:endParaRPr lang="en-US" altLang="ja-JP" sz="1400" kern="100" dirty="0">
              <a:latin typeface="游ゴシック" panose="020B0400000000000000" pitchFamily="50" charset="-128"/>
              <a:ea typeface="游ゴシック" panose="020B0400000000000000" pitchFamily="50" charset="-128"/>
              <a:cs typeface="Courier New" panose="02070309020205020404" pitchFamily="49" charset="0"/>
            </a:endParaRPr>
          </a:p>
          <a:p>
            <a:pPr algn="l">
              <a:spcAft>
                <a:spcPts val="0"/>
              </a:spcAft>
            </a:pPr>
            <a:r>
              <a:rPr lang="ja-JP" altLang="en-US" sz="1800" dirty="0">
                <a:solidFill>
                  <a:prstClr val="black"/>
                </a:solidFill>
                <a:latin typeface="メイリオ" panose="020B0604030504040204" pitchFamily="50" charset="-128"/>
                <a:ea typeface="メイリオ" panose="020B0604030504040204" pitchFamily="50" charset="-128"/>
                <a:cs typeface="+mn-cs"/>
              </a:rPr>
              <a:t>企画官　笹尾　一洋（</a:t>
            </a:r>
            <a:r>
              <a:rPr lang="en-US" altLang="ja-JP" sz="1800" dirty="0">
                <a:solidFill>
                  <a:prstClr val="black"/>
                </a:solidFill>
                <a:latin typeface="メイリオ" panose="020B0604030504040204" pitchFamily="50" charset="-128"/>
                <a:ea typeface="メイリオ" panose="020B0604030504040204" pitchFamily="50" charset="-128"/>
                <a:cs typeface="+mn-cs"/>
              </a:rPr>
              <a:t>2019</a:t>
            </a:r>
            <a:r>
              <a:rPr lang="ja-JP" altLang="en-US" sz="1800" dirty="0">
                <a:solidFill>
                  <a:prstClr val="black"/>
                </a:solidFill>
                <a:latin typeface="メイリオ" panose="020B0604030504040204" pitchFamily="50" charset="-128"/>
                <a:ea typeface="メイリオ" panose="020B0604030504040204" pitchFamily="50" charset="-128"/>
                <a:cs typeface="+mn-cs"/>
              </a:rPr>
              <a:t>年７月より現職、金融庁</a:t>
            </a:r>
            <a:r>
              <a:rPr lang="en-US" altLang="ja-JP" sz="1800" dirty="0">
                <a:solidFill>
                  <a:prstClr val="black"/>
                </a:solidFill>
                <a:latin typeface="メイリオ" panose="020B0604030504040204" pitchFamily="50" charset="-128"/>
                <a:ea typeface="メイリオ" panose="020B0604030504040204" pitchFamily="50" charset="-128"/>
                <a:cs typeface="+mn-cs"/>
              </a:rPr>
              <a:t>(</a:t>
            </a:r>
            <a:r>
              <a:rPr lang="ja-JP" altLang="en-US" sz="1800" dirty="0">
                <a:solidFill>
                  <a:prstClr val="black"/>
                </a:solidFill>
                <a:latin typeface="メイリオ" panose="020B0604030504040204" pitchFamily="50" charset="-128"/>
                <a:ea typeface="メイリオ" panose="020B0604030504040204" pitchFamily="50" charset="-128"/>
                <a:cs typeface="+mn-cs"/>
              </a:rPr>
              <a:t>前任</a:t>
            </a:r>
            <a:r>
              <a:rPr lang="en-US" altLang="ja-JP" sz="1800" dirty="0">
                <a:solidFill>
                  <a:prstClr val="black"/>
                </a:solidFill>
                <a:latin typeface="メイリオ" panose="020B0604030504040204" pitchFamily="50" charset="-128"/>
                <a:ea typeface="メイリオ" panose="020B0604030504040204" pitchFamily="50" charset="-128"/>
                <a:cs typeface="+mn-cs"/>
              </a:rPr>
              <a:t>:</a:t>
            </a:r>
            <a:r>
              <a:rPr lang="ja-JP" altLang="en-US" sz="1800" dirty="0">
                <a:solidFill>
                  <a:prstClr val="black"/>
                </a:solidFill>
                <a:latin typeface="メイリオ" panose="020B0604030504040204" pitchFamily="50" charset="-128"/>
                <a:ea typeface="メイリオ" panose="020B0604030504040204" pitchFamily="50" charset="-128"/>
                <a:cs typeface="+mn-cs"/>
              </a:rPr>
              <a:t>銀行第</a:t>
            </a:r>
            <a:r>
              <a:rPr lang="en-US" altLang="ja-JP" sz="1800" dirty="0">
                <a:solidFill>
                  <a:prstClr val="black"/>
                </a:solidFill>
                <a:latin typeface="メイリオ" panose="020B0604030504040204" pitchFamily="50" charset="-128"/>
                <a:ea typeface="メイリオ" panose="020B0604030504040204" pitchFamily="50" charset="-128"/>
                <a:cs typeface="+mn-cs"/>
              </a:rPr>
              <a:t>2</a:t>
            </a:r>
            <a:r>
              <a:rPr lang="ja-JP" altLang="en-US" sz="1800" dirty="0">
                <a:solidFill>
                  <a:prstClr val="black"/>
                </a:solidFill>
                <a:latin typeface="メイリオ" panose="020B0604030504040204" pitchFamily="50" charset="-128"/>
                <a:ea typeface="メイリオ" panose="020B0604030504040204" pitchFamily="50" charset="-128"/>
                <a:cs typeface="+mn-cs"/>
              </a:rPr>
              <a:t>課</a:t>
            </a:r>
            <a:r>
              <a:rPr lang="en-US" altLang="ja-JP" sz="1800" dirty="0">
                <a:solidFill>
                  <a:prstClr val="black"/>
                </a:solidFill>
                <a:latin typeface="メイリオ" panose="020B0604030504040204" pitchFamily="50" charset="-128"/>
                <a:ea typeface="メイリオ" panose="020B0604030504040204" pitchFamily="50" charset="-128"/>
                <a:cs typeface="+mn-cs"/>
              </a:rPr>
              <a:t>)</a:t>
            </a:r>
            <a:r>
              <a:rPr lang="ja-JP" altLang="en-US" sz="1800" dirty="0">
                <a:solidFill>
                  <a:prstClr val="black"/>
                </a:solidFill>
                <a:latin typeface="メイリオ" panose="020B0604030504040204" pitchFamily="50" charset="-128"/>
                <a:ea typeface="メイリオ" panose="020B0604030504040204" pitchFamily="50" charset="-128"/>
                <a:cs typeface="+mn-cs"/>
              </a:rPr>
              <a:t>より出向）</a:t>
            </a:r>
            <a:endParaRPr lang="ja-JP" altLang="ja-JP" sz="1400"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cxnSp>
        <p:nvCxnSpPr>
          <p:cNvPr id="11" name="直線コネクタ 10"/>
          <p:cNvCxnSpPr/>
          <p:nvPr/>
        </p:nvCxnSpPr>
        <p:spPr>
          <a:xfrm>
            <a:off x="1280592" y="1052737"/>
            <a:ext cx="0" cy="51725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620246" y="4149080"/>
            <a:ext cx="8155875" cy="430887"/>
          </a:xfrm>
          <a:prstGeom prst="rect">
            <a:avLst/>
          </a:prstGeom>
          <a:noFill/>
        </p:spPr>
        <p:txBody>
          <a:bodyPr wrap="square" rtlCol="0">
            <a:spAutoFit/>
          </a:bodyPr>
          <a:lstStyle/>
          <a:p>
            <a:r>
              <a:rPr lang="ja-JP" altLang="en-US" sz="2200" b="1" dirty="0">
                <a:latin typeface="+mj-ea"/>
                <a:ea typeface="+mj-ea"/>
              </a:rPr>
              <a:t>２０２２年１０月６日</a:t>
            </a:r>
            <a:endParaRPr kumimoji="1" lang="ja-JP" altLang="en-US" b="1" dirty="0">
              <a:latin typeface="+mj-ea"/>
              <a:ea typeface="+mj-ea"/>
            </a:endParaRPr>
          </a:p>
        </p:txBody>
      </p:sp>
      <p:cxnSp>
        <p:nvCxnSpPr>
          <p:cNvPr id="13" name="直線コネクタ 12"/>
          <p:cNvCxnSpPr/>
          <p:nvPr/>
        </p:nvCxnSpPr>
        <p:spPr>
          <a:xfrm flipH="1">
            <a:off x="704528" y="5115249"/>
            <a:ext cx="6235394"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417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15800" y="1072627"/>
            <a:ext cx="8582227" cy="5731786"/>
            <a:chOff x="240056" y="3554106"/>
            <a:chExt cx="8819158" cy="3955221"/>
          </a:xfrm>
        </p:grpSpPr>
        <p:cxnSp>
          <p:nvCxnSpPr>
            <p:cNvPr id="5" name="直線コネクタ 4"/>
            <p:cNvCxnSpPr/>
            <p:nvPr/>
          </p:nvCxnSpPr>
          <p:spPr>
            <a:xfrm>
              <a:off x="240056" y="3639758"/>
              <a:ext cx="0" cy="2894678"/>
            </a:xfrm>
            <a:prstGeom prst="line">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953004" y="3639758"/>
              <a:ext cx="12033" cy="2821343"/>
            </a:xfrm>
            <a:prstGeom prst="line">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870118" y="3639758"/>
              <a:ext cx="0" cy="2800561"/>
            </a:xfrm>
            <a:prstGeom prst="line">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445735" y="3639758"/>
              <a:ext cx="0" cy="2790170"/>
            </a:xfrm>
            <a:prstGeom prst="line">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385925" y="4705456"/>
              <a:ext cx="7673289" cy="82803"/>
            </a:xfrm>
            <a:prstGeom prst="rect">
              <a:avLst/>
            </a:prstGeom>
            <a:solidFill>
              <a:srgbClr val="FC3472"/>
            </a:solidFill>
            <a:ln cap="rnd">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7"/>
            <p:cNvSpPr/>
            <p:nvPr/>
          </p:nvSpPr>
          <p:spPr>
            <a:xfrm>
              <a:off x="273150" y="4215445"/>
              <a:ext cx="1112774" cy="1020753"/>
            </a:xfrm>
            <a:prstGeom prst="ellipse">
              <a:avLst/>
            </a:prstGeom>
            <a:solidFill>
              <a:schemeClr val="bg1"/>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経営課題　の</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整理</a:t>
              </a:r>
            </a:p>
          </p:txBody>
        </p:sp>
        <p:sp>
          <p:nvSpPr>
            <p:cNvPr id="11" name="円/楕円 8"/>
            <p:cNvSpPr/>
            <p:nvPr/>
          </p:nvSpPr>
          <p:spPr>
            <a:xfrm>
              <a:off x="1515125" y="4220701"/>
              <a:ext cx="1112774" cy="1020753"/>
            </a:xfrm>
            <a:prstGeom prst="ellipse">
              <a:avLst/>
            </a:prstGeom>
            <a:solidFill>
              <a:schemeClr val="bg1"/>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解決策</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p>
          </p:txBody>
        </p:sp>
        <p:sp>
          <p:nvSpPr>
            <p:cNvPr id="12" name="円/楕円 9"/>
            <p:cNvSpPr/>
            <p:nvPr/>
          </p:nvSpPr>
          <p:spPr>
            <a:xfrm>
              <a:off x="2711613" y="4215444"/>
              <a:ext cx="1112774" cy="1020753"/>
            </a:xfrm>
            <a:prstGeom prst="ellipse">
              <a:avLst/>
            </a:prstGeom>
            <a:solidFill>
              <a:schemeClr val="bg1"/>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人材要件</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定義</a:t>
              </a:r>
              <a:endPar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0"/>
            <p:cNvSpPr/>
            <p:nvPr/>
          </p:nvSpPr>
          <p:spPr>
            <a:xfrm>
              <a:off x="3968938" y="4215444"/>
              <a:ext cx="1112774" cy="102075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人材</a:t>
              </a:r>
              <a:endParaRPr lang="en-US" altLang="ja-JP"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サーチ</a:t>
              </a:r>
            </a:p>
          </p:txBody>
        </p:sp>
        <p:sp>
          <p:nvSpPr>
            <p:cNvPr id="14" name="円/楕円 11"/>
            <p:cNvSpPr/>
            <p:nvPr/>
          </p:nvSpPr>
          <p:spPr>
            <a:xfrm>
              <a:off x="5205326" y="4215443"/>
              <a:ext cx="1126328" cy="102075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マッチング</a:t>
              </a:r>
              <a:r>
                <a:rPr kumimoji="1" lang="en-US" altLang="ja-JP"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役割</a:t>
              </a:r>
              <a:r>
                <a:rPr lang="en-US" altLang="ja-JP"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職位</a:t>
              </a:r>
              <a:r>
                <a:rPr lang="en-US" altLang="ja-JP"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給与</a:t>
              </a:r>
              <a:r>
                <a:rPr kumimoji="1" lang="en-US" altLang="ja-JP"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2"/>
            <p:cNvSpPr/>
            <p:nvPr/>
          </p:nvSpPr>
          <p:spPr>
            <a:xfrm>
              <a:off x="6503692" y="4215443"/>
              <a:ext cx="1112774" cy="102075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入社前</a:t>
              </a:r>
              <a:endParaRPr kumimoji="1" lang="en-US" altLang="ja-JP"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フォロー</a:t>
              </a:r>
              <a:endParaRPr lang="en-US" altLang="ja-JP"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3"/>
            <p:cNvSpPr/>
            <p:nvPr/>
          </p:nvSpPr>
          <p:spPr>
            <a:xfrm>
              <a:off x="7730161" y="4202170"/>
              <a:ext cx="1112774" cy="102075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入社後フォロー</a:t>
              </a:r>
              <a:endParaRPr kumimoji="1" lang="en-US" altLang="ja-JP"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右矢印 16"/>
            <p:cNvSpPr/>
            <p:nvPr/>
          </p:nvSpPr>
          <p:spPr>
            <a:xfrm>
              <a:off x="287151" y="3554106"/>
              <a:ext cx="8677886" cy="529206"/>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金融機関の提供する「伴走型人材支援」のフロー</a:t>
              </a:r>
            </a:p>
          </p:txBody>
        </p:sp>
        <p:sp>
          <p:nvSpPr>
            <p:cNvPr id="18" name="左右矢印 17"/>
            <p:cNvSpPr/>
            <p:nvPr/>
          </p:nvSpPr>
          <p:spPr bwMode="auto">
            <a:xfrm>
              <a:off x="287419" y="6040854"/>
              <a:ext cx="3569683" cy="565796"/>
            </a:xfrm>
            <a:prstGeom prst="leftRightArrow">
              <a:avLst/>
            </a:prstGeom>
            <a:solidFill>
              <a:schemeClr val="accent1">
                <a:lumMod val="20000"/>
                <a:lumOff val="8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solidFill>
                    <a:srgbClr val="FF0000"/>
                  </a:solidFill>
                  <a:latin typeface="Meiryo UI" panose="020B0604030504040204" pitchFamily="50" charset="-128"/>
                  <a:ea typeface="Meiryo UI" panose="020B0604030504040204" pitchFamily="50" charset="-128"/>
                </a:rPr>
                <a:t>金融機関に期待される範囲</a:t>
              </a:r>
              <a:r>
                <a:rPr kumimoji="1" lang="en-US" altLang="ja-JP" sz="16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 </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コンテンツ プレースホルダ 4">
              <a:extLst>
                <a:ext uri="{FF2B5EF4-FFF2-40B4-BE49-F238E27FC236}">
                  <a16:creationId xmlns:a16="http://schemas.microsoft.com/office/drawing/2014/main" id="{4AF51636-BD35-4E27-8736-9AE051A8C1FE}"/>
                </a:ext>
              </a:extLst>
            </p:cNvPr>
            <p:cNvSpPr txBox="1">
              <a:spLocks/>
            </p:cNvSpPr>
            <p:nvPr/>
          </p:nvSpPr>
          <p:spPr bwMode="auto">
            <a:xfrm>
              <a:off x="594285" y="6776946"/>
              <a:ext cx="3520739" cy="732381"/>
            </a:xfrm>
            <a:prstGeom prst="rect">
              <a:avLst/>
            </a:prstGeom>
            <a:noFill/>
            <a:ln>
              <a:noFill/>
            </a:ln>
            <a:effectLst/>
            <a:extLst>
              <a:ext uri="{FAA26D3D-D897-4be2-8F04-BA451C77F1D7}"/>
            </a:extLst>
          </p:spPr>
          <p:txBody>
            <a:bodyPr vert="horz" wrap="none" lIns="96011" tIns="96011" rIns="96011" bIns="96011" numCol="1" anchor="ctr" anchorCtr="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20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0" y="168998"/>
            <a:ext cx="9928484" cy="451690"/>
            <a:chOff x="0" y="168998"/>
            <a:chExt cx="9928484" cy="451690"/>
          </a:xfrm>
        </p:grpSpPr>
        <p:cxnSp>
          <p:nvCxnSpPr>
            <p:cNvPr id="22" name="直線コネクタ 21"/>
            <p:cNvCxnSpPr/>
            <p:nvPr/>
          </p:nvCxnSpPr>
          <p:spPr>
            <a:xfrm>
              <a:off x="0" y="620688"/>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2484" y="168998"/>
              <a:ext cx="9906000" cy="400110"/>
            </a:xfrm>
            <a:prstGeom prst="rect">
              <a:avLst/>
            </a:prstGeom>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rPr>
                <a:t>金融機関ならではの「伴走型人材支援」</a:t>
              </a:r>
              <a:endParaRPr lang="en-US" altLang="ja-JP" sz="2000" b="1" dirty="0">
                <a:latin typeface="メイリオ" panose="020B0604030504040204" pitchFamily="50" charset="-128"/>
                <a:ea typeface="メイリオ" panose="020B0604030504040204" pitchFamily="50" charset="-128"/>
              </a:endParaRPr>
            </a:p>
          </p:txBody>
        </p:sp>
      </p:grpSp>
      <p:sp>
        <p:nvSpPr>
          <p:cNvPr id="41" name="左右矢印 40"/>
          <p:cNvSpPr/>
          <p:nvPr/>
        </p:nvSpPr>
        <p:spPr bwMode="auto">
          <a:xfrm>
            <a:off x="2821015" y="3602691"/>
            <a:ext cx="3408533" cy="819934"/>
          </a:xfrm>
          <a:prstGeom prst="leftRightArrow">
            <a:avLst/>
          </a:prstGeom>
          <a:solidFill>
            <a:schemeClr val="accent1">
              <a:lumMod val="20000"/>
              <a:lumOff val="8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solidFill>
                  <a:schemeClr val="tx1"/>
                </a:solidFill>
                <a:latin typeface="Meiryo UI" panose="020B0604030504040204" pitchFamily="50" charset="-128"/>
                <a:ea typeface="Meiryo UI" panose="020B0604030504040204" pitchFamily="50" charset="-128"/>
              </a:rPr>
              <a:t>一般的な人材紹介業の範囲</a:t>
            </a:r>
            <a:r>
              <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037212" y="1745594"/>
            <a:ext cx="492443" cy="2634465"/>
          </a:xfrm>
          <a:prstGeom prst="rect">
            <a:avLst/>
          </a:prstGeom>
          <a:noFill/>
        </p:spPr>
        <p:txBody>
          <a:bodyPr vert="eaVert" wrap="square" rtlCol="0">
            <a:spAutoFit/>
          </a:bodyPr>
          <a:lstStyle/>
          <a:p>
            <a:pPr algn="ctr"/>
            <a:r>
              <a:rPr kumimoji="1" lang="ja-JP" altLang="en-US" sz="2000" dirty="0">
                <a:latin typeface="Meiryo UI" panose="020B0604030504040204" pitchFamily="50" charset="-128"/>
                <a:ea typeface="Meiryo UI" panose="020B0604030504040204" pitchFamily="50" charset="-128"/>
              </a:rPr>
              <a:t>課題解決・生産性向上</a:t>
            </a:r>
          </a:p>
        </p:txBody>
      </p:sp>
      <p:sp>
        <p:nvSpPr>
          <p:cNvPr id="43" name="右矢印 42"/>
          <p:cNvSpPr/>
          <p:nvPr/>
        </p:nvSpPr>
        <p:spPr>
          <a:xfrm>
            <a:off x="8798727" y="2680346"/>
            <a:ext cx="239185" cy="241559"/>
          </a:xfrm>
          <a:prstGeom prst="rightArrow">
            <a:avLst/>
          </a:prstGeom>
          <a:solidFill>
            <a:srgbClr val="FF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右矢印 39"/>
          <p:cNvSpPr/>
          <p:nvPr/>
        </p:nvSpPr>
        <p:spPr bwMode="auto">
          <a:xfrm>
            <a:off x="3777306" y="4676347"/>
            <a:ext cx="4890185" cy="819934"/>
          </a:xfrm>
          <a:prstGeom prst="leftRightArrow">
            <a:avLst/>
          </a:prstGeom>
          <a:solidFill>
            <a:schemeClr val="accent1">
              <a:lumMod val="20000"/>
              <a:lumOff val="8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bg1">
                    <a:lumMod val="65000"/>
                  </a:schemeClr>
                </a:solidFill>
                <a:latin typeface="Meiryo UI" panose="020B0604030504040204" pitchFamily="50" charset="-128"/>
                <a:ea typeface="Meiryo UI" panose="020B0604030504040204" pitchFamily="50" charset="-128"/>
              </a:rPr>
              <a:t>人材事業に先行的に取り組む金融機関が目指している範囲</a:t>
            </a:r>
            <a:endParaRPr kumimoji="1" lang="ja-JP" altLang="en-US" sz="1200" b="0" i="0" u="none" strike="noStrike" cap="none" normalizeH="0" baseline="0" dirty="0">
              <a:ln>
                <a:noFill/>
              </a:ln>
              <a:solidFill>
                <a:schemeClr val="bg1">
                  <a:lumMod val="65000"/>
                </a:schemeClr>
              </a:solidFill>
              <a:effectLst/>
              <a:latin typeface="Meiryo UI" panose="020B0604030504040204" pitchFamily="50" charset="-128"/>
              <a:ea typeface="Meiryo UI" panose="020B0604030504040204" pitchFamily="50" charset="-128"/>
            </a:endParaRPr>
          </a:p>
        </p:txBody>
      </p:sp>
      <p:sp>
        <p:nvSpPr>
          <p:cNvPr id="2" name="円形吹き出し 1"/>
          <p:cNvSpPr/>
          <p:nvPr/>
        </p:nvSpPr>
        <p:spPr>
          <a:xfrm>
            <a:off x="789444" y="5630699"/>
            <a:ext cx="5521716" cy="1133714"/>
          </a:xfrm>
          <a:prstGeom prst="wedgeEllipseCallout">
            <a:avLst>
              <a:gd name="adj1" fmla="val -22844"/>
              <a:gd name="adj2" fmla="val -6654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元来の金融機関の役割（事業性評価・伴走型支援）と重なる</a:t>
            </a:r>
          </a:p>
        </p:txBody>
      </p:sp>
      <p:sp>
        <p:nvSpPr>
          <p:cNvPr id="24" name="スライド番号プレースホルダー 23"/>
          <p:cNvSpPr>
            <a:spLocks noGrp="1"/>
          </p:cNvSpPr>
          <p:nvPr>
            <p:ph type="sldNum" sz="quarter" idx="12"/>
          </p:nvPr>
        </p:nvSpPr>
        <p:spPr>
          <a:xfrm>
            <a:off x="7617296" y="6520259"/>
            <a:ext cx="2311400" cy="365125"/>
          </a:xfrm>
        </p:spPr>
        <p:txBody>
          <a:bodyPr/>
          <a:lstStyle/>
          <a:p>
            <a:pPr defTabSz="957816"/>
            <a:fld id="{E56D3A4E-9A59-4E6B-BF4A-AE0DD7BCF8CE}" type="slidenum">
              <a:rPr lang="ja-JP" altLang="en-US" sz="1900" smtClean="0"/>
              <a:pPr defTabSz="957816"/>
              <a:t>9</a:t>
            </a:fld>
            <a:endParaRPr lang="ja-JP" altLang="en-US" sz="1900" dirty="0"/>
          </a:p>
        </p:txBody>
      </p:sp>
    </p:spTree>
    <p:extLst>
      <p:ext uri="{BB962C8B-B14F-4D97-AF65-F5344CB8AC3E}">
        <p14:creationId xmlns:p14="http://schemas.microsoft.com/office/powerpoint/2010/main" val="389906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1D5A0-277C-4A54-8C22-8597F337A359}"/>
              </a:ext>
            </a:extLst>
          </p:cNvPr>
          <p:cNvSpPr>
            <a:spLocks noGrp="1"/>
          </p:cNvSpPr>
          <p:nvPr>
            <p:ph type="title"/>
          </p:nvPr>
        </p:nvSpPr>
        <p:spPr>
          <a:xfrm>
            <a:off x="512988" y="227235"/>
            <a:ext cx="8902945" cy="457199"/>
          </a:xfrm>
        </p:spPr>
        <p:txBody>
          <a:bodyPr/>
          <a:lstStyle/>
          <a:p>
            <a:r>
              <a:rPr lang="ja-JP" altLang="en-US" sz="2000" b="1" dirty="0">
                <a:latin typeface="メイリオ" panose="020B0604030504040204" pitchFamily="50" charset="-128"/>
                <a:ea typeface="メイリオ" panose="020B0604030504040204" pitchFamily="50" charset="-128"/>
              </a:rPr>
              <a:t>金融機関「ならでは」の人材紹介（＝優位性）</a:t>
            </a:r>
          </a:p>
        </p:txBody>
      </p:sp>
      <p:sp>
        <p:nvSpPr>
          <p:cNvPr id="22" name="テキスト ボックス 21">
            <a:extLst>
              <a:ext uri="{FF2B5EF4-FFF2-40B4-BE49-F238E27FC236}">
                <a16:creationId xmlns:a16="http://schemas.microsoft.com/office/drawing/2014/main" id="{700D6D4A-4FA9-45ED-BA02-98F948A5A57E}"/>
              </a:ext>
            </a:extLst>
          </p:cNvPr>
          <p:cNvSpPr txBox="1"/>
          <p:nvPr/>
        </p:nvSpPr>
        <p:spPr>
          <a:xfrm>
            <a:off x="1063820" y="2276872"/>
            <a:ext cx="8352113" cy="5186035"/>
          </a:xfrm>
          <a:prstGeom prst="rect">
            <a:avLst/>
          </a:prstGeom>
          <a:noFill/>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charset="-128"/>
            </a:endParaRPr>
          </a:p>
          <a:p>
            <a:r>
              <a:rPr lang="ja-JP" altLang="en-US" sz="2000" dirty="0">
                <a:latin typeface="Meiryo UI" panose="020B0604030504040204" pitchFamily="50" charset="-128"/>
                <a:ea typeface="Meiryo UI" panose="020B0604030504040204" pitchFamily="50" charset="-128"/>
                <a:cs typeface="Meiryo" charset="-128"/>
              </a:rPr>
              <a:t>▸</a:t>
            </a:r>
            <a:r>
              <a:rPr lang="ja-JP" altLang="en-US" sz="2000" dirty="0">
                <a:solidFill>
                  <a:srgbClr val="0070C0"/>
                </a:solidFill>
                <a:latin typeface="Meiryo UI" panose="020B0604030504040204" pitchFamily="50" charset="-128"/>
                <a:ea typeface="Meiryo UI" panose="020B0604030504040204" pitchFamily="50" charset="-128"/>
                <a:cs typeface="Meiryo" charset="-128"/>
              </a:rPr>
              <a:t>従来の人材紹介業のモデルでは効果は限定的</a:t>
            </a:r>
            <a:endParaRPr lang="en-US" altLang="ja-JP" sz="2000" dirty="0">
              <a:solidFill>
                <a:srgbClr val="0070C0"/>
              </a:solidFill>
              <a:latin typeface="Meiryo UI" panose="020B0604030504040204" pitchFamily="50" charset="-128"/>
              <a:ea typeface="Meiryo UI" panose="020B0604030504040204" pitchFamily="50" charset="-128"/>
              <a:cs typeface="Meiryo" charset="-128"/>
            </a:endParaRPr>
          </a:p>
          <a:p>
            <a:endParaRPr lang="en-US" altLang="ja-JP" sz="2000" dirty="0">
              <a:latin typeface="Meiryo UI" panose="020B0604030504040204" pitchFamily="50" charset="-128"/>
              <a:ea typeface="Meiryo UI" panose="020B0604030504040204" pitchFamily="50" charset="-128"/>
              <a:cs typeface="Meiryo" charset="-128"/>
            </a:endParaRPr>
          </a:p>
          <a:p>
            <a:r>
              <a:rPr lang="en-US" altLang="ja-JP" sz="2000" b="1" u="sng" dirty="0">
                <a:latin typeface="Meiryo UI" panose="020B0604030504040204" pitchFamily="50" charset="-128"/>
                <a:ea typeface="Meiryo UI" panose="020B0604030504040204" pitchFamily="50" charset="-128"/>
                <a:cs typeface="Meiryo" charset="-128"/>
              </a:rPr>
              <a:t>&lt;</a:t>
            </a:r>
            <a:r>
              <a:rPr lang="ja-JP" altLang="en-US" sz="2000" b="1" u="sng" dirty="0">
                <a:latin typeface="Meiryo UI" panose="020B0604030504040204" pitchFamily="50" charset="-128"/>
                <a:ea typeface="Meiryo UI" panose="020B0604030504040204" pitchFamily="50" charset="-128"/>
                <a:cs typeface="Meiryo" charset="-128"/>
              </a:rPr>
              <a:t>以下は</a:t>
            </a:r>
            <a:r>
              <a:rPr lang="ja-JP" altLang="en-US" sz="2000" b="1" u="sng" dirty="0">
                <a:solidFill>
                  <a:srgbClr val="FF0000"/>
                </a:solidFill>
                <a:latin typeface="Meiryo UI" panose="020B0604030504040204" pitchFamily="50" charset="-128"/>
                <a:ea typeface="Meiryo UI" panose="020B0604030504040204" pitchFamily="50" charset="-128"/>
                <a:cs typeface="Meiryo" charset="-128"/>
              </a:rPr>
              <a:t>地域金融機関ならではの人材紹介事業</a:t>
            </a:r>
            <a:r>
              <a:rPr lang="en-US" altLang="ja-JP" sz="2000" b="1" u="sng" dirty="0">
                <a:latin typeface="Meiryo UI" panose="020B0604030504040204" pitchFamily="50" charset="-128"/>
                <a:ea typeface="Meiryo UI" panose="020B0604030504040204" pitchFamily="50" charset="-128"/>
                <a:cs typeface="Meiryo" charset="-128"/>
              </a:rPr>
              <a:t>&gt;</a:t>
            </a:r>
          </a:p>
          <a:p>
            <a:endParaRPr lang="en-US" altLang="ja-JP" sz="2000" b="1" u="sng" dirty="0">
              <a:latin typeface="Meiryo UI" panose="020B0604030504040204" pitchFamily="50" charset="-128"/>
              <a:ea typeface="Meiryo UI" panose="020B0604030504040204" pitchFamily="50" charset="-128"/>
              <a:cs typeface="Meiryo" charset="-128"/>
            </a:endParaRPr>
          </a:p>
          <a:p>
            <a:r>
              <a:rPr lang="ja-JP" altLang="en-US" sz="2000" b="1" dirty="0">
                <a:latin typeface="Meiryo UI" panose="020B0604030504040204" pitchFamily="50" charset="-128"/>
                <a:ea typeface="Meiryo UI" panose="020B0604030504040204" pitchFamily="50" charset="-128"/>
                <a:cs typeface="Meiryo" charset="-128"/>
              </a:rPr>
              <a:t>①</a:t>
            </a:r>
            <a:r>
              <a:rPr lang="ja-JP" altLang="en-US" sz="2000" b="1" u="sng" dirty="0">
                <a:latin typeface="Meiryo UI" panose="020B0604030504040204" pitchFamily="50" charset="-128"/>
                <a:ea typeface="Meiryo UI" panose="020B0604030504040204" pitchFamily="50" charset="-128"/>
                <a:cs typeface="Meiryo" charset="-128"/>
              </a:rPr>
              <a:t>地域金融機関は、当該企業の財務状況等を正確に理解できている</a:t>
            </a:r>
            <a:endParaRPr lang="en-US" altLang="ja-JP" sz="2000" b="1" u="sng" dirty="0">
              <a:latin typeface="Meiryo UI" panose="020B0604030504040204" pitchFamily="50" charset="-128"/>
              <a:ea typeface="Meiryo UI" panose="020B0604030504040204" pitchFamily="50" charset="-128"/>
              <a:cs typeface="Meiryo" charset="-128"/>
            </a:endParaRPr>
          </a:p>
          <a:p>
            <a:r>
              <a:rPr lang="ja-JP" altLang="en-US" sz="2000" b="1" dirty="0">
                <a:latin typeface="Meiryo UI" panose="020B0604030504040204" pitchFamily="50" charset="-128"/>
                <a:ea typeface="Meiryo UI" panose="020B0604030504040204" pitchFamily="50" charset="-128"/>
                <a:cs typeface="Meiryo" charset="-128"/>
              </a:rPr>
              <a:t>　 </a:t>
            </a:r>
            <a:r>
              <a:rPr lang="en-US" altLang="ja-JP" dirty="0">
                <a:latin typeface="Meiryo UI" panose="020B0604030504040204" pitchFamily="50" charset="-128"/>
                <a:ea typeface="Meiryo UI" panose="020B0604030504040204" pitchFamily="50" charset="-128"/>
                <a:cs typeface="Meiryo" charset="-128"/>
              </a:rPr>
              <a:t>※</a:t>
            </a:r>
            <a:r>
              <a:rPr lang="ja-JP" altLang="en-US" dirty="0">
                <a:latin typeface="Meiryo UI" panose="020B0604030504040204" pitchFamily="50" charset="-128"/>
                <a:ea typeface="Meiryo UI" panose="020B0604030504040204" pitchFamily="50" charset="-128"/>
                <a:cs typeface="Meiryo" charset="-128"/>
              </a:rPr>
              <a:t>財務、非財務も含めた経営課題把握のための「事業性評価」の実践ができているか</a:t>
            </a:r>
            <a:endParaRPr lang="en-US" altLang="ja-JP" dirty="0">
              <a:latin typeface="Meiryo UI" panose="020B0604030504040204" pitchFamily="50" charset="-128"/>
              <a:ea typeface="Meiryo UI" panose="020B0604030504040204" pitchFamily="50" charset="-128"/>
              <a:cs typeface="Meiryo" charset="-128"/>
            </a:endParaRPr>
          </a:p>
          <a:p>
            <a:endParaRPr lang="en-US" altLang="ja-JP" sz="2000" b="1" dirty="0">
              <a:latin typeface="Meiryo UI" panose="020B0604030504040204" pitchFamily="50" charset="-128"/>
              <a:ea typeface="Meiryo UI" panose="020B0604030504040204" pitchFamily="50" charset="-128"/>
              <a:cs typeface="Meiryo" charset="-128"/>
            </a:endParaRPr>
          </a:p>
          <a:p>
            <a:r>
              <a:rPr lang="ja-JP" altLang="en-US" sz="2000" b="1" dirty="0">
                <a:latin typeface="Meiryo UI" panose="020B0604030504040204" pitchFamily="50" charset="-128"/>
                <a:ea typeface="Meiryo UI" panose="020B0604030504040204" pitchFamily="50" charset="-128"/>
                <a:cs typeface="Meiryo" charset="-128"/>
              </a:rPr>
              <a:t>②</a:t>
            </a:r>
            <a:r>
              <a:rPr lang="ja-JP" altLang="en-US" sz="2000" b="1" u="sng" dirty="0">
                <a:latin typeface="Meiryo UI" panose="020B0604030504040204" pitchFamily="50" charset="-128"/>
                <a:ea typeface="Meiryo UI" panose="020B0604030504040204" pitchFamily="50" charset="-128"/>
                <a:cs typeface="Meiryo" charset="-128"/>
              </a:rPr>
              <a:t>地域金融機関は、当該企業のキーマンとの接点を有している</a:t>
            </a:r>
            <a:endParaRPr lang="en-US" altLang="ja-JP" sz="2000" b="1" u="sng" dirty="0">
              <a:latin typeface="Meiryo UI" panose="020B0604030504040204" pitchFamily="50" charset="-128"/>
              <a:ea typeface="Meiryo UI" panose="020B0604030504040204" pitchFamily="50" charset="-128"/>
              <a:cs typeface="Meiryo" charset="-128"/>
            </a:endParaRPr>
          </a:p>
          <a:p>
            <a:r>
              <a:rPr lang="ja-JP" altLang="en-US" sz="2000" b="1" dirty="0">
                <a:latin typeface="Meiryo UI" panose="020B0604030504040204" pitchFamily="50" charset="-128"/>
                <a:ea typeface="Meiryo UI" panose="020B0604030504040204" pitchFamily="50" charset="-128"/>
                <a:cs typeface="Meiryo" charset="-128"/>
              </a:rPr>
              <a:t>　 </a:t>
            </a:r>
            <a:r>
              <a:rPr lang="en-US" altLang="ja-JP" dirty="0">
                <a:latin typeface="Meiryo UI" panose="020B0604030504040204" pitchFamily="50" charset="-128"/>
                <a:ea typeface="Meiryo UI" panose="020B0604030504040204" pitchFamily="50" charset="-128"/>
                <a:cs typeface="Meiryo" charset="-128"/>
              </a:rPr>
              <a:t>※</a:t>
            </a:r>
            <a:r>
              <a:rPr lang="ja-JP" altLang="en-US" dirty="0">
                <a:latin typeface="Meiryo UI" panose="020B0604030504040204" pitchFamily="50" charset="-128"/>
                <a:ea typeface="Meiryo UI" panose="020B0604030504040204" pitchFamily="50" charset="-128"/>
                <a:cs typeface="Meiryo" charset="-128"/>
              </a:rPr>
              <a:t>企業から悩みを相談される「心理的安全性」が確保されているか</a:t>
            </a:r>
            <a:endParaRPr lang="en-US" altLang="ja-JP" dirty="0">
              <a:latin typeface="Meiryo UI" panose="020B0604030504040204" pitchFamily="50" charset="-128"/>
              <a:ea typeface="Meiryo UI" panose="020B0604030504040204" pitchFamily="50" charset="-128"/>
              <a:cs typeface="Meiryo" charset="-128"/>
            </a:endParaRPr>
          </a:p>
          <a:p>
            <a:endParaRPr lang="en-US" altLang="ja-JP" sz="2000" b="1" dirty="0">
              <a:latin typeface="Meiryo UI" panose="020B0604030504040204" pitchFamily="50" charset="-128"/>
              <a:ea typeface="Meiryo UI" panose="020B0604030504040204" pitchFamily="50" charset="-128"/>
              <a:cs typeface="Meiryo" charset="-128"/>
            </a:endParaRPr>
          </a:p>
          <a:p>
            <a:r>
              <a:rPr lang="ja-JP" altLang="en-US" sz="2000" b="1" dirty="0">
                <a:latin typeface="Meiryo UI" panose="020B0604030504040204" pitchFamily="50" charset="-128"/>
                <a:ea typeface="Meiryo UI" panose="020B0604030504040204" pitchFamily="50" charset="-128"/>
                <a:cs typeface="Meiryo" charset="-128"/>
              </a:rPr>
              <a:t>③</a:t>
            </a:r>
            <a:r>
              <a:rPr lang="ja-JP" altLang="en-US" sz="2000" b="1" u="sng" dirty="0">
                <a:latin typeface="Meiryo UI" panose="020B0604030504040204" pitchFamily="50" charset="-128"/>
                <a:ea typeface="Meiryo UI" panose="020B0604030504040204" pitchFamily="50" charset="-128"/>
                <a:cs typeface="Meiryo" charset="-128"/>
              </a:rPr>
              <a:t>地域金融機関は、当該企業へ寄り添った定着支援を実行できる</a:t>
            </a:r>
            <a:endParaRPr lang="en-US" altLang="ja-JP" sz="2000" b="1" u="sng" dirty="0">
              <a:latin typeface="Meiryo UI" panose="020B0604030504040204" pitchFamily="50" charset="-128"/>
              <a:ea typeface="Meiryo UI" panose="020B0604030504040204" pitchFamily="50" charset="-128"/>
              <a:cs typeface="Meiryo" charset="-128"/>
            </a:endParaRPr>
          </a:p>
          <a:p>
            <a:r>
              <a:rPr lang="ja-JP" altLang="en-US" sz="2000" b="1" dirty="0">
                <a:latin typeface="Meiryo UI" panose="020B0604030504040204" pitchFamily="50" charset="-128"/>
                <a:ea typeface="Meiryo UI" panose="020B0604030504040204" pitchFamily="50" charset="-128"/>
                <a:cs typeface="Meiryo" charset="-128"/>
              </a:rPr>
              <a:t>　 </a:t>
            </a:r>
            <a:r>
              <a:rPr lang="ja-JP" altLang="en-US" sz="2000" b="1" u="sng" dirty="0">
                <a:latin typeface="Meiryo UI" panose="020B0604030504040204" pitchFamily="50" charset="-128"/>
                <a:ea typeface="Meiryo UI" panose="020B0604030504040204" pitchFamily="50" charset="-128"/>
                <a:cs typeface="Meiryo" charset="-128"/>
              </a:rPr>
              <a:t>環境を有している</a:t>
            </a:r>
            <a:endParaRPr lang="en-US" altLang="ja-JP" sz="2000" b="1" u="sng" dirty="0">
              <a:latin typeface="Meiryo UI" panose="020B0604030504040204" pitchFamily="50" charset="-128"/>
              <a:ea typeface="Meiryo UI" panose="020B0604030504040204" pitchFamily="50" charset="-128"/>
              <a:cs typeface="Meiryo" charset="-128"/>
            </a:endParaRPr>
          </a:p>
          <a:p>
            <a:endParaRPr lang="en-US" altLang="ja-JP" sz="2000" dirty="0">
              <a:latin typeface="Meiryo UI" panose="020B0604030504040204" pitchFamily="50" charset="-128"/>
              <a:ea typeface="Meiryo UI" panose="020B0604030504040204" pitchFamily="50" charset="-128"/>
              <a:cs typeface="Meiryo" charset="-128"/>
            </a:endParaRPr>
          </a:p>
          <a:p>
            <a:endParaRPr lang="en-US" altLang="ja-JP" sz="2000" dirty="0">
              <a:latin typeface="Meiryo UI" panose="020B0604030504040204" pitchFamily="50" charset="-128"/>
              <a:ea typeface="Meiryo UI" panose="020B0604030504040204" pitchFamily="50" charset="-128"/>
              <a:cs typeface="Meiryo" charset="-128"/>
            </a:endParaRPr>
          </a:p>
          <a:p>
            <a:endParaRPr lang="en-US" altLang="ja-JP" sz="2000" dirty="0">
              <a:latin typeface="Meiryo UI" panose="020B0604030504040204" pitchFamily="50" charset="-128"/>
              <a:ea typeface="Meiryo UI" panose="020B0604030504040204" pitchFamily="50" charset="-128"/>
              <a:cs typeface="Meiryo" charset="-128"/>
            </a:endParaRPr>
          </a:p>
          <a:p>
            <a:endParaRPr lang="en-US" altLang="ja-JP" sz="2000" dirty="0">
              <a:latin typeface="Meiryo UI" panose="020B0604030504040204" pitchFamily="50" charset="-128"/>
              <a:ea typeface="Meiryo UI" panose="020B0604030504040204" pitchFamily="50" charset="-128"/>
              <a:cs typeface="Meiryo" charset="-128"/>
            </a:endParaRPr>
          </a:p>
        </p:txBody>
      </p:sp>
      <p:grpSp>
        <p:nvGrpSpPr>
          <p:cNvPr id="3" name="グループ化 2">
            <a:extLst>
              <a:ext uri="{FF2B5EF4-FFF2-40B4-BE49-F238E27FC236}">
                <a16:creationId xmlns:a16="http://schemas.microsoft.com/office/drawing/2014/main" id="{0550F4EF-2DC2-48A1-BCD9-F0EDE3CA3588}"/>
              </a:ext>
            </a:extLst>
          </p:cNvPr>
          <p:cNvGrpSpPr/>
          <p:nvPr/>
        </p:nvGrpSpPr>
        <p:grpSpPr>
          <a:xfrm>
            <a:off x="666916" y="1252200"/>
            <a:ext cx="6352099" cy="1024672"/>
            <a:chOff x="1446545" y="989352"/>
            <a:chExt cx="5294025" cy="901908"/>
          </a:xfrm>
        </p:grpSpPr>
        <p:sp>
          <p:nvSpPr>
            <p:cNvPr id="12" name="正方形/長方形 11">
              <a:extLst>
                <a:ext uri="{FF2B5EF4-FFF2-40B4-BE49-F238E27FC236}">
                  <a16:creationId xmlns:a16="http://schemas.microsoft.com/office/drawing/2014/main" id="{DAC5A329-C920-41D0-9C79-07FA16D94134}"/>
                </a:ext>
              </a:extLst>
            </p:cNvPr>
            <p:cNvSpPr/>
            <p:nvPr/>
          </p:nvSpPr>
          <p:spPr bwMode="auto">
            <a:xfrm>
              <a:off x="1494013" y="1036821"/>
              <a:ext cx="5246557" cy="854439"/>
            </a:xfrm>
            <a:prstGeom prst="rect">
              <a:avLst/>
            </a:prstGeom>
            <a:solidFill>
              <a:schemeClr val="bg1">
                <a:lumMod val="50000"/>
              </a:schemeClr>
            </a:solidFill>
            <a:ln w="25400" cap="flat" cmpd="dbl" algn="ctr">
              <a:solidFill>
                <a:schemeClr val="bg1">
                  <a:lumMod val="50000"/>
                </a:schemeClr>
              </a:solidFill>
              <a:prstDash val="solid"/>
              <a:round/>
              <a:headEnd type="none" w="sm" len="med"/>
              <a:tailEnd type="arrow" w="sm" len="med"/>
            </a:ln>
            <a:effectLst/>
          </p:spPr>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AF68D7C-1117-4AFF-9CF6-C3E4312A25F6}"/>
                </a:ext>
              </a:extLst>
            </p:cNvPr>
            <p:cNvSpPr/>
            <p:nvPr/>
          </p:nvSpPr>
          <p:spPr bwMode="auto">
            <a:xfrm>
              <a:off x="1446545" y="989352"/>
              <a:ext cx="5246557" cy="854439"/>
            </a:xfrm>
            <a:prstGeom prst="rect">
              <a:avLst/>
            </a:prstGeom>
            <a:solidFill>
              <a:schemeClr val="bg1"/>
            </a:solidFill>
            <a:ln w="25400" cap="flat" cmpd="dbl" algn="ctr">
              <a:solidFill>
                <a:schemeClr val="bg1">
                  <a:lumMod val="50000"/>
                </a:schemeClr>
              </a:solidFill>
              <a:prstDash val="solid"/>
              <a:round/>
              <a:headEnd type="none" w="sm" len="med"/>
              <a:tailEnd type="arrow" w="sm" len="med"/>
            </a:ln>
            <a:effectLst/>
          </p:spPr>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A07674C7-14CF-44D6-AD8E-A07885B6FD12}"/>
                </a:ext>
              </a:extLst>
            </p:cNvPr>
            <p:cNvSpPr txBox="1"/>
            <p:nvPr/>
          </p:nvSpPr>
          <p:spPr>
            <a:xfrm>
              <a:off x="1748311" y="1091541"/>
              <a:ext cx="4572000" cy="731437"/>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地域企業に必要な人材紹介は、</a:t>
              </a:r>
            </a:p>
            <a:p>
              <a:r>
                <a:rPr lang="ja-JP" altLang="en-US" sz="2400" b="1" dirty="0">
                  <a:latin typeface="Meiryo UI" panose="020B0604030504040204" pitchFamily="50" charset="-128"/>
                  <a:ea typeface="Meiryo UI" panose="020B0604030504040204" pitchFamily="50" charset="-128"/>
                </a:rPr>
                <a:t>事業性評価と一体となった「伴走支援型」</a:t>
              </a:r>
            </a:p>
          </p:txBody>
        </p:sp>
      </p:grpSp>
      <p:cxnSp>
        <p:nvCxnSpPr>
          <p:cNvPr id="8" name="直線コネクタ 7"/>
          <p:cNvCxnSpPr/>
          <p:nvPr/>
        </p:nvCxnSpPr>
        <p:spPr>
          <a:xfrm>
            <a:off x="0" y="764704"/>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a:xfrm>
            <a:off x="7525349" y="6443072"/>
            <a:ext cx="2311400" cy="365125"/>
          </a:xfrm>
        </p:spPr>
        <p:txBody>
          <a:bodyPr/>
          <a:lstStyle/>
          <a:p>
            <a:pPr defTabSz="957816"/>
            <a:fld id="{E56D3A4E-9A59-4E6B-BF4A-AE0DD7BCF8CE}" type="slidenum">
              <a:rPr lang="ja-JP" altLang="en-US" sz="1900" smtClean="0"/>
              <a:pPr defTabSz="957816"/>
              <a:t>10</a:t>
            </a:fld>
            <a:endParaRPr lang="ja-JP" altLang="en-US" sz="1900" dirty="0"/>
          </a:p>
        </p:txBody>
      </p:sp>
    </p:spTree>
    <p:extLst>
      <p:ext uri="{BB962C8B-B14F-4D97-AF65-F5344CB8AC3E}">
        <p14:creationId xmlns:p14="http://schemas.microsoft.com/office/powerpoint/2010/main" val="192632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4355" y="180251"/>
            <a:ext cx="8143802" cy="409425"/>
          </a:xfrm>
        </p:spPr>
        <p:txBody>
          <a:bodyPr>
            <a:noAutofit/>
          </a:bodyPr>
          <a:lstStyle/>
          <a:p>
            <a:r>
              <a:rPr lang="ja-JP" altLang="en-US" sz="2000" b="1" dirty="0">
                <a:latin typeface="メイリオ" panose="020B0604030504040204" pitchFamily="50" charset="-128"/>
                <a:ea typeface="メイリオ" panose="020B0604030504040204" pitchFamily="50" charset="-128"/>
                <a:cs typeface="Meiryo UI" panose="020B0604030504040204" pitchFamily="50" charset="-128"/>
              </a:rPr>
              <a:t>（参考）　人材紹介業務のノウハウ・体制強化に向けて（イメージ）</a:t>
            </a:r>
          </a:p>
        </p:txBody>
      </p:sp>
      <p:grpSp>
        <p:nvGrpSpPr>
          <p:cNvPr id="55" name="グループ化 54">
            <a:extLst>
              <a:ext uri="{FF2B5EF4-FFF2-40B4-BE49-F238E27FC236}">
                <a16:creationId xmlns:a16="http://schemas.microsoft.com/office/drawing/2014/main" id="{2AF2E0DD-A48E-44C8-9BC8-4FC75D4BA20D}"/>
              </a:ext>
            </a:extLst>
          </p:cNvPr>
          <p:cNvGrpSpPr/>
          <p:nvPr/>
        </p:nvGrpSpPr>
        <p:grpSpPr>
          <a:xfrm>
            <a:off x="6341127" y="1042990"/>
            <a:ext cx="2197401" cy="1760974"/>
            <a:chOff x="9129587" y="4199366"/>
            <a:chExt cx="860113" cy="612000"/>
          </a:xfrm>
        </p:grpSpPr>
        <p:sp>
          <p:nvSpPr>
            <p:cNvPr id="56" name="正方形/長方形 55">
              <a:extLst>
                <a:ext uri="{FF2B5EF4-FFF2-40B4-BE49-F238E27FC236}">
                  <a16:creationId xmlns:a16="http://schemas.microsoft.com/office/drawing/2014/main" id="{C37860CA-BAAB-4F16-A859-79992D62DE6F}"/>
                </a:ext>
              </a:extLst>
            </p:cNvPr>
            <p:cNvSpPr/>
            <p:nvPr/>
          </p:nvSpPr>
          <p:spPr>
            <a:xfrm>
              <a:off x="9129587" y="4199366"/>
              <a:ext cx="860113" cy="612000"/>
            </a:xfrm>
            <a:prstGeom prst="rect">
              <a:avLst/>
            </a:prstGeom>
            <a:solidFill>
              <a:srgbClr val="FFCCCC"/>
            </a:solidFill>
            <a:ln w="38100">
              <a:solidFill>
                <a:srgbClr val="FF0000"/>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両手型</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自行型</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＜幹部人材中心＞</a:t>
              </a:r>
              <a:endParaRPr lang="ja-JP" altLang="en-US" sz="2400" dirty="0">
                <a:solidFill>
                  <a:prstClr val="white"/>
                </a:solidFill>
                <a:latin typeface="Calibri"/>
                <a:ea typeface="ＭＳ Ｐゴシック" panose="020B0600070205080204" pitchFamily="50" charset="-128"/>
              </a:endParaRPr>
            </a:p>
          </p:txBody>
        </p:sp>
        <p:sp>
          <p:nvSpPr>
            <p:cNvPr id="57" name="テキスト ボックス 56">
              <a:extLst>
                <a:ext uri="{FF2B5EF4-FFF2-40B4-BE49-F238E27FC236}">
                  <a16:creationId xmlns:a16="http://schemas.microsoft.com/office/drawing/2014/main" id="{5641C6E6-B955-4F6A-A0EB-BB7474ABFBDE}"/>
                </a:ext>
              </a:extLst>
            </p:cNvPr>
            <p:cNvSpPr txBox="1"/>
            <p:nvPr/>
          </p:nvSpPr>
          <p:spPr>
            <a:xfrm>
              <a:off x="9227971" y="4295297"/>
              <a:ext cx="72308" cy="85570"/>
            </a:xfrm>
            <a:prstGeom prst="rect">
              <a:avLst/>
            </a:prstGeom>
            <a:noFill/>
          </p:spPr>
          <p:txBody>
            <a:bodyPr wrap="none" rtlCol="0">
              <a:spAutoFit/>
            </a:bodyPr>
            <a:lstStyle/>
            <a:p>
              <a:pPr>
                <a:defRPr/>
              </a:pP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8" name="テキスト ボックス 57">
            <a:extLst>
              <a:ext uri="{FF2B5EF4-FFF2-40B4-BE49-F238E27FC236}">
                <a16:creationId xmlns:a16="http://schemas.microsoft.com/office/drawing/2014/main" id="{7020A7BB-9E5E-4FBF-B435-048ADFFA8DF5}"/>
              </a:ext>
            </a:extLst>
          </p:cNvPr>
          <p:cNvSpPr txBox="1"/>
          <p:nvPr/>
        </p:nvSpPr>
        <p:spPr>
          <a:xfrm>
            <a:off x="1318713" y="5738965"/>
            <a:ext cx="2299986" cy="369332"/>
          </a:xfrm>
          <a:prstGeom prst="rect">
            <a:avLst/>
          </a:prstGeom>
          <a:solidFill>
            <a:schemeClr val="accent5">
              <a:lumMod val="20000"/>
              <a:lumOff val="80000"/>
            </a:schemeClr>
          </a:solidFill>
        </p:spPr>
        <p:txBody>
          <a:bodyPr wrap="square" rtlCol="0">
            <a:spAutoFit/>
          </a:bodyPr>
          <a:lstStyle/>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初年度</a:t>
            </a:r>
          </a:p>
        </p:txBody>
      </p:sp>
      <p:sp>
        <p:nvSpPr>
          <p:cNvPr id="59" name="テキスト ボックス 58">
            <a:extLst>
              <a:ext uri="{FF2B5EF4-FFF2-40B4-BE49-F238E27FC236}">
                <a16:creationId xmlns:a16="http://schemas.microsoft.com/office/drawing/2014/main" id="{BC8A3B8B-1913-41B0-B774-971474FC99BB}"/>
              </a:ext>
            </a:extLst>
          </p:cNvPr>
          <p:cNvSpPr txBox="1"/>
          <p:nvPr/>
        </p:nvSpPr>
        <p:spPr>
          <a:xfrm>
            <a:off x="3777823" y="5738965"/>
            <a:ext cx="2299986" cy="369332"/>
          </a:xfrm>
          <a:prstGeom prst="rect">
            <a:avLst/>
          </a:prstGeom>
          <a:solidFill>
            <a:schemeClr val="accent5">
              <a:lumMod val="20000"/>
              <a:lumOff val="80000"/>
            </a:schemeClr>
          </a:solidFill>
        </p:spPr>
        <p:txBody>
          <a:bodyPr wrap="square" rtlCol="0">
            <a:spAutoFit/>
          </a:bodyPr>
          <a:lstStyle/>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２年目</a:t>
            </a:r>
          </a:p>
        </p:txBody>
      </p:sp>
      <p:sp>
        <p:nvSpPr>
          <p:cNvPr id="60" name="テキスト ボックス 59">
            <a:extLst>
              <a:ext uri="{FF2B5EF4-FFF2-40B4-BE49-F238E27FC236}">
                <a16:creationId xmlns:a16="http://schemas.microsoft.com/office/drawing/2014/main" id="{06D56695-F7C9-4412-96EB-DDF92D342FBF}"/>
              </a:ext>
            </a:extLst>
          </p:cNvPr>
          <p:cNvSpPr txBox="1"/>
          <p:nvPr/>
        </p:nvSpPr>
        <p:spPr>
          <a:xfrm>
            <a:off x="6280405" y="5738965"/>
            <a:ext cx="2195394" cy="369332"/>
          </a:xfrm>
          <a:prstGeom prst="rect">
            <a:avLst/>
          </a:prstGeom>
          <a:solidFill>
            <a:schemeClr val="accent5">
              <a:lumMod val="20000"/>
              <a:lumOff val="80000"/>
            </a:schemeClr>
          </a:solidFill>
        </p:spPr>
        <p:txBody>
          <a:bodyPr wrap="square" rtlCol="0">
            <a:spAutoFit/>
          </a:bodyPr>
          <a:lstStyle/>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３年目</a:t>
            </a:r>
          </a:p>
        </p:txBody>
      </p:sp>
      <p:cxnSp>
        <p:nvCxnSpPr>
          <p:cNvPr id="61" name="直線矢印コネクタ 60">
            <a:extLst>
              <a:ext uri="{FF2B5EF4-FFF2-40B4-BE49-F238E27FC236}">
                <a16:creationId xmlns:a16="http://schemas.microsoft.com/office/drawing/2014/main" id="{8B15E21C-946E-4DA0-97CE-5D3122DE020F}"/>
              </a:ext>
            </a:extLst>
          </p:cNvPr>
          <p:cNvCxnSpPr/>
          <p:nvPr/>
        </p:nvCxnSpPr>
        <p:spPr>
          <a:xfrm flipV="1">
            <a:off x="1262077" y="5457281"/>
            <a:ext cx="7531845" cy="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F76D6EEB-C803-4AA1-B26C-4E111E398738}"/>
              </a:ext>
            </a:extLst>
          </p:cNvPr>
          <p:cNvSpPr/>
          <p:nvPr/>
        </p:nvSpPr>
        <p:spPr bwMode="auto">
          <a:xfrm>
            <a:off x="1318713" y="1669504"/>
            <a:ext cx="2299986" cy="513903"/>
          </a:xfrm>
          <a:prstGeom prst="rect">
            <a:avLst/>
          </a:prstGeom>
          <a:solidFill>
            <a:srgbClr val="808080">
              <a:lumMod val="20000"/>
              <a:lumOff val="80000"/>
            </a:srgbClr>
          </a:solidFill>
          <a:ln w="635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36000" tIns="36000" rIns="36000" bIns="36000" numCol="1" rtlCol="0" anchor="ctr" anchorCtr="0" compatLnSpc="1">
            <a:prstTxWarp prst="textNoShape">
              <a:avLst/>
            </a:prstTxWarp>
          </a:bodyPr>
          <a:lstStyle/>
          <a:p>
            <a:pPr algn="ctr">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ヒラギノ角ゴ Pro W3" charset="0"/>
              </a:rPr>
              <a:t>①立ち上げフェーズ</a:t>
            </a:r>
            <a:endParaRPr kumimoji="0" lang="en-US" altLang="ja-JP" sz="1400" b="1" kern="0" dirty="0">
              <a:solidFill>
                <a:srgbClr val="000000"/>
              </a:solidFill>
              <a:latin typeface="メイリオ" panose="020B0604030504040204" pitchFamily="50" charset="-128"/>
              <a:ea typeface="メイリオ" panose="020B0604030504040204" pitchFamily="50" charset="-128"/>
              <a:cs typeface="ヒラギノ角ゴ Pro W3" charset="0"/>
            </a:endParaRPr>
          </a:p>
          <a:p>
            <a:pPr algn="ctr">
              <a:defRPr/>
            </a:pPr>
            <a:r>
              <a:rPr kumimoji="0" lang="ja-JP" altLang="en-US" sz="1200" b="1" kern="0" dirty="0">
                <a:solidFill>
                  <a:srgbClr val="000000"/>
                </a:solidFill>
                <a:latin typeface="メイリオ" panose="020B0604030504040204" pitchFamily="50" charset="-128"/>
                <a:ea typeface="メイリオ" panose="020B0604030504040204" pitchFamily="50" charset="-128"/>
                <a:cs typeface="ヒラギノ角ゴ Pro W3" charset="0"/>
              </a:rPr>
              <a:t>量：少～中　質：低～中</a:t>
            </a:r>
            <a:endParaRPr kumimoji="0" lang="en-US" altLang="ja-JP" sz="1200" b="1" kern="0" dirty="0">
              <a:solidFill>
                <a:srgbClr val="000000"/>
              </a:solidFill>
              <a:latin typeface="メイリオ" panose="020B0604030504040204" pitchFamily="50" charset="-128"/>
              <a:ea typeface="メイリオ" panose="020B0604030504040204" pitchFamily="50" charset="-128"/>
              <a:cs typeface="ヒラギノ角ゴ Pro W3" charset="0"/>
            </a:endParaRPr>
          </a:p>
        </p:txBody>
      </p:sp>
      <p:sp>
        <p:nvSpPr>
          <p:cNvPr id="63" name="正方形/長方形 62">
            <a:extLst>
              <a:ext uri="{FF2B5EF4-FFF2-40B4-BE49-F238E27FC236}">
                <a16:creationId xmlns:a16="http://schemas.microsoft.com/office/drawing/2014/main" id="{C2B96B05-AE41-49D3-9BCA-5841011D5A3B}"/>
              </a:ext>
            </a:extLst>
          </p:cNvPr>
          <p:cNvSpPr/>
          <p:nvPr/>
        </p:nvSpPr>
        <p:spPr bwMode="auto">
          <a:xfrm>
            <a:off x="3777822" y="1669504"/>
            <a:ext cx="2299986" cy="513903"/>
          </a:xfrm>
          <a:prstGeom prst="rect">
            <a:avLst/>
          </a:prstGeom>
          <a:solidFill>
            <a:srgbClr val="808080">
              <a:lumMod val="20000"/>
              <a:lumOff val="80000"/>
            </a:srgbClr>
          </a:solidFill>
          <a:ln w="635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36000" tIns="36000" rIns="36000" bIns="36000" numCol="1" rtlCol="0" anchor="ctr" anchorCtr="0" compatLnSpc="1">
            <a:prstTxWarp prst="textNoShape">
              <a:avLst/>
            </a:prstTxWarp>
          </a:bodyPr>
          <a:lstStyle/>
          <a:p>
            <a:pPr algn="ctr">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ヒラギノ角ゴ Pro W3" charset="0"/>
              </a:rPr>
              <a:t>②拡大フェーズ</a:t>
            </a:r>
            <a:endParaRPr kumimoji="0" lang="en-US" altLang="ja-JP" sz="1400" b="1" kern="0" dirty="0">
              <a:solidFill>
                <a:srgbClr val="000000"/>
              </a:solidFill>
              <a:latin typeface="メイリオ" panose="020B0604030504040204" pitchFamily="50" charset="-128"/>
              <a:ea typeface="メイリオ" panose="020B0604030504040204" pitchFamily="50" charset="-128"/>
              <a:cs typeface="ヒラギノ角ゴ Pro W3" charset="0"/>
            </a:endParaRPr>
          </a:p>
          <a:p>
            <a:pPr algn="ctr">
              <a:defRPr/>
            </a:pPr>
            <a:r>
              <a:rPr kumimoji="0" lang="ja-JP" altLang="en-US" sz="1200" b="1" kern="0" dirty="0">
                <a:solidFill>
                  <a:srgbClr val="000000"/>
                </a:solidFill>
                <a:latin typeface="メイリオ" panose="020B0604030504040204" pitchFamily="50" charset="-128"/>
                <a:ea typeface="メイリオ" panose="020B0604030504040204" pitchFamily="50" charset="-128"/>
                <a:cs typeface="ヒラギノ角ゴ Pro W3" charset="0"/>
              </a:rPr>
              <a:t>量：中～多　質：中～高</a:t>
            </a:r>
            <a:endParaRPr kumimoji="0" lang="en-US" altLang="ja-JP" sz="1200" b="1" kern="0" dirty="0">
              <a:solidFill>
                <a:srgbClr val="000000"/>
              </a:solidFill>
              <a:latin typeface="メイリオ" panose="020B0604030504040204" pitchFamily="50" charset="-128"/>
              <a:ea typeface="メイリオ" panose="020B0604030504040204" pitchFamily="50" charset="-128"/>
              <a:cs typeface="ヒラギノ角ゴ Pro W3" charset="0"/>
            </a:endParaRPr>
          </a:p>
        </p:txBody>
      </p:sp>
      <p:sp>
        <p:nvSpPr>
          <p:cNvPr id="64" name="正方形/長方形 63">
            <a:extLst>
              <a:ext uri="{FF2B5EF4-FFF2-40B4-BE49-F238E27FC236}">
                <a16:creationId xmlns:a16="http://schemas.microsoft.com/office/drawing/2014/main" id="{76006F90-B510-47D0-AB2F-E98C42C32DC2}"/>
              </a:ext>
            </a:extLst>
          </p:cNvPr>
          <p:cNvSpPr/>
          <p:nvPr/>
        </p:nvSpPr>
        <p:spPr bwMode="auto">
          <a:xfrm>
            <a:off x="6308171" y="1220899"/>
            <a:ext cx="2299986" cy="513903"/>
          </a:xfrm>
          <a:prstGeom prst="rect">
            <a:avLst/>
          </a:prstGeom>
          <a:solidFill>
            <a:srgbClr val="808080">
              <a:lumMod val="20000"/>
              <a:lumOff val="80000"/>
            </a:srgbClr>
          </a:solidFill>
          <a:ln w="635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36000" tIns="36000" rIns="36000" bIns="36000" numCol="1" rtlCol="0" anchor="ctr" anchorCtr="0" compatLnSpc="1">
            <a:prstTxWarp prst="textNoShape">
              <a:avLst/>
            </a:prstTxWarp>
          </a:bodyPr>
          <a:lstStyle/>
          <a:p>
            <a:pPr algn="ctr">
              <a:defRPr/>
            </a:pPr>
            <a:r>
              <a:rPr kumimoji="0" lang="ja-JP" altLang="en-US" sz="1400" b="1" kern="0" dirty="0">
                <a:solidFill>
                  <a:srgbClr val="000000"/>
                </a:solidFill>
                <a:latin typeface="メイリオ" panose="020B0604030504040204" pitchFamily="50" charset="-128"/>
                <a:ea typeface="メイリオ" panose="020B0604030504040204" pitchFamily="50" charset="-128"/>
                <a:cs typeface="ヒラギノ角ゴ Pro W3" charset="0"/>
              </a:rPr>
              <a:t>③自走フェーズ</a:t>
            </a:r>
            <a:endParaRPr kumimoji="0" lang="en-US" altLang="ja-JP" sz="1400" b="1" kern="0" dirty="0">
              <a:solidFill>
                <a:srgbClr val="000000"/>
              </a:solidFill>
              <a:latin typeface="メイリオ" panose="020B0604030504040204" pitchFamily="50" charset="-128"/>
              <a:ea typeface="メイリオ" panose="020B0604030504040204" pitchFamily="50" charset="-128"/>
              <a:cs typeface="ヒラギノ角ゴ Pro W3" charset="0"/>
            </a:endParaRPr>
          </a:p>
          <a:p>
            <a:pPr algn="ctr">
              <a:defRPr/>
            </a:pPr>
            <a:r>
              <a:rPr kumimoji="0" lang="ja-JP" altLang="en-US" sz="1200" b="1" kern="0" dirty="0">
                <a:solidFill>
                  <a:srgbClr val="000000"/>
                </a:solidFill>
                <a:latin typeface="メイリオ" panose="020B0604030504040204" pitchFamily="50" charset="-128"/>
                <a:ea typeface="メイリオ" panose="020B0604030504040204" pitchFamily="50" charset="-128"/>
                <a:cs typeface="ヒラギノ角ゴ Pro W3" charset="0"/>
              </a:rPr>
              <a:t>量：多　質：高</a:t>
            </a:r>
            <a:endParaRPr kumimoji="0" lang="en-US" altLang="ja-JP" sz="1200" b="1" kern="0" dirty="0">
              <a:solidFill>
                <a:srgbClr val="000000"/>
              </a:solidFill>
              <a:latin typeface="メイリオ" panose="020B0604030504040204" pitchFamily="50" charset="-128"/>
              <a:ea typeface="メイリオ" panose="020B0604030504040204" pitchFamily="50" charset="-128"/>
              <a:cs typeface="ヒラギノ角ゴ Pro W3" charset="0"/>
            </a:endParaRPr>
          </a:p>
        </p:txBody>
      </p:sp>
      <p:sp>
        <p:nvSpPr>
          <p:cNvPr id="65" name="正方形/長方形 64">
            <a:extLst>
              <a:ext uri="{FF2B5EF4-FFF2-40B4-BE49-F238E27FC236}">
                <a16:creationId xmlns:a16="http://schemas.microsoft.com/office/drawing/2014/main" id="{7B29BB4A-64D4-4DB8-BABF-0164F3C77363}"/>
              </a:ext>
            </a:extLst>
          </p:cNvPr>
          <p:cNvSpPr/>
          <p:nvPr/>
        </p:nvSpPr>
        <p:spPr>
          <a:xfrm>
            <a:off x="1382507" y="4864640"/>
            <a:ext cx="2197401" cy="235940"/>
          </a:xfrm>
          <a:prstGeom prst="rect">
            <a:avLst/>
          </a:prstGeom>
          <a:solidFill>
            <a:schemeClr val="accent1">
              <a:lumMod val="60000"/>
              <a:lumOff val="40000"/>
            </a:schemeClr>
          </a:solidFill>
          <a:ln w="38100">
            <a:solidFill>
              <a:srgbClr val="0000B7"/>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副業・兼業型</a:t>
            </a:r>
            <a:endParaRPr lang="en-US" altLang="ja-JP" sz="800" dirty="0">
              <a:solidFill>
                <a:prstClr val="black"/>
              </a:solidFill>
              <a:latin typeface="メイリオ" panose="020B0604030504040204" pitchFamily="50" charset="-128"/>
              <a:ea typeface="メイリオ" panose="020B0604030504040204" pitchFamily="50" charset="-128"/>
            </a:endParaRPr>
          </a:p>
        </p:txBody>
      </p:sp>
      <p:grpSp>
        <p:nvGrpSpPr>
          <p:cNvPr id="66" name="グループ化 65">
            <a:extLst>
              <a:ext uri="{FF2B5EF4-FFF2-40B4-BE49-F238E27FC236}">
                <a16:creationId xmlns:a16="http://schemas.microsoft.com/office/drawing/2014/main" id="{4451FDD1-359A-48A2-97A6-49A17367CD2C}"/>
              </a:ext>
            </a:extLst>
          </p:cNvPr>
          <p:cNvGrpSpPr/>
          <p:nvPr/>
        </p:nvGrpSpPr>
        <p:grpSpPr>
          <a:xfrm>
            <a:off x="1382508" y="3805587"/>
            <a:ext cx="2197401" cy="287911"/>
            <a:chOff x="9136201" y="4158788"/>
            <a:chExt cx="860113" cy="942738"/>
          </a:xfrm>
        </p:grpSpPr>
        <p:sp>
          <p:nvSpPr>
            <p:cNvPr id="67" name="正方形/長方形 66">
              <a:extLst>
                <a:ext uri="{FF2B5EF4-FFF2-40B4-BE49-F238E27FC236}">
                  <a16:creationId xmlns:a16="http://schemas.microsoft.com/office/drawing/2014/main" id="{8C09EC46-6F08-4CC1-930F-8019273C8226}"/>
                </a:ext>
              </a:extLst>
            </p:cNvPr>
            <p:cNvSpPr/>
            <p:nvPr/>
          </p:nvSpPr>
          <p:spPr>
            <a:xfrm>
              <a:off x="9136201" y="4158788"/>
              <a:ext cx="860113" cy="612000"/>
            </a:xfrm>
            <a:prstGeom prst="rect">
              <a:avLst/>
            </a:prstGeom>
            <a:solidFill>
              <a:srgbClr val="FFCCCC"/>
            </a:solidFill>
            <a:ln w="38100">
              <a:solidFill>
                <a:srgbClr val="FF0000"/>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両手型</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自行型</a:t>
              </a:r>
              <a:endParaRPr lang="ja-JP" altLang="en-US" sz="2400" dirty="0">
                <a:solidFill>
                  <a:prstClr val="white"/>
                </a:solidFill>
                <a:latin typeface="Calibri"/>
                <a:ea typeface="ＭＳ Ｐゴシック" panose="020B0600070205080204" pitchFamily="50" charset="-128"/>
              </a:endParaRPr>
            </a:p>
          </p:txBody>
        </p:sp>
        <p:sp>
          <p:nvSpPr>
            <p:cNvPr id="68" name="テキスト ボックス 67">
              <a:extLst>
                <a:ext uri="{FF2B5EF4-FFF2-40B4-BE49-F238E27FC236}">
                  <a16:creationId xmlns:a16="http://schemas.microsoft.com/office/drawing/2014/main" id="{722DA935-375B-4337-8548-DBD782E4D757}"/>
                </a:ext>
              </a:extLst>
            </p:cNvPr>
            <p:cNvSpPr txBox="1"/>
            <p:nvPr/>
          </p:nvSpPr>
          <p:spPr>
            <a:xfrm>
              <a:off x="9227971" y="4295298"/>
              <a:ext cx="72308" cy="806228"/>
            </a:xfrm>
            <a:prstGeom prst="rect">
              <a:avLst/>
            </a:prstGeom>
            <a:noFill/>
          </p:spPr>
          <p:txBody>
            <a:bodyPr wrap="none" rtlCol="0">
              <a:spAutoFit/>
            </a:bodyPr>
            <a:lstStyle/>
            <a:p>
              <a:pPr>
                <a:defRPr/>
              </a:pP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9" name="正方形/長方形 68">
            <a:extLst>
              <a:ext uri="{FF2B5EF4-FFF2-40B4-BE49-F238E27FC236}">
                <a16:creationId xmlns:a16="http://schemas.microsoft.com/office/drawing/2014/main" id="{408E8EA5-BDC8-46E9-84C6-361251C5E39A}"/>
              </a:ext>
            </a:extLst>
          </p:cNvPr>
          <p:cNvSpPr/>
          <p:nvPr/>
        </p:nvSpPr>
        <p:spPr>
          <a:xfrm>
            <a:off x="1382507" y="4565004"/>
            <a:ext cx="2197401" cy="207650"/>
          </a:xfrm>
          <a:prstGeom prst="rect">
            <a:avLst/>
          </a:prstGeom>
          <a:solidFill>
            <a:schemeClr val="accent5">
              <a:lumMod val="20000"/>
              <a:lumOff val="80000"/>
            </a:schemeClr>
          </a:solidFill>
          <a:ln w="38100">
            <a:solidFill>
              <a:schemeClr val="accent5">
                <a:lumMod val="60000"/>
                <a:lumOff val="40000"/>
              </a:schemeClr>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顧問型</a:t>
            </a:r>
          </a:p>
        </p:txBody>
      </p:sp>
      <p:sp>
        <p:nvSpPr>
          <p:cNvPr id="70" name="正方形/長方形 69">
            <a:extLst>
              <a:ext uri="{FF2B5EF4-FFF2-40B4-BE49-F238E27FC236}">
                <a16:creationId xmlns:a16="http://schemas.microsoft.com/office/drawing/2014/main" id="{54F47EA5-4E4D-4D74-991F-BCC31B5C3A98}"/>
              </a:ext>
            </a:extLst>
          </p:cNvPr>
          <p:cNvSpPr/>
          <p:nvPr/>
        </p:nvSpPr>
        <p:spPr>
          <a:xfrm>
            <a:off x="1382509" y="4074478"/>
            <a:ext cx="2197401" cy="425256"/>
          </a:xfrm>
          <a:prstGeom prst="rect">
            <a:avLst/>
          </a:prstGeom>
          <a:solidFill>
            <a:schemeClr val="accent2">
              <a:lumMod val="20000"/>
              <a:lumOff val="80000"/>
            </a:schemeClr>
          </a:solidFill>
          <a:ln w="38100">
            <a:solidFill>
              <a:schemeClr val="accent2">
                <a:lumMod val="60000"/>
                <a:lumOff val="40000"/>
              </a:schemeClr>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片手型</a:t>
            </a:r>
            <a:endParaRPr lang="en-US" altLang="ja-JP" sz="1200" b="1"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900" b="1" dirty="0">
                <a:solidFill>
                  <a:prstClr val="black"/>
                </a:solidFill>
                <a:latin typeface="メイリオ" panose="020B0604030504040204" pitchFamily="50" charset="-128"/>
                <a:ea typeface="メイリオ" panose="020B0604030504040204" pitchFamily="50" charset="-128"/>
              </a:rPr>
              <a:t>（コンソーシアム）</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a:extLst>
              <a:ext uri="{FF2B5EF4-FFF2-40B4-BE49-F238E27FC236}">
                <a16:creationId xmlns:a16="http://schemas.microsoft.com/office/drawing/2014/main" id="{3DCC0F25-6BE6-41D3-BCD6-70CA68E86EA8}"/>
              </a:ext>
            </a:extLst>
          </p:cNvPr>
          <p:cNvSpPr/>
          <p:nvPr/>
        </p:nvSpPr>
        <p:spPr>
          <a:xfrm>
            <a:off x="3856524" y="4589302"/>
            <a:ext cx="2197401" cy="541579"/>
          </a:xfrm>
          <a:prstGeom prst="rect">
            <a:avLst/>
          </a:prstGeom>
          <a:solidFill>
            <a:schemeClr val="accent1">
              <a:lumMod val="60000"/>
              <a:lumOff val="40000"/>
            </a:schemeClr>
          </a:solidFill>
          <a:ln w="38100">
            <a:solidFill>
              <a:srgbClr val="0000B7"/>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副業・兼業型</a:t>
            </a:r>
            <a:endParaRPr lang="en-US" altLang="ja-JP" sz="800" dirty="0">
              <a:solidFill>
                <a:prstClr val="black"/>
              </a:solidFill>
              <a:latin typeface="メイリオ" panose="020B0604030504040204" pitchFamily="50" charset="-128"/>
              <a:ea typeface="メイリオ" panose="020B0604030504040204" pitchFamily="50" charset="-128"/>
            </a:endParaRPr>
          </a:p>
        </p:txBody>
      </p:sp>
      <p:grpSp>
        <p:nvGrpSpPr>
          <p:cNvPr id="72" name="グループ化 71">
            <a:extLst>
              <a:ext uri="{FF2B5EF4-FFF2-40B4-BE49-F238E27FC236}">
                <a16:creationId xmlns:a16="http://schemas.microsoft.com/office/drawing/2014/main" id="{C1F719D4-19D7-4A9B-AA3E-21A0841A5400}"/>
              </a:ext>
            </a:extLst>
          </p:cNvPr>
          <p:cNvGrpSpPr/>
          <p:nvPr/>
        </p:nvGrpSpPr>
        <p:grpSpPr>
          <a:xfrm>
            <a:off x="3829115" y="2316174"/>
            <a:ext cx="2197401" cy="958071"/>
            <a:chOff x="9129587" y="4199366"/>
            <a:chExt cx="860113" cy="612000"/>
          </a:xfrm>
        </p:grpSpPr>
        <p:sp>
          <p:nvSpPr>
            <p:cNvPr id="108" name="正方形/長方形 107">
              <a:extLst>
                <a:ext uri="{FF2B5EF4-FFF2-40B4-BE49-F238E27FC236}">
                  <a16:creationId xmlns:a16="http://schemas.microsoft.com/office/drawing/2014/main" id="{FD0D6E94-210A-4CC1-8235-B67E87D1BC96}"/>
                </a:ext>
              </a:extLst>
            </p:cNvPr>
            <p:cNvSpPr/>
            <p:nvPr/>
          </p:nvSpPr>
          <p:spPr>
            <a:xfrm>
              <a:off x="9129587" y="4199366"/>
              <a:ext cx="860113" cy="612000"/>
            </a:xfrm>
            <a:prstGeom prst="rect">
              <a:avLst/>
            </a:prstGeom>
            <a:solidFill>
              <a:srgbClr val="FFCCCC"/>
            </a:solidFill>
            <a:ln w="38100">
              <a:solidFill>
                <a:srgbClr val="FF0000"/>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両手型</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自行型</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テキスト ボックス 116">
              <a:extLst>
                <a:ext uri="{FF2B5EF4-FFF2-40B4-BE49-F238E27FC236}">
                  <a16:creationId xmlns:a16="http://schemas.microsoft.com/office/drawing/2014/main" id="{95196720-FD0E-4673-B1ED-F0FFC3ED14E6}"/>
                </a:ext>
              </a:extLst>
            </p:cNvPr>
            <p:cNvSpPr txBox="1"/>
            <p:nvPr/>
          </p:nvSpPr>
          <p:spPr>
            <a:xfrm>
              <a:off x="9227971" y="4295297"/>
              <a:ext cx="72308" cy="157282"/>
            </a:xfrm>
            <a:prstGeom prst="rect">
              <a:avLst/>
            </a:prstGeom>
            <a:noFill/>
          </p:spPr>
          <p:txBody>
            <a:bodyPr wrap="none" rtlCol="0">
              <a:spAutoFit/>
            </a:bodyPr>
            <a:lstStyle/>
            <a:p>
              <a:pPr>
                <a:defRPr/>
              </a:pP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1" name="正方形/長方形 120">
            <a:extLst>
              <a:ext uri="{FF2B5EF4-FFF2-40B4-BE49-F238E27FC236}">
                <a16:creationId xmlns:a16="http://schemas.microsoft.com/office/drawing/2014/main" id="{528AEBEF-4FB2-45D0-8308-804FE4E481D9}"/>
              </a:ext>
            </a:extLst>
          </p:cNvPr>
          <p:cNvSpPr/>
          <p:nvPr/>
        </p:nvSpPr>
        <p:spPr>
          <a:xfrm>
            <a:off x="3856523" y="4243801"/>
            <a:ext cx="2197401" cy="207650"/>
          </a:xfrm>
          <a:prstGeom prst="rect">
            <a:avLst/>
          </a:prstGeom>
          <a:solidFill>
            <a:schemeClr val="accent5">
              <a:lumMod val="20000"/>
              <a:lumOff val="80000"/>
            </a:schemeClr>
          </a:solidFill>
          <a:ln w="38100">
            <a:solidFill>
              <a:schemeClr val="accent5">
                <a:lumMod val="60000"/>
                <a:lumOff val="40000"/>
              </a:schemeClr>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顧問型</a:t>
            </a:r>
          </a:p>
        </p:txBody>
      </p:sp>
      <p:sp>
        <p:nvSpPr>
          <p:cNvPr id="123" name="正方形/長方形 122">
            <a:extLst>
              <a:ext uri="{FF2B5EF4-FFF2-40B4-BE49-F238E27FC236}">
                <a16:creationId xmlns:a16="http://schemas.microsoft.com/office/drawing/2014/main" id="{E5F32F1D-3113-400F-8168-15F13C261D29}"/>
              </a:ext>
            </a:extLst>
          </p:cNvPr>
          <p:cNvSpPr/>
          <p:nvPr/>
        </p:nvSpPr>
        <p:spPr>
          <a:xfrm>
            <a:off x="3856526" y="3389788"/>
            <a:ext cx="2197401" cy="727936"/>
          </a:xfrm>
          <a:prstGeom prst="rect">
            <a:avLst/>
          </a:prstGeom>
          <a:solidFill>
            <a:schemeClr val="accent2">
              <a:lumMod val="20000"/>
              <a:lumOff val="80000"/>
            </a:schemeClr>
          </a:solidFill>
          <a:ln w="38100">
            <a:solidFill>
              <a:schemeClr val="accent2">
                <a:lumMod val="60000"/>
                <a:lumOff val="40000"/>
              </a:schemeClr>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片手型</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4" name="直線矢印コネクタ 123">
            <a:extLst>
              <a:ext uri="{FF2B5EF4-FFF2-40B4-BE49-F238E27FC236}">
                <a16:creationId xmlns:a16="http://schemas.microsoft.com/office/drawing/2014/main" id="{9256569C-9B88-40E5-8B41-6054448B5190}"/>
              </a:ext>
            </a:extLst>
          </p:cNvPr>
          <p:cNvCxnSpPr>
            <a:cxnSpLocks/>
          </p:cNvCxnSpPr>
          <p:nvPr/>
        </p:nvCxnSpPr>
        <p:spPr>
          <a:xfrm flipV="1">
            <a:off x="3579908" y="2353957"/>
            <a:ext cx="169271" cy="130497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5" name="正方形/長方形 124">
            <a:extLst>
              <a:ext uri="{FF2B5EF4-FFF2-40B4-BE49-F238E27FC236}">
                <a16:creationId xmlns:a16="http://schemas.microsoft.com/office/drawing/2014/main" id="{5DB98A62-FCAE-4C34-BD7C-815133FE3B55}"/>
              </a:ext>
            </a:extLst>
          </p:cNvPr>
          <p:cNvSpPr/>
          <p:nvPr/>
        </p:nvSpPr>
        <p:spPr>
          <a:xfrm>
            <a:off x="6359465" y="4298019"/>
            <a:ext cx="2197401" cy="815989"/>
          </a:xfrm>
          <a:prstGeom prst="rect">
            <a:avLst/>
          </a:prstGeom>
          <a:solidFill>
            <a:schemeClr val="accent1">
              <a:lumMod val="60000"/>
              <a:lumOff val="40000"/>
            </a:schemeClr>
          </a:solidFill>
          <a:ln w="38100">
            <a:solidFill>
              <a:srgbClr val="0000B7"/>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副業・兼業型</a:t>
            </a:r>
            <a:endParaRPr lang="en-US" altLang="ja-JP" sz="800" dirty="0">
              <a:solidFill>
                <a:prstClr val="black"/>
              </a:solidFill>
              <a:latin typeface="メイリオ" panose="020B0604030504040204" pitchFamily="50" charset="-128"/>
              <a:ea typeface="メイリオ" panose="020B0604030504040204" pitchFamily="50" charset="-128"/>
            </a:endParaRPr>
          </a:p>
        </p:txBody>
      </p:sp>
      <p:sp>
        <p:nvSpPr>
          <p:cNvPr id="126" name="正方形/長方形 125">
            <a:extLst>
              <a:ext uri="{FF2B5EF4-FFF2-40B4-BE49-F238E27FC236}">
                <a16:creationId xmlns:a16="http://schemas.microsoft.com/office/drawing/2014/main" id="{DB92EC30-2C4D-4C81-876C-C438A2B285E7}"/>
              </a:ext>
            </a:extLst>
          </p:cNvPr>
          <p:cNvSpPr/>
          <p:nvPr/>
        </p:nvSpPr>
        <p:spPr>
          <a:xfrm>
            <a:off x="6359465" y="3992246"/>
            <a:ext cx="2197401" cy="207650"/>
          </a:xfrm>
          <a:prstGeom prst="rect">
            <a:avLst/>
          </a:prstGeom>
          <a:solidFill>
            <a:schemeClr val="accent5">
              <a:lumMod val="20000"/>
              <a:lumOff val="80000"/>
            </a:schemeClr>
          </a:solidFill>
          <a:ln w="38100">
            <a:solidFill>
              <a:schemeClr val="accent5">
                <a:lumMod val="60000"/>
                <a:lumOff val="40000"/>
              </a:schemeClr>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顧問型</a:t>
            </a:r>
          </a:p>
        </p:txBody>
      </p:sp>
      <p:sp>
        <p:nvSpPr>
          <p:cNvPr id="127" name="正方形/長方形 126">
            <a:extLst>
              <a:ext uri="{FF2B5EF4-FFF2-40B4-BE49-F238E27FC236}">
                <a16:creationId xmlns:a16="http://schemas.microsoft.com/office/drawing/2014/main" id="{CBBE942E-76E7-434E-817D-6F69D1F9884B}"/>
              </a:ext>
            </a:extLst>
          </p:cNvPr>
          <p:cNvSpPr/>
          <p:nvPr/>
        </p:nvSpPr>
        <p:spPr>
          <a:xfrm>
            <a:off x="6359467" y="2910772"/>
            <a:ext cx="2197401" cy="1016205"/>
          </a:xfrm>
          <a:prstGeom prst="rect">
            <a:avLst/>
          </a:prstGeom>
          <a:solidFill>
            <a:schemeClr val="accent2">
              <a:lumMod val="20000"/>
              <a:lumOff val="80000"/>
            </a:schemeClr>
          </a:solidFill>
          <a:ln w="38100">
            <a:solidFill>
              <a:schemeClr val="accent2">
                <a:lumMod val="60000"/>
                <a:lumOff val="40000"/>
              </a:schemeClr>
            </a:solidFill>
            <a:headEnd type="ova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rPr>
              <a:t>片手型</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8" name="直線矢印コネクタ 127">
            <a:extLst>
              <a:ext uri="{FF2B5EF4-FFF2-40B4-BE49-F238E27FC236}">
                <a16:creationId xmlns:a16="http://schemas.microsoft.com/office/drawing/2014/main" id="{A42AFECF-BB9F-4610-9708-08556F195409}"/>
              </a:ext>
            </a:extLst>
          </p:cNvPr>
          <p:cNvCxnSpPr>
            <a:cxnSpLocks/>
          </p:cNvCxnSpPr>
          <p:nvPr/>
        </p:nvCxnSpPr>
        <p:spPr>
          <a:xfrm flipV="1">
            <a:off x="6029157" y="1081668"/>
            <a:ext cx="251248" cy="114198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0" y="764704"/>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a:xfrm>
            <a:off x="7559853" y="6460324"/>
            <a:ext cx="2311400" cy="365125"/>
          </a:xfrm>
        </p:spPr>
        <p:txBody>
          <a:bodyPr/>
          <a:lstStyle/>
          <a:p>
            <a:pPr defTabSz="957816"/>
            <a:fld id="{E56D3A4E-9A59-4E6B-BF4A-AE0DD7BCF8CE}" type="slidenum">
              <a:rPr lang="ja-JP" altLang="en-US" sz="1900" smtClean="0"/>
              <a:pPr defTabSz="957816"/>
              <a:t>11</a:t>
            </a:fld>
            <a:endParaRPr lang="ja-JP" altLang="en-US" sz="1900" dirty="0"/>
          </a:p>
        </p:txBody>
      </p:sp>
    </p:spTree>
    <p:extLst>
      <p:ext uri="{BB962C8B-B14F-4D97-AF65-F5344CB8AC3E}">
        <p14:creationId xmlns:p14="http://schemas.microsoft.com/office/powerpoint/2010/main" val="288469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40DD55-E17A-4262-8442-FE962B18E616}"/>
              </a:ext>
            </a:extLst>
          </p:cNvPr>
          <p:cNvSpPr txBox="1"/>
          <p:nvPr/>
        </p:nvSpPr>
        <p:spPr>
          <a:xfrm>
            <a:off x="7953" y="228"/>
            <a:ext cx="9898047" cy="369332"/>
          </a:xfrm>
          <a:prstGeom prst="rect">
            <a:avLst/>
          </a:prstGeom>
          <a:solidFill>
            <a:schemeClr val="accent1">
              <a:lumMod val="20000"/>
              <a:lumOff val="80000"/>
            </a:schemeClr>
          </a:solidFill>
          <a:ln w="25400">
            <a:solidFill>
              <a:schemeClr val="accent1"/>
            </a:solidFill>
          </a:ln>
        </p:spPr>
        <p:txBody>
          <a:bodyPr wrap="square" rtlCol="0" anchor="t">
            <a:spAutoFit/>
          </a:bodyPr>
          <a:lstStyle/>
          <a:p>
            <a:pPr algn="ctr"/>
            <a:r>
              <a:rPr kumimoji="1" lang="ja-JP" altLang="en-US" dirty="0">
                <a:latin typeface="Meiryo UI"/>
                <a:ea typeface="Meiryo UI"/>
              </a:rPr>
              <a:t>新型コロナウィルス禍の環境下での地域金融機関における人材ビジネスの可能性（考察）</a:t>
            </a:r>
            <a:endParaRPr lang="ja-JP" altLang="en-US" dirty="0">
              <a:latin typeface="Meiryo UI"/>
              <a:ea typeface="Meiryo UI"/>
            </a:endParaRPr>
          </a:p>
        </p:txBody>
      </p:sp>
      <p:grpSp>
        <p:nvGrpSpPr>
          <p:cNvPr id="5" name="グループ化 4"/>
          <p:cNvGrpSpPr/>
          <p:nvPr/>
        </p:nvGrpSpPr>
        <p:grpSpPr>
          <a:xfrm>
            <a:off x="-1" y="403432"/>
            <a:ext cx="9864347" cy="774583"/>
            <a:chOff x="-1" y="411383"/>
            <a:chExt cx="9864347" cy="741951"/>
          </a:xfrm>
        </p:grpSpPr>
        <p:sp>
          <p:nvSpPr>
            <p:cNvPr id="6" name="正方形/長方形 5">
              <a:extLst>
                <a:ext uri="{FF2B5EF4-FFF2-40B4-BE49-F238E27FC236}">
                  <a16:creationId xmlns:a16="http://schemas.microsoft.com/office/drawing/2014/main" id="{AF0800C0-50CF-445F-B64A-69B29C72E675}"/>
                </a:ext>
              </a:extLst>
            </p:cNvPr>
            <p:cNvSpPr/>
            <p:nvPr/>
          </p:nvSpPr>
          <p:spPr>
            <a:xfrm>
              <a:off x="37213" y="414670"/>
              <a:ext cx="9827133" cy="738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A2C2D21-2A83-46C1-9514-42F3D8920587}"/>
                </a:ext>
              </a:extLst>
            </p:cNvPr>
            <p:cNvSpPr txBox="1"/>
            <p:nvPr/>
          </p:nvSpPr>
          <p:spPr>
            <a:xfrm>
              <a:off x="-1" y="411383"/>
              <a:ext cx="1041498" cy="243219"/>
            </a:xfrm>
            <a:prstGeom prst="rect">
              <a:avLst/>
            </a:prstGeom>
            <a:noFill/>
          </p:spPr>
          <p:txBody>
            <a:bodyPr wrap="square" rtlCol="0" anchor="t">
              <a:spAutoFit/>
            </a:bodyPr>
            <a:lstStyle/>
            <a:p>
              <a:r>
                <a:rPr lang="ja-JP" altLang="en-US" sz="1050" b="1" dirty="0">
                  <a:latin typeface="Meiryo UI"/>
                  <a:ea typeface="Meiryo UI"/>
                </a:rPr>
                <a:t>〇現状</a:t>
              </a:r>
              <a:endParaRPr lang="ja-JP" altLang="en-US" sz="1050" b="1"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A0A8EDE2-27E9-43C7-A73B-D3BB0F1C08A9}"/>
              </a:ext>
            </a:extLst>
          </p:cNvPr>
          <p:cNvSpPr txBox="1"/>
          <p:nvPr/>
        </p:nvSpPr>
        <p:spPr>
          <a:xfrm>
            <a:off x="-1" y="600934"/>
            <a:ext cx="9827133" cy="577081"/>
          </a:xfrm>
          <a:prstGeom prst="rect">
            <a:avLst/>
          </a:prstGeom>
          <a:noFill/>
        </p:spPr>
        <p:txBody>
          <a:bodyPr wrap="square" rtlCol="0" anchor="t">
            <a:spAutoFit/>
          </a:bodyPr>
          <a:lstStyle/>
          <a:p>
            <a:r>
              <a:rPr lang="ja-JP" altLang="en-US" sz="1050" dirty="0">
                <a:latin typeface="Meiryo UI"/>
                <a:ea typeface="Meiryo UI"/>
              </a:rPr>
              <a:t>・</a:t>
            </a:r>
            <a:r>
              <a:rPr lang="ja-JP" altLang="ja-JP" sz="1050" dirty="0">
                <a:latin typeface="Meiryo UI"/>
                <a:ea typeface="Meiryo UI"/>
              </a:rPr>
              <a:t>4月16日の緊急事態宣言発令により、外出・移動の自粛が求められる中、</a:t>
            </a:r>
            <a:r>
              <a:rPr lang="en-US" altLang="ja-JP" sz="1050" dirty="0">
                <a:latin typeface="Meiryo UI"/>
                <a:ea typeface="Meiryo UI"/>
              </a:rPr>
              <a:t>5</a:t>
            </a:r>
            <a:r>
              <a:rPr lang="ja-JP" altLang="en-US" sz="1050" dirty="0">
                <a:latin typeface="Meiryo UI"/>
                <a:ea typeface="Meiryo UI"/>
              </a:rPr>
              <a:t>月</a:t>
            </a:r>
            <a:r>
              <a:rPr lang="en-US" altLang="ja-JP" sz="1050" dirty="0">
                <a:latin typeface="Meiryo UI"/>
                <a:ea typeface="Meiryo UI"/>
              </a:rPr>
              <a:t>30</a:t>
            </a:r>
            <a:r>
              <a:rPr lang="ja-JP" altLang="en-US" sz="1050" dirty="0">
                <a:latin typeface="Meiryo UI"/>
                <a:ea typeface="Meiryo UI"/>
              </a:rPr>
              <a:t>日までの緊急事態宣言の延長が決定。</a:t>
            </a:r>
            <a:endParaRPr lang="en-US" altLang="ja-JP" sz="1050" dirty="0">
              <a:latin typeface="Meiryo UI"/>
              <a:ea typeface="Meiryo UI"/>
            </a:endParaRPr>
          </a:p>
          <a:p>
            <a:r>
              <a:rPr lang="ja-JP" altLang="en-US" sz="1050" dirty="0">
                <a:latin typeface="Meiryo UI"/>
                <a:ea typeface="Meiryo UI"/>
              </a:rPr>
              <a:t>・</a:t>
            </a:r>
            <a:r>
              <a:rPr lang="ja-JP" altLang="ja-JP" sz="1050" dirty="0">
                <a:latin typeface="Meiryo UI"/>
                <a:ea typeface="Meiryo UI"/>
              </a:rPr>
              <a:t>まずは感染拡大阻止が最優先事項であり、経済活動停滞への影響が大きい</a:t>
            </a:r>
            <a:r>
              <a:rPr lang="ja-JP" altLang="en-US" sz="1050" dirty="0">
                <a:latin typeface="Meiryo UI"/>
                <a:ea typeface="Meiryo UI"/>
              </a:rPr>
              <a:t>中</a:t>
            </a:r>
            <a:r>
              <a:rPr lang="ja-JP" altLang="ja-JP" sz="1050" dirty="0">
                <a:latin typeface="Meiryo UI"/>
                <a:ea typeface="Meiryo UI"/>
              </a:rPr>
              <a:t>、企業は</a:t>
            </a:r>
            <a:r>
              <a:rPr lang="ja-JP" altLang="en-US" sz="1050" dirty="0">
                <a:latin typeface="Meiryo UI"/>
                <a:ea typeface="Meiryo UI"/>
              </a:rPr>
              <a:t>、</a:t>
            </a:r>
            <a:r>
              <a:rPr lang="ja-JP" altLang="ja-JP" sz="1050" dirty="0">
                <a:latin typeface="Meiryo UI"/>
                <a:ea typeface="Meiryo UI"/>
              </a:rPr>
              <a:t>国の資金繰り支援策をはじめ、先ずは自社の資金繰り</a:t>
            </a:r>
            <a:r>
              <a:rPr lang="ja-JP" altLang="en-US" sz="1050" dirty="0">
                <a:latin typeface="Meiryo UI"/>
                <a:ea typeface="Meiryo UI"/>
              </a:rPr>
              <a:t>を</a:t>
            </a:r>
            <a:r>
              <a:rPr lang="ja-JP" altLang="ja-JP" sz="1050" dirty="0">
                <a:latin typeface="Meiryo UI"/>
                <a:ea typeface="Meiryo UI"/>
              </a:rPr>
              <a:t>優先して対処</a:t>
            </a:r>
            <a:r>
              <a:rPr lang="ja-JP" altLang="en-US" sz="1050" dirty="0">
                <a:latin typeface="Meiryo UI"/>
                <a:ea typeface="Meiryo UI"/>
              </a:rPr>
              <a:t>。</a:t>
            </a:r>
            <a:endParaRPr lang="en-US" altLang="ja-JP" sz="1050" dirty="0">
              <a:latin typeface="Meiryo UI"/>
              <a:ea typeface="Meiryo UI"/>
            </a:endParaRPr>
          </a:p>
          <a:p>
            <a:r>
              <a:rPr lang="ja-JP" altLang="en-US" sz="1050" dirty="0">
                <a:latin typeface="Meiryo UI"/>
                <a:ea typeface="Meiryo UI"/>
              </a:rPr>
              <a:t>・結果として、</a:t>
            </a:r>
            <a:r>
              <a:rPr lang="ja-JP" altLang="ja-JP" sz="1050" dirty="0">
                <a:latin typeface="Meiryo UI"/>
                <a:ea typeface="Meiryo UI"/>
              </a:rPr>
              <a:t>正規雇用の経営人材採用について延期とする動きが表れ始めている（経営人材採用に対してオファーを出していた企業が一旦求人をストップしている）</a:t>
            </a:r>
          </a:p>
        </p:txBody>
      </p:sp>
      <p:sp>
        <p:nvSpPr>
          <p:cNvPr id="10" name="正方形/長方形 9">
            <a:extLst>
              <a:ext uri="{FF2B5EF4-FFF2-40B4-BE49-F238E27FC236}">
                <a16:creationId xmlns:a16="http://schemas.microsoft.com/office/drawing/2014/main" id="{0913D1AB-A2B6-4352-8B92-9672CE5E57D4}"/>
              </a:ext>
            </a:extLst>
          </p:cNvPr>
          <p:cNvSpPr/>
          <p:nvPr/>
        </p:nvSpPr>
        <p:spPr>
          <a:xfrm>
            <a:off x="45163" y="1240969"/>
            <a:ext cx="9812588" cy="1605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CEAF68F-8364-4B40-AF6B-F94D94AA0E2F}"/>
              </a:ext>
            </a:extLst>
          </p:cNvPr>
          <p:cNvSpPr txBox="1"/>
          <p:nvPr/>
        </p:nvSpPr>
        <p:spPr>
          <a:xfrm>
            <a:off x="7950" y="1237135"/>
            <a:ext cx="3035595" cy="253916"/>
          </a:xfrm>
          <a:prstGeom prst="rect">
            <a:avLst/>
          </a:prstGeom>
          <a:noFill/>
        </p:spPr>
        <p:txBody>
          <a:bodyPr wrap="square" rtlCol="0" anchor="t">
            <a:spAutoFit/>
          </a:bodyPr>
          <a:lstStyle/>
          <a:p>
            <a:r>
              <a:rPr lang="ja-JP" altLang="en-US" sz="1050" b="1" dirty="0">
                <a:latin typeface="Meiryo UI"/>
                <a:ea typeface="Meiryo UI"/>
              </a:rPr>
              <a:t>〇対処</a:t>
            </a:r>
            <a:r>
              <a:rPr lang="en-US" altLang="ja-JP" sz="1050" b="1" dirty="0" err="1">
                <a:latin typeface="Meiryo UI"/>
                <a:ea typeface="Meiryo UI"/>
              </a:rPr>
              <a:t>の方向性</a:t>
            </a:r>
            <a:r>
              <a:rPr lang="ja-JP" altLang="en-US" sz="1050" b="1" dirty="0">
                <a:latin typeface="Meiryo UI"/>
                <a:ea typeface="Meiryo UI"/>
              </a:rPr>
              <a:t>（案）</a:t>
            </a:r>
            <a:endParaRPr lang="en-US" altLang="ja-JP" sz="1050" b="1" dirty="0">
              <a:latin typeface="Meiryo UI"/>
              <a:ea typeface="Meiryo UI"/>
            </a:endParaRPr>
          </a:p>
        </p:txBody>
      </p:sp>
      <p:sp>
        <p:nvSpPr>
          <p:cNvPr id="12" name="テキスト ボックス 11">
            <a:extLst>
              <a:ext uri="{FF2B5EF4-FFF2-40B4-BE49-F238E27FC236}">
                <a16:creationId xmlns:a16="http://schemas.microsoft.com/office/drawing/2014/main" id="{F664E142-EBFF-491B-8265-B39E390730DA}"/>
              </a:ext>
            </a:extLst>
          </p:cNvPr>
          <p:cNvSpPr txBox="1"/>
          <p:nvPr/>
        </p:nvSpPr>
        <p:spPr>
          <a:xfrm>
            <a:off x="-11065" y="1425292"/>
            <a:ext cx="9827133" cy="1384995"/>
          </a:xfrm>
          <a:prstGeom prst="rect">
            <a:avLst/>
          </a:prstGeom>
          <a:noFill/>
        </p:spPr>
        <p:txBody>
          <a:bodyPr wrap="square" rtlCol="0" anchor="t">
            <a:spAutoFit/>
          </a:bodyPr>
          <a:lstStyle/>
          <a:p>
            <a:r>
              <a:rPr lang="ja-JP" altLang="en-US" sz="1050" dirty="0">
                <a:latin typeface="Meiryo UI"/>
                <a:ea typeface="Meiryo UI"/>
              </a:rPr>
              <a:t>・</a:t>
            </a:r>
            <a:r>
              <a:rPr lang="ja-JP" altLang="ja-JP" sz="1050" dirty="0">
                <a:latin typeface="Meiryo UI"/>
                <a:ea typeface="Meiryo UI"/>
              </a:rPr>
              <a:t>企業としては、まずは短期的な資金繰り課題への対応、そして中長期的な課題に対する対処はまずは先送りとする動きが大半であり、長期的に人件費コストを増加させるような</a:t>
            </a:r>
            <a:endParaRPr lang="en-US" altLang="ja-JP" sz="1050" dirty="0">
              <a:latin typeface="Meiryo UI"/>
              <a:ea typeface="Meiryo UI"/>
            </a:endParaRPr>
          </a:p>
          <a:p>
            <a:r>
              <a:rPr lang="ja-JP" altLang="en-US" sz="1050" dirty="0">
                <a:latin typeface="Meiryo UI"/>
                <a:ea typeface="Meiryo UI"/>
              </a:rPr>
              <a:t>　常勤</a:t>
            </a:r>
            <a:r>
              <a:rPr lang="ja-JP" altLang="ja-JP" sz="1050" dirty="0">
                <a:latin typeface="Meiryo UI"/>
                <a:ea typeface="Meiryo UI"/>
              </a:rPr>
              <a:t>雇用の経営人材の</a:t>
            </a:r>
            <a:r>
              <a:rPr lang="ja-JP" altLang="en-US" sz="1050" dirty="0">
                <a:latin typeface="Meiryo UI"/>
                <a:ea typeface="Meiryo UI"/>
              </a:rPr>
              <a:t>外部からの</a:t>
            </a:r>
            <a:r>
              <a:rPr lang="ja-JP" altLang="ja-JP" sz="1050" dirty="0">
                <a:latin typeface="Meiryo UI"/>
                <a:ea typeface="Meiryo UI"/>
              </a:rPr>
              <a:t>採用は、現時点ではストップという判断は、ある意味経営のセオリー通りの判断ともいえる。</a:t>
            </a:r>
            <a:endParaRPr lang="en-US" altLang="ja-JP" sz="1050" dirty="0">
              <a:latin typeface="Meiryo UI"/>
              <a:ea typeface="Meiryo UI"/>
            </a:endParaRPr>
          </a:p>
          <a:p>
            <a:r>
              <a:rPr lang="ja-JP" altLang="en-US" sz="1050" dirty="0">
                <a:latin typeface="Meiryo UI"/>
                <a:ea typeface="Meiryo UI"/>
              </a:rPr>
              <a:t>・</a:t>
            </a:r>
            <a:r>
              <a:rPr lang="ja-JP" altLang="ja-JP" sz="1050" dirty="0">
                <a:latin typeface="Meiryo UI"/>
                <a:ea typeface="Meiryo UI"/>
              </a:rPr>
              <a:t>しかしながら、資金繰り支援の緊急融資は、い</a:t>
            </a:r>
            <a:r>
              <a:rPr lang="ja-JP" altLang="en-US" sz="1050" dirty="0">
                <a:latin typeface="Meiryo UI"/>
                <a:ea typeface="Meiryo UI"/>
              </a:rPr>
              <a:t>ず</a:t>
            </a:r>
            <a:r>
              <a:rPr lang="ja-JP" altLang="ja-JP" sz="1050" dirty="0">
                <a:latin typeface="Meiryo UI"/>
                <a:ea typeface="Meiryo UI"/>
              </a:rPr>
              <a:t>れ返済義務を伴うものであり、</a:t>
            </a:r>
            <a:r>
              <a:rPr lang="ja-JP" altLang="ja-JP" sz="1050" u="sng" dirty="0">
                <a:solidFill>
                  <a:srgbClr val="FF0000"/>
                </a:solidFill>
                <a:latin typeface="Meiryo UI"/>
                <a:ea typeface="Meiryo UI"/>
              </a:rPr>
              <a:t>一定期間の返済猶予</a:t>
            </a:r>
            <a:r>
              <a:rPr lang="ja-JP" altLang="ja-JP" sz="1050" dirty="0">
                <a:latin typeface="Meiryo UI"/>
                <a:ea typeface="Meiryo UI"/>
              </a:rPr>
              <a:t>はあ</a:t>
            </a:r>
            <a:r>
              <a:rPr lang="ja-JP" altLang="en-US" sz="1050" dirty="0">
                <a:latin typeface="Meiryo UI"/>
                <a:ea typeface="Meiryo UI"/>
              </a:rPr>
              <a:t>りうるが</a:t>
            </a:r>
            <a:r>
              <a:rPr lang="ja-JP" altLang="ja-JP" sz="1050" dirty="0">
                <a:latin typeface="Meiryo UI"/>
                <a:ea typeface="Meiryo UI"/>
              </a:rPr>
              <a:t>、中長期的には</a:t>
            </a:r>
            <a:r>
              <a:rPr lang="ja-JP" altLang="en-US" sz="1050" dirty="0">
                <a:latin typeface="Meiryo UI"/>
                <a:ea typeface="Meiryo UI"/>
              </a:rPr>
              <a:t>、自らの業績改善等をもって返済財源を捻出し、</a:t>
            </a:r>
            <a:endParaRPr lang="en-US" altLang="ja-JP" sz="1050" dirty="0">
              <a:latin typeface="Meiryo UI"/>
              <a:ea typeface="Meiryo UI"/>
            </a:endParaRPr>
          </a:p>
          <a:p>
            <a:r>
              <a:rPr lang="ja-JP" altLang="en-US" sz="1050" dirty="0">
                <a:latin typeface="Meiryo UI"/>
                <a:ea typeface="Meiryo UI"/>
              </a:rPr>
              <a:t>　</a:t>
            </a:r>
            <a:r>
              <a:rPr lang="ja-JP" altLang="ja-JP" sz="1050" dirty="0">
                <a:latin typeface="Meiryo UI"/>
                <a:ea typeface="Meiryo UI"/>
              </a:rPr>
              <a:t>その対応</a:t>
            </a:r>
            <a:r>
              <a:rPr lang="ja-JP" altLang="en-US" sz="1050" dirty="0">
                <a:latin typeface="Meiryo UI"/>
                <a:ea typeface="Meiryo UI"/>
              </a:rPr>
              <a:t>（返済）が必要となる</a:t>
            </a:r>
            <a:r>
              <a:rPr lang="ja-JP" altLang="ja-JP" sz="1050" dirty="0">
                <a:latin typeface="Meiryo UI"/>
                <a:ea typeface="Meiryo UI"/>
              </a:rPr>
              <a:t>。そのため、</a:t>
            </a:r>
            <a:r>
              <a:rPr lang="ja-JP" altLang="ja-JP" sz="1050" b="1" u="sng" dirty="0">
                <a:solidFill>
                  <a:srgbClr val="FF0000"/>
                </a:solidFill>
                <a:latin typeface="Meiryo UI"/>
                <a:ea typeface="Meiryo UI"/>
              </a:rPr>
              <a:t>この期間</a:t>
            </a:r>
            <a:r>
              <a:rPr lang="ja-JP" altLang="en-US" sz="1050" b="1" u="sng" dirty="0">
                <a:solidFill>
                  <a:srgbClr val="FF0000"/>
                </a:solidFill>
                <a:latin typeface="Meiryo UI"/>
                <a:ea typeface="Meiryo UI"/>
              </a:rPr>
              <a:t>（据置期間</a:t>
            </a:r>
            <a:r>
              <a:rPr lang="en-US" altLang="ja-JP" sz="1050" b="1" u="sng" dirty="0">
                <a:solidFill>
                  <a:srgbClr val="FF0000"/>
                </a:solidFill>
                <a:latin typeface="Meiryo UI"/>
                <a:ea typeface="Meiryo UI"/>
              </a:rPr>
              <a:t>)</a:t>
            </a:r>
            <a:r>
              <a:rPr lang="ja-JP" altLang="ja-JP" sz="1050" b="1" u="sng" dirty="0">
                <a:solidFill>
                  <a:srgbClr val="FF0000"/>
                </a:solidFill>
                <a:latin typeface="Meiryo UI"/>
                <a:ea typeface="Meiryo UI"/>
              </a:rPr>
              <a:t>に</a:t>
            </a:r>
            <a:r>
              <a:rPr lang="ja-JP" altLang="en-US" sz="1050" b="1" u="sng" dirty="0">
                <a:solidFill>
                  <a:srgbClr val="FF0000"/>
                </a:solidFill>
                <a:latin typeface="Meiryo UI"/>
                <a:ea typeface="Meiryo UI"/>
              </a:rPr>
              <a:t>、（結果が出るのには時間が必要な）</a:t>
            </a:r>
            <a:r>
              <a:rPr lang="ja-JP" altLang="ja-JP" sz="1050" b="1" u="sng" dirty="0">
                <a:solidFill>
                  <a:srgbClr val="FF0000"/>
                </a:solidFill>
                <a:latin typeface="Meiryo UI"/>
                <a:ea typeface="Meiryo UI"/>
              </a:rPr>
              <a:t>企業内変革を含め、収益体質の強化、事業変革も同時に行う必要</a:t>
            </a:r>
            <a:r>
              <a:rPr lang="ja-JP" altLang="ja-JP" sz="1050" dirty="0">
                <a:solidFill>
                  <a:srgbClr val="FF0000"/>
                </a:solidFill>
                <a:latin typeface="Meiryo UI"/>
                <a:ea typeface="Meiryo UI"/>
              </a:rPr>
              <a:t>。</a:t>
            </a:r>
          </a:p>
          <a:p>
            <a:r>
              <a:rPr lang="ja-JP" altLang="en-US" sz="1050" dirty="0">
                <a:latin typeface="Meiryo UI"/>
                <a:ea typeface="Meiryo UI"/>
              </a:rPr>
              <a:t>・また、こうした環境下でも人材不足に悩み、人材を欲しがっている企業はあり、優秀な人材が（プロフェッショナル人材の）転職マーケットに出つつあるこうした時期だからこそ、</a:t>
            </a:r>
            <a:endParaRPr lang="en-US" altLang="ja-JP" sz="1050" dirty="0">
              <a:latin typeface="Meiryo UI"/>
              <a:ea typeface="Meiryo UI"/>
            </a:endParaRPr>
          </a:p>
          <a:p>
            <a:r>
              <a:rPr lang="ja-JP" altLang="en-US" sz="1050" dirty="0">
                <a:latin typeface="Meiryo UI"/>
                <a:ea typeface="Meiryo UI"/>
              </a:rPr>
              <a:t>　ピンチをチャンスと捉え、</a:t>
            </a:r>
            <a:r>
              <a:rPr lang="ja-JP" altLang="en-US" sz="1050" u="sng" dirty="0">
                <a:solidFill>
                  <a:srgbClr val="FF0000"/>
                </a:solidFill>
                <a:latin typeface="Meiryo UI"/>
                <a:ea typeface="Meiryo UI"/>
              </a:rPr>
              <a:t>有能な人材を獲得できる絶好の機会と捉えている競争力のある企業も一部に存在</a:t>
            </a:r>
            <a:r>
              <a:rPr lang="ja-JP" altLang="en-US" sz="1050" dirty="0">
                <a:latin typeface="Meiryo UI"/>
                <a:ea typeface="Meiryo UI"/>
              </a:rPr>
              <a:t>。</a:t>
            </a:r>
            <a:endParaRPr lang="en-US" altLang="ja-JP" sz="1050" dirty="0">
              <a:latin typeface="Meiryo UI"/>
              <a:ea typeface="Meiryo UI"/>
            </a:endParaRPr>
          </a:p>
          <a:p>
            <a:r>
              <a:rPr lang="ja-JP" altLang="en-US" sz="1050" dirty="0">
                <a:latin typeface="Meiryo UI"/>
                <a:ea typeface="Meiryo UI"/>
              </a:rPr>
              <a:t>⇒リーマンショック・東日本大震災時には提供できるソリューションではなかったが、</a:t>
            </a:r>
            <a:r>
              <a:rPr lang="en-US" altLang="ja-JP" sz="1050" dirty="0">
                <a:latin typeface="Meiryo UI"/>
                <a:ea typeface="Meiryo UI"/>
              </a:rPr>
              <a:t>2018</a:t>
            </a:r>
            <a:r>
              <a:rPr lang="ja-JP" altLang="en-US" sz="1050" dirty="0">
                <a:latin typeface="Meiryo UI"/>
                <a:ea typeface="Meiryo UI"/>
              </a:rPr>
              <a:t>年の金融庁による監督指針改正により、人材紹介業務を開始する金融機関が増えており、</a:t>
            </a:r>
            <a:endParaRPr lang="en-US" altLang="ja-JP" sz="1050" dirty="0">
              <a:latin typeface="Meiryo UI"/>
              <a:ea typeface="Meiryo UI"/>
            </a:endParaRPr>
          </a:p>
          <a:p>
            <a:r>
              <a:rPr lang="ja-JP" altLang="en-US" sz="1050" dirty="0">
                <a:latin typeface="Meiryo UI"/>
                <a:ea typeface="Meiryo UI"/>
              </a:rPr>
              <a:t>　 企業課題解決支援の１手法である人材紹介業務（ヒト）を</a:t>
            </a:r>
            <a:r>
              <a:rPr lang="ja-JP" altLang="en-US" sz="1050" b="1" u="sng" dirty="0">
                <a:solidFill>
                  <a:srgbClr val="FF0000"/>
                </a:solidFill>
                <a:latin typeface="Meiryo UI"/>
                <a:ea typeface="Meiryo UI"/>
              </a:rPr>
              <a:t>本業の融資相談業務（カネ）と一体</a:t>
            </a:r>
            <a:r>
              <a:rPr lang="ja-JP" altLang="en-US" sz="1050" dirty="0">
                <a:latin typeface="Meiryo UI"/>
                <a:ea typeface="Meiryo UI"/>
              </a:rPr>
              <a:t>として提供し、</a:t>
            </a:r>
            <a:r>
              <a:rPr lang="ja-JP" altLang="en-US" sz="1050" u="sng" dirty="0">
                <a:solidFill>
                  <a:srgbClr val="FF0000"/>
                </a:solidFill>
                <a:latin typeface="Meiryo UI"/>
                <a:ea typeface="Meiryo UI"/>
              </a:rPr>
              <a:t>総合的な取引先企業支援を行うことが効果的</a:t>
            </a:r>
            <a:r>
              <a:rPr lang="ja-JP" altLang="en-US" sz="1050" dirty="0">
                <a:latin typeface="Meiryo UI"/>
                <a:ea typeface="Meiryo UI"/>
              </a:rPr>
              <a:t>ではないか。</a:t>
            </a:r>
            <a:endParaRPr lang="en-US" altLang="ja-JP" sz="1050" dirty="0">
              <a:latin typeface="Meiryo UI"/>
              <a:ea typeface="Meiryo UI"/>
            </a:endParaRPr>
          </a:p>
        </p:txBody>
      </p:sp>
      <p:sp>
        <p:nvSpPr>
          <p:cNvPr id="13" name="正方形/長方形 12">
            <a:extLst>
              <a:ext uri="{FF2B5EF4-FFF2-40B4-BE49-F238E27FC236}">
                <a16:creationId xmlns:a16="http://schemas.microsoft.com/office/drawing/2014/main" id="{CCF4D283-B664-4A16-884F-BADC3CC333DF}"/>
              </a:ext>
            </a:extLst>
          </p:cNvPr>
          <p:cNvSpPr/>
          <p:nvPr/>
        </p:nvSpPr>
        <p:spPr>
          <a:xfrm>
            <a:off x="61065" y="2909521"/>
            <a:ext cx="9789920" cy="386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と</a:t>
            </a:r>
          </a:p>
        </p:txBody>
      </p:sp>
      <p:sp>
        <p:nvSpPr>
          <p:cNvPr id="16" name="テキスト ボックス 15">
            <a:extLst>
              <a:ext uri="{FF2B5EF4-FFF2-40B4-BE49-F238E27FC236}">
                <a16:creationId xmlns:a16="http://schemas.microsoft.com/office/drawing/2014/main" id="{A1875CF5-12A1-4A47-B1F2-03212EB2F883}"/>
              </a:ext>
            </a:extLst>
          </p:cNvPr>
          <p:cNvSpPr txBox="1"/>
          <p:nvPr/>
        </p:nvSpPr>
        <p:spPr>
          <a:xfrm>
            <a:off x="-4617" y="6117553"/>
            <a:ext cx="1797483" cy="415498"/>
          </a:xfrm>
          <a:prstGeom prst="rect">
            <a:avLst/>
          </a:prstGeom>
          <a:noFill/>
        </p:spPr>
        <p:txBody>
          <a:bodyPr wrap="square" rtlCol="0" anchor="t">
            <a:spAutoFit/>
          </a:bodyPr>
          <a:lstStyle/>
          <a:p>
            <a:endParaRPr lang="ja-JP" altLang="en-US" sz="1050" b="1" dirty="0">
              <a:latin typeface="Meiryo UI" panose="020B0604030504040204" pitchFamily="50" charset="-128"/>
              <a:ea typeface="Meiryo UI" panose="020B0604030504040204" pitchFamily="50" charset="-128"/>
            </a:endParaRPr>
          </a:p>
          <a:p>
            <a:pPr marL="88900"/>
            <a:endParaRPr lang="ja-JP" altLang="en-US" sz="1050" dirty="0">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A779466E-DD37-4518-A21E-98B4CDD2326B}"/>
              </a:ext>
            </a:extLst>
          </p:cNvPr>
          <p:cNvGraphicFramePr>
            <a:graphicFrameLocks noGrp="1"/>
          </p:cNvGraphicFramePr>
          <p:nvPr/>
        </p:nvGraphicFramePr>
        <p:xfrm>
          <a:off x="151826" y="3521500"/>
          <a:ext cx="4536365" cy="2958980"/>
        </p:xfrm>
        <a:graphic>
          <a:graphicData uri="http://schemas.openxmlformats.org/drawingml/2006/table">
            <a:tbl>
              <a:tblPr/>
              <a:tblGrid>
                <a:gridCol w="1687443">
                  <a:extLst>
                    <a:ext uri="{9D8B030D-6E8A-4147-A177-3AD203B41FA5}">
                      <a16:colId xmlns:a16="http://schemas.microsoft.com/office/drawing/2014/main" val="4009432718"/>
                    </a:ext>
                  </a:extLst>
                </a:gridCol>
                <a:gridCol w="2848922">
                  <a:extLst>
                    <a:ext uri="{9D8B030D-6E8A-4147-A177-3AD203B41FA5}">
                      <a16:colId xmlns:a16="http://schemas.microsoft.com/office/drawing/2014/main" val="866082129"/>
                    </a:ext>
                  </a:extLst>
                </a:gridCol>
              </a:tblGrid>
              <a:tr h="1036491">
                <a:tc>
                  <a:txBody>
                    <a:bodyPr/>
                    <a:lstStyle/>
                    <a:p>
                      <a:pPr algn="l" fontAlgn="t"/>
                      <a:r>
                        <a:rPr lang="ja-JP" altLang="en-US" sz="900" dirty="0">
                          <a:effectLst/>
                        </a:rPr>
                        <a:t>ご利用</a:t>
                      </a:r>
                      <a:r>
                        <a:rPr kumimoji="1" lang="ja-JP" altLang="en-US" sz="900" kern="1200" dirty="0">
                          <a:solidFill>
                            <a:schemeClr val="tx1"/>
                          </a:solidFill>
                          <a:effectLst/>
                          <a:latin typeface="+mn-lt"/>
                          <a:ea typeface="+mn-ea"/>
                          <a:cs typeface="+mn-cs"/>
                        </a:rPr>
                        <a:t>いただける</a:t>
                      </a:r>
                      <a:r>
                        <a:rPr lang="ja-JP" altLang="en-US" sz="900" dirty="0">
                          <a:effectLst/>
                        </a:rPr>
                        <a:t>方</a:t>
                      </a:r>
                    </a:p>
                  </a:txBody>
                  <a:tcPr marL="33115" marR="24836" marT="24836" marB="24836">
                    <a:lnL>
                      <a:noFill/>
                    </a:lnL>
                    <a:lnR w="4763" cap="flat" cmpd="sng" algn="ctr">
                      <a:solidFill>
                        <a:srgbClr val="CCCCCC"/>
                      </a:solidFill>
                      <a:prstDash val="solid"/>
                      <a:round/>
                      <a:headEnd type="none" w="med" len="med"/>
                      <a:tailEnd type="none" w="med" len="med"/>
                    </a:lnR>
                    <a:lnT>
                      <a:noFill/>
                    </a:lnT>
                    <a:lnB w="4763"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fontAlgn="base"/>
                      <a:r>
                        <a:rPr lang="ja-JP" altLang="en-US" sz="900" dirty="0">
                          <a:effectLst/>
                        </a:rPr>
                        <a:t>新型コロナウイルス感染症の影響を受け、次のいずれにも当てはまる方</a:t>
                      </a:r>
                    </a:p>
                    <a:p>
                      <a:pPr fontAlgn="base">
                        <a:buFont typeface="+mj-lt"/>
                        <a:buAutoNum type="arabicPeriod"/>
                      </a:pPr>
                      <a:r>
                        <a:rPr lang="ja-JP" altLang="en-US" sz="900" dirty="0">
                          <a:effectLst/>
                        </a:rPr>
                        <a:t>最近</a:t>
                      </a:r>
                      <a:r>
                        <a:rPr lang="en-US" altLang="ja-JP" sz="900" dirty="0">
                          <a:effectLst/>
                        </a:rPr>
                        <a:t>1</a:t>
                      </a:r>
                      <a:r>
                        <a:rPr lang="ja-JP" altLang="en-US" sz="900" dirty="0">
                          <a:effectLst/>
                        </a:rPr>
                        <a:t>ヵ月の売上高が前年または前々年同期に比し</a:t>
                      </a:r>
                      <a:r>
                        <a:rPr lang="en-US" altLang="ja-JP" sz="900" dirty="0">
                          <a:effectLst/>
                        </a:rPr>
                        <a:t>5</a:t>
                      </a:r>
                      <a:r>
                        <a:rPr lang="ja-JP" altLang="en-US" sz="900" dirty="0">
                          <a:effectLst/>
                        </a:rPr>
                        <a:t>％以上減少していることまたはこれと同様の状況にあること</a:t>
                      </a:r>
                      <a:r>
                        <a:rPr lang="en-US" altLang="ja-JP" sz="900" baseline="30000" dirty="0">
                          <a:effectLst/>
                        </a:rPr>
                        <a:t>(</a:t>
                      </a:r>
                      <a:r>
                        <a:rPr lang="ja-JP" altLang="en-US" sz="900" baseline="30000" dirty="0">
                          <a:effectLst/>
                        </a:rPr>
                        <a:t>注</a:t>
                      </a:r>
                      <a:r>
                        <a:rPr lang="en-US" altLang="ja-JP" sz="900" baseline="30000" dirty="0">
                          <a:effectLst/>
                        </a:rPr>
                        <a:t>1)</a:t>
                      </a:r>
                      <a:endParaRPr lang="ja-JP" altLang="en-US" sz="900" dirty="0">
                        <a:effectLst/>
                      </a:endParaRPr>
                    </a:p>
                    <a:p>
                      <a:pPr fontAlgn="base">
                        <a:buFont typeface="+mj-lt"/>
                        <a:buAutoNum type="arabicPeriod"/>
                      </a:pPr>
                      <a:r>
                        <a:rPr lang="ja-JP" altLang="en-US" sz="900" dirty="0">
                          <a:effectLst/>
                        </a:rPr>
                        <a:t>中長期的にみて、業況が回復し、かつ、発展することが見込まれること</a:t>
                      </a:r>
                    </a:p>
                  </a:txBody>
                  <a:tcPr marL="33115" marR="24836" marT="24836" marB="2483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a:noFill/>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90912961"/>
                  </a:ext>
                </a:extLst>
              </a:tr>
              <a:tr h="469360">
                <a:tc>
                  <a:txBody>
                    <a:bodyPr/>
                    <a:lstStyle/>
                    <a:p>
                      <a:pPr algn="l" fontAlgn="t"/>
                      <a:r>
                        <a:rPr lang="ja-JP" altLang="en-US" sz="900" dirty="0">
                          <a:effectLst/>
                        </a:rPr>
                        <a:t>資金のお使いみち</a:t>
                      </a:r>
                    </a:p>
                  </a:txBody>
                  <a:tcPr marL="33115" marR="24836" marT="24836" marB="24836">
                    <a:lnL>
                      <a:noFill/>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fontAlgn="t"/>
                      <a:r>
                        <a:rPr lang="ja-JP" altLang="en-US" sz="900" dirty="0">
                          <a:effectLst/>
                        </a:rPr>
                        <a:t>新型コロナウイルス感染症の影響に伴う社会的要因等により必要とする設備資金および長期運転資金</a:t>
                      </a:r>
                    </a:p>
                  </a:txBody>
                  <a:tcPr marL="33115" marR="24836" marT="24836" marB="2483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0026528"/>
                  </a:ext>
                </a:extLst>
              </a:tr>
              <a:tr h="185793">
                <a:tc>
                  <a:txBody>
                    <a:bodyPr/>
                    <a:lstStyle/>
                    <a:p>
                      <a:pPr marL="0" algn="l" defTabSz="914400" rtl="0" eaLnBrk="1" fontAlgn="t" latinLnBrk="0" hangingPunct="1"/>
                      <a:r>
                        <a:rPr kumimoji="1" lang="ja-JP" altLang="en-US" sz="900" kern="1200" dirty="0">
                          <a:solidFill>
                            <a:schemeClr val="tx1"/>
                          </a:solidFill>
                          <a:effectLst/>
                          <a:latin typeface="+mn-lt"/>
                          <a:ea typeface="+mn-ea"/>
                          <a:cs typeface="+mn-cs"/>
                        </a:rPr>
                        <a:t>融資限度額</a:t>
                      </a:r>
                    </a:p>
                  </a:txBody>
                  <a:tcPr marL="33115" marR="24836" marT="24836" marB="24836">
                    <a:lnL>
                      <a:noFill/>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fontAlgn="t"/>
                      <a:r>
                        <a:rPr lang="zh-TW" altLang="en-US" sz="900" dirty="0">
                          <a:effectLst/>
                        </a:rPr>
                        <a:t>直接貸付 </a:t>
                      </a:r>
                      <a:r>
                        <a:rPr lang="en-US" altLang="zh-TW" sz="900" dirty="0">
                          <a:effectLst/>
                        </a:rPr>
                        <a:t>3</a:t>
                      </a:r>
                      <a:r>
                        <a:rPr lang="zh-TW" altLang="en-US" sz="900" dirty="0">
                          <a:effectLst/>
                        </a:rPr>
                        <a:t>億円（別枠）</a:t>
                      </a:r>
                    </a:p>
                  </a:txBody>
                  <a:tcPr marL="33115" marR="24836" marT="24836" marB="2483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3236716"/>
                  </a:ext>
                </a:extLst>
              </a:tr>
              <a:tr h="611143">
                <a:tc>
                  <a:txBody>
                    <a:bodyPr/>
                    <a:lstStyle/>
                    <a:p>
                      <a:pPr marL="0" algn="l" defTabSz="914400" rtl="0" eaLnBrk="1" fontAlgn="t" latinLnBrk="0" hangingPunct="1"/>
                      <a:r>
                        <a:rPr kumimoji="1" lang="ja-JP" altLang="en-US" sz="900" kern="1200" dirty="0">
                          <a:solidFill>
                            <a:schemeClr val="tx1"/>
                          </a:solidFill>
                          <a:effectLst/>
                          <a:latin typeface="+mn-lt"/>
                          <a:ea typeface="+mn-ea"/>
                          <a:cs typeface="+mn-cs"/>
                        </a:rPr>
                        <a:t>利率（年）</a:t>
                      </a:r>
                    </a:p>
                  </a:txBody>
                  <a:tcPr marL="33115" marR="24836" marT="24836" marB="24836">
                    <a:lnL>
                      <a:noFill/>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fontAlgn="base"/>
                      <a:r>
                        <a:rPr lang="ja-JP" altLang="en-US" sz="900" u="none" strike="noStrike" dirty="0">
                          <a:solidFill>
                            <a:srgbClr val="3366CC"/>
                          </a:solidFill>
                          <a:effectLst/>
                          <a:hlinkClick r:id="rId2"/>
                        </a:rPr>
                        <a:t>基準利率</a:t>
                      </a:r>
                      <a:br>
                        <a:rPr lang="ja-JP" altLang="en-US" sz="900" dirty="0">
                          <a:effectLst/>
                        </a:rPr>
                      </a:br>
                      <a:r>
                        <a:rPr lang="ja-JP" altLang="en-US" sz="900" dirty="0">
                          <a:effectLst/>
                        </a:rPr>
                        <a:t>ただし、</a:t>
                      </a:r>
                      <a:r>
                        <a:rPr lang="en-US" altLang="ja-JP" sz="900" dirty="0">
                          <a:effectLst/>
                        </a:rPr>
                        <a:t>1</a:t>
                      </a:r>
                      <a:r>
                        <a:rPr lang="ja-JP" altLang="en-US" sz="900" dirty="0">
                          <a:effectLst/>
                        </a:rPr>
                        <a:t>億円を限度として融資後</a:t>
                      </a:r>
                      <a:r>
                        <a:rPr lang="en-US" altLang="ja-JP" sz="900" dirty="0">
                          <a:effectLst/>
                        </a:rPr>
                        <a:t>3</a:t>
                      </a:r>
                      <a:r>
                        <a:rPr lang="ja-JP" altLang="en-US" sz="900" dirty="0">
                          <a:effectLst/>
                        </a:rPr>
                        <a:t>年目までは</a:t>
                      </a:r>
                      <a:r>
                        <a:rPr lang="ja-JP" altLang="en-US" sz="900" u="none" strike="noStrike" dirty="0">
                          <a:solidFill>
                            <a:srgbClr val="3366CC"/>
                          </a:solidFill>
                          <a:effectLst/>
                          <a:hlinkClick r:id="rId2"/>
                        </a:rPr>
                        <a:t>基準利率</a:t>
                      </a:r>
                      <a:r>
                        <a:rPr lang="en-US" altLang="ja-JP" sz="900" dirty="0">
                          <a:effectLst/>
                        </a:rPr>
                        <a:t>-0.9</a:t>
                      </a:r>
                      <a:r>
                        <a:rPr lang="ja-JP" altLang="en-US" sz="900" dirty="0">
                          <a:effectLst/>
                        </a:rPr>
                        <a:t>％</a:t>
                      </a:r>
                      <a:r>
                        <a:rPr lang="en-US" altLang="ja-JP" sz="900" baseline="30000" dirty="0">
                          <a:effectLst/>
                        </a:rPr>
                        <a:t>(</a:t>
                      </a:r>
                      <a:r>
                        <a:rPr lang="ja-JP" altLang="en-US" sz="900" baseline="30000" dirty="0">
                          <a:effectLst/>
                        </a:rPr>
                        <a:t>注</a:t>
                      </a:r>
                      <a:r>
                        <a:rPr lang="en-US" altLang="ja-JP" sz="900" baseline="30000" dirty="0">
                          <a:effectLst/>
                        </a:rPr>
                        <a:t>2)</a:t>
                      </a:r>
                      <a:r>
                        <a:rPr lang="ja-JP" altLang="en-US" sz="900" dirty="0">
                          <a:effectLst/>
                        </a:rPr>
                        <a:t>、</a:t>
                      </a:r>
                      <a:r>
                        <a:rPr lang="en-US" altLang="ja-JP" sz="900" dirty="0">
                          <a:effectLst/>
                        </a:rPr>
                        <a:t>4</a:t>
                      </a:r>
                      <a:r>
                        <a:rPr lang="ja-JP" altLang="en-US" sz="900" dirty="0">
                          <a:effectLst/>
                        </a:rPr>
                        <a:t>年目以降は</a:t>
                      </a:r>
                      <a:r>
                        <a:rPr lang="ja-JP" altLang="en-US" sz="900" u="none" strike="noStrike" dirty="0">
                          <a:solidFill>
                            <a:srgbClr val="3366CC"/>
                          </a:solidFill>
                          <a:effectLst/>
                          <a:hlinkClick r:id="rId2"/>
                        </a:rPr>
                        <a:t>基準利率</a:t>
                      </a:r>
                      <a:endParaRPr lang="ja-JP" altLang="en-US" sz="900" dirty="0">
                        <a:effectLst/>
                      </a:endParaRPr>
                    </a:p>
                    <a:p>
                      <a:pPr fontAlgn="base"/>
                      <a:r>
                        <a:rPr lang="ja-JP" altLang="en-US" sz="900" dirty="0">
                          <a:effectLst/>
                        </a:rPr>
                        <a:t>「実質無利子化」については</a:t>
                      </a:r>
                      <a:r>
                        <a:rPr lang="ja-JP" altLang="en-US" sz="900" u="none" strike="noStrike" dirty="0">
                          <a:solidFill>
                            <a:srgbClr val="3366CC"/>
                          </a:solidFill>
                          <a:effectLst/>
                        </a:rPr>
                        <a:t>別途説明</a:t>
                      </a:r>
                      <a:endParaRPr lang="ja-JP" altLang="en-US" sz="900" dirty="0">
                        <a:effectLst/>
                      </a:endParaRPr>
                    </a:p>
                  </a:txBody>
                  <a:tcPr marL="33115" marR="24836" marT="24836" marB="2483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50937146"/>
                  </a:ext>
                </a:extLst>
              </a:tr>
              <a:tr h="327577">
                <a:tc>
                  <a:txBody>
                    <a:bodyPr/>
                    <a:lstStyle/>
                    <a:p>
                      <a:pPr marL="0" algn="l" defTabSz="914400" rtl="0" eaLnBrk="1" fontAlgn="t" latinLnBrk="0" hangingPunct="1"/>
                      <a:r>
                        <a:rPr kumimoji="1" lang="ja-JP" altLang="en-US" sz="900" kern="1200" dirty="0">
                          <a:solidFill>
                            <a:schemeClr val="tx1"/>
                          </a:solidFill>
                          <a:effectLst/>
                          <a:latin typeface="+mn-lt"/>
                          <a:ea typeface="+mn-ea"/>
                          <a:cs typeface="+mn-cs"/>
                        </a:rPr>
                        <a:t>ご返済期間</a:t>
                      </a:r>
                    </a:p>
                  </a:txBody>
                  <a:tcPr marL="33115" marR="24836" marT="24836" marB="24836">
                    <a:lnL>
                      <a:noFill/>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fontAlgn="base"/>
                      <a:r>
                        <a:rPr lang="ja-JP" altLang="en-US" sz="900" dirty="0">
                          <a:effectLst/>
                        </a:rPr>
                        <a:t>設備資金 </a:t>
                      </a:r>
                      <a:r>
                        <a:rPr lang="en-US" altLang="ja-JP" sz="900" dirty="0">
                          <a:effectLst/>
                        </a:rPr>
                        <a:t>20</a:t>
                      </a:r>
                      <a:r>
                        <a:rPr lang="ja-JP" altLang="en-US" sz="900" dirty="0">
                          <a:effectLst/>
                        </a:rPr>
                        <a:t>年以内</a:t>
                      </a:r>
                      <a:r>
                        <a:rPr lang="ja-JP" altLang="en-US" sz="900" dirty="0">
                          <a:solidFill>
                            <a:srgbClr val="FF0000"/>
                          </a:solidFill>
                          <a:effectLst/>
                        </a:rPr>
                        <a:t>（うち据置期間</a:t>
                      </a:r>
                      <a:r>
                        <a:rPr lang="en-US" altLang="ja-JP" sz="900" dirty="0">
                          <a:solidFill>
                            <a:srgbClr val="FF0000"/>
                          </a:solidFill>
                          <a:effectLst/>
                        </a:rPr>
                        <a:t>5</a:t>
                      </a:r>
                      <a:r>
                        <a:rPr lang="ja-JP" altLang="en-US" sz="900" dirty="0">
                          <a:solidFill>
                            <a:srgbClr val="FF0000"/>
                          </a:solidFill>
                          <a:effectLst/>
                        </a:rPr>
                        <a:t>年以内）</a:t>
                      </a:r>
                    </a:p>
                    <a:p>
                      <a:pPr fontAlgn="base"/>
                      <a:r>
                        <a:rPr lang="ja-JP" altLang="en-US" sz="900" dirty="0">
                          <a:effectLst/>
                        </a:rPr>
                        <a:t>運転資金 </a:t>
                      </a:r>
                      <a:r>
                        <a:rPr lang="en-US" altLang="ja-JP" sz="900" dirty="0">
                          <a:effectLst/>
                        </a:rPr>
                        <a:t>15</a:t>
                      </a:r>
                      <a:r>
                        <a:rPr lang="ja-JP" altLang="en-US" sz="900" dirty="0">
                          <a:effectLst/>
                        </a:rPr>
                        <a:t>年以内</a:t>
                      </a:r>
                      <a:r>
                        <a:rPr lang="ja-JP" altLang="en-US" sz="900" dirty="0">
                          <a:solidFill>
                            <a:srgbClr val="FF0000"/>
                          </a:solidFill>
                          <a:effectLst/>
                        </a:rPr>
                        <a:t>（うち据置期間</a:t>
                      </a:r>
                      <a:r>
                        <a:rPr lang="en-US" altLang="ja-JP" sz="900" dirty="0">
                          <a:solidFill>
                            <a:srgbClr val="FF0000"/>
                          </a:solidFill>
                          <a:effectLst/>
                        </a:rPr>
                        <a:t>5</a:t>
                      </a:r>
                      <a:r>
                        <a:rPr lang="ja-JP" altLang="en-US" sz="900" dirty="0">
                          <a:solidFill>
                            <a:srgbClr val="FF0000"/>
                          </a:solidFill>
                          <a:effectLst/>
                        </a:rPr>
                        <a:t>年以内）</a:t>
                      </a:r>
                    </a:p>
                  </a:txBody>
                  <a:tcPr marL="33115" marR="24836" marT="24836" marB="2483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27917569"/>
                  </a:ext>
                </a:extLst>
              </a:tr>
              <a:tr h="327577">
                <a:tc>
                  <a:txBody>
                    <a:bodyPr/>
                    <a:lstStyle/>
                    <a:p>
                      <a:pPr marL="0" algn="l" defTabSz="914400" rtl="0" eaLnBrk="1" fontAlgn="t" latinLnBrk="0" hangingPunct="1"/>
                      <a:r>
                        <a:rPr kumimoji="1" lang="ja-JP" altLang="en-US" sz="900" kern="1200" dirty="0">
                          <a:solidFill>
                            <a:schemeClr val="tx1"/>
                          </a:solidFill>
                          <a:effectLst/>
                          <a:latin typeface="+mn-lt"/>
                          <a:ea typeface="+mn-ea"/>
                          <a:cs typeface="+mn-cs"/>
                        </a:rPr>
                        <a:t>担保等</a:t>
                      </a:r>
                    </a:p>
                  </a:txBody>
                  <a:tcPr marL="33115" marR="24836" marT="24836" marB="24836">
                    <a:lnL>
                      <a:noFill/>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fontAlgn="base"/>
                      <a:r>
                        <a:rPr lang="ja-JP" altLang="en-US" sz="900" dirty="0">
                          <a:effectLst/>
                        </a:rPr>
                        <a:t>無担保</a:t>
                      </a:r>
                      <a:br>
                        <a:rPr lang="ja-JP" altLang="en-US" sz="900" dirty="0">
                          <a:effectLst/>
                        </a:rPr>
                      </a:br>
                      <a:r>
                        <a:rPr lang="en-US" altLang="ja-JP" sz="900" u="none" strike="noStrike" dirty="0">
                          <a:solidFill>
                            <a:srgbClr val="3366CC"/>
                          </a:solidFill>
                          <a:effectLst/>
                          <a:hlinkClick r:id="rId3"/>
                        </a:rPr>
                        <a:t>5</a:t>
                      </a:r>
                      <a:r>
                        <a:rPr lang="ja-JP" altLang="en-US" sz="900" u="none" strike="noStrike" dirty="0">
                          <a:solidFill>
                            <a:srgbClr val="3366CC"/>
                          </a:solidFill>
                          <a:effectLst/>
                          <a:hlinkClick r:id="rId3"/>
                        </a:rPr>
                        <a:t>年経過ごと金利見直し制度</a:t>
                      </a:r>
                      <a:r>
                        <a:rPr lang="ja-JP" altLang="en-US" sz="900" dirty="0">
                          <a:effectLst/>
                        </a:rPr>
                        <a:t>を選択できます</a:t>
                      </a:r>
                    </a:p>
                  </a:txBody>
                  <a:tcPr marL="33115" marR="24836" marT="24836" marB="24836">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56964400"/>
                  </a:ext>
                </a:extLst>
              </a:tr>
            </a:tbl>
          </a:graphicData>
        </a:graphic>
      </p:graphicFrame>
      <p:sp>
        <p:nvSpPr>
          <p:cNvPr id="26" name="テキスト ボックス 25">
            <a:extLst>
              <a:ext uri="{FF2B5EF4-FFF2-40B4-BE49-F238E27FC236}">
                <a16:creationId xmlns:a16="http://schemas.microsoft.com/office/drawing/2014/main" id="{4191C033-72D4-47BC-A40D-245014A19234}"/>
              </a:ext>
            </a:extLst>
          </p:cNvPr>
          <p:cNvSpPr txBox="1"/>
          <p:nvPr/>
        </p:nvSpPr>
        <p:spPr>
          <a:xfrm>
            <a:off x="3071368" y="6507802"/>
            <a:ext cx="1657757" cy="246221"/>
          </a:xfrm>
          <a:prstGeom prst="rect">
            <a:avLst/>
          </a:prstGeom>
          <a:noFill/>
        </p:spPr>
        <p:txBody>
          <a:bodyPr wrap="square" rtlCol="0">
            <a:spAutoFit/>
          </a:bodyPr>
          <a:lstStyle/>
          <a:p>
            <a:r>
              <a:rPr kumimoji="1" lang="ja-JP" altLang="en-US" sz="1000" dirty="0"/>
              <a:t>出所</a:t>
            </a:r>
            <a:r>
              <a:rPr kumimoji="1" lang="en-US" altLang="ja-JP" sz="1000" dirty="0"/>
              <a:t>)</a:t>
            </a:r>
            <a:r>
              <a:rPr kumimoji="1" lang="ja-JP" altLang="en-US" sz="1000" dirty="0"/>
              <a:t>日本政策金融公庫</a:t>
            </a:r>
            <a:r>
              <a:rPr kumimoji="1" lang="en-US" altLang="ja-JP" sz="1000" dirty="0"/>
              <a:t>HP</a:t>
            </a:r>
            <a:endParaRPr kumimoji="1" lang="ja-JP" altLang="en-US" sz="1000" dirty="0"/>
          </a:p>
        </p:txBody>
      </p:sp>
      <p:sp>
        <p:nvSpPr>
          <p:cNvPr id="27" name="テキスト ボックス 26">
            <a:extLst>
              <a:ext uri="{FF2B5EF4-FFF2-40B4-BE49-F238E27FC236}">
                <a16:creationId xmlns:a16="http://schemas.microsoft.com/office/drawing/2014/main" id="{3272B989-0018-4F72-BB49-D758C978D207}"/>
              </a:ext>
            </a:extLst>
          </p:cNvPr>
          <p:cNvSpPr txBox="1"/>
          <p:nvPr/>
        </p:nvSpPr>
        <p:spPr>
          <a:xfrm>
            <a:off x="-32349" y="3203302"/>
            <a:ext cx="4982323" cy="253916"/>
          </a:xfrm>
          <a:prstGeom prst="rect">
            <a:avLst/>
          </a:prstGeom>
          <a:noFill/>
        </p:spPr>
        <p:txBody>
          <a:bodyPr wrap="square" rtlCol="0" anchor="t">
            <a:spAutoFit/>
          </a:bodyPr>
          <a:lstStyle/>
          <a:p>
            <a:r>
              <a:rPr lang="ja-JP" altLang="en-US" sz="1000" dirty="0">
                <a:latin typeface="Meiryo UI"/>
                <a:ea typeface="Meiryo UI"/>
              </a:rPr>
              <a:t>　</a:t>
            </a:r>
            <a:r>
              <a:rPr lang="ja-JP" altLang="en-US" sz="1000" dirty="0">
                <a:latin typeface="+mn-ea"/>
              </a:rPr>
              <a:t>新型コロナウィルス感染症特別貸付</a:t>
            </a:r>
            <a:r>
              <a:rPr lang="en-US" altLang="ja-JP" sz="1000" dirty="0">
                <a:latin typeface="+mn-ea"/>
              </a:rPr>
              <a:t>(</a:t>
            </a:r>
            <a:r>
              <a:rPr lang="ja-JP" altLang="en-US" sz="1000" dirty="0">
                <a:latin typeface="+mn-ea"/>
              </a:rPr>
              <a:t>例：日本政策金融公庫　中小企業事業）</a:t>
            </a:r>
          </a:p>
        </p:txBody>
      </p:sp>
      <p:sp>
        <p:nvSpPr>
          <p:cNvPr id="28" name="正方形/長方形 27">
            <a:extLst>
              <a:ext uri="{FF2B5EF4-FFF2-40B4-BE49-F238E27FC236}">
                <a16:creationId xmlns:a16="http://schemas.microsoft.com/office/drawing/2014/main" id="{407C2330-4947-4EA7-800E-06F9AAC23BCB}"/>
              </a:ext>
            </a:extLst>
          </p:cNvPr>
          <p:cNvSpPr/>
          <p:nvPr/>
        </p:nvSpPr>
        <p:spPr>
          <a:xfrm>
            <a:off x="-50498" y="2940069"/>
            <a:ext cx="4953000" cy="253916"/>
          </a:xfrm>
          <a:prstGeom prst="rect">
            <a:avLst/>
          </a:prstGeom>
        </p:spPr>
        <p:txBody>
          <a:bodyPr>
            <a:spAutoFit/>
          </a:bodyPr>
          <a:lstStyle/>
          <a:p>
            <a:r>
              <a:rPr lang="ja-JP" altLang="en-US" sz="1050" b="1" u="sng" dirty="0">
                <a:latin typeface="Meiryo UI"/>
                <a:ea typeface="Meiryo UI"/>
              </a:rPr>
              <a:t>　〇融資と同時に考えるべき外部人材導入の有効性</a:t>
            </a:r>
          </a:p>
        </p:txBody>
      </p:sp>
      <p:sp>
        <p:nvSpPr>
          <p:cNvPr id="29" name="テキスト ボックス 28">
            <a:extLst>
              <a:ext uri="{FF2B5EF4-FFF2-40B4-BE49-F238E27FC236}">
                <a16:creationId xmlns:a16="http://schemas.microsoft.com/office/drawing/2014/main" id="{1553BD5F-354B-4280-B1BB-85AC3DEC0FEE}"/>
              </a:ext>
            </a:extLst>
          </p:cNvPr>
          <p:cNvSpPr txBox="1"/>
          <p:nvPr/>
        </p:nvSpPr>
        <p:spPr>
          <a:xfrm>
            <a:off x="4796756" y="4129004"/>
            <a:ext cx="4876236" cy="2677656"/>
          </a:xfrm>
          <a:prstGeom prst="rect">
            <a:avLst/>
          </a:prstGeom>
          <a:noFill/>
        </p:spPr>
        <p:txBody>
          <a:bodyPr wrap="square" rtlCol="0" anchor="t">
            <a:spAutoFit/>
          </a:bodyPr>
          <a:lstStyle/>
          <a:p>
            <a:pPr algn="just">
              <a:spcAft>
                <a:spcPts val="0"/>
              </a:spcAft>
            </a:pPr>
            <a:r>
              <a:rPr lang="ja-JP" altLang="ja-JP" sz="1050" kern="100" dirty="0">
                <a:latin typeface="Meiryo UI"/>
                <a:ea typeface="Meiryo UI"/>
                <a:cs typeface="ＭＳ 明朝" panose="02020609040205080304" pitchFamily="17" charset="-128"/>
              </a:rPr>
              <a:t>①</a:t>
            </a:r>
            <a:r>
              <a:rPr lang="ja-JP" altLang="en-US" sz="1050" kern="100" dirty="0">
                <a:latin typeface="Meiryo UI"/>
                <a:ea typeface="Meiryo UI"/>
                <a:cs typeface="ＭＳ 明朝" panose="02020609040205080304" pitchFamily="17" charset="-128"/>
              </a:rPr>
              <a:t>「据置期間中に何をすべきか」という</a:t>
            </a:r>
            <a:r>
              <a:rPr lang="ja-JP" altLang="en-US" sz="1050" u="sng" kern="100" dirty="0">
                <a:latin typeface="Meiryo UI"/>
                <a:ea typeface="Meiryo UI"/>
                <a:cs typeface="ＭＳ 明朝" panose="02020609040205080304" pitchFamily="17" charset="-128"/>
              </a:rPr>
              <a:t>問題意識・課題の共有</a:t>
            </a:r>
            <a:endParaRPr lang="ja-JP" altLang="ja-JP" sz="1050" u="sng" kern="100" dirty="0">
              <a:latin typeface="Meiryo UI"/>
              <a:ea typeface="Meiryo UI"/>
              <a:cs typeface="Times New Roman" panose="02020603050405020304" pitchFamily="18" charset="0"/>
            </a:endParaRPr>
          </a:p>
          <a:p>
            <a:pPr algn="just">
              <a:spcAft>
                <a:spcPts val="0"/>
              </a:spcAft>
            </a:pPr>
            <a:r>
              <a:rPr lang="ja-JP" altLang="ja-JP" sz="1050" kern="100" dirty="0">
                <a:latin typeface="Meiryo UI"/>
                <a:ea typeface="Meiryo UI"/>
                <a:cs typeface="ＭＳ 明朝" panose="02020609040205080304" pitchFamily="17" charset="-128"/>
              </a:rPr>
              <a:t>②</a:t>
            </a:r>
            <a:r>
              <a:rPr lang="ja-JP" altLang="en-US" sz="1050" kern="100" dirty="0">
                <a:latin typeface="Meiryo UI"/>
                <a:ea typeface="Meiryo UI"/>
                <a:cs typeface="ＭＳ 明朝" panose="02020609040205080304" pitchFamily="17" charset="-128"/>
              </a:rPr>
              <a:t>経営人材の招聘</a:t>
            </a:r>
            <a:r>
              <a:rPr lang="en-US" altLang="ja-JP" sz="1050" kern="100" dirty="0">
                <a:latin typeface="Meiryo UI"/>
                <a:ea typeface="Meiryo UI"/>
                <a:cs typeface="ＭＳ 明朝" panose="02020609040205080304" pitchFamily="17" charset="-128"/>
              </a:rPr>
              <a:t>(</a:t>
            </a:r>
            <a:r>
              <a:rPr lang="ja-JP" altLang="en-US" sz="1050" kern="100" dirty="0">
                <a:latin typeface="Meiryo UI"/>
                <a:ea typeface="Meiryo UI"/>
                <a:cs typeface="ＭＳ 明朝" panose="02020609040205080304" pitchFamily="17" charset="-128"/>
              </a:rPr>
              <a:t>雇用</a:t>
            </a:r>
            <a:r>
              <a:rPr lang="en-US" altLang="ja-JP" sz="1050" kern="100" dirty="0">
                <a:latin typeface="Meiryo UI"/>
                <a:ea typeface="Meiryo UI"/>
                <a:cs typeface="ＭＳ 明朝" panose="02020609040205080304" pitchFamily="17" charset="-128"/>
              </a:rPr>
              <a:t>)</a:t>
            </a:r>
            <a:r>
              <a:rPr lang="ja-JP" altLang="en-US" sz="1050" kern="100" dirty="0">
                <a:latin typeface="Meiryo UI"/>
                <a:ea typeface="Meiryo UI"/>
                <a:cs typeface="ＭＳ 明朝" panose="02020609040205080304" pitchFamily="17" charset="-128"/>
              </a:rPr>
              <a:t>による</a:t>
            </a:r>
            <a:r>
              <a:rPr lang="ja-JP" altLang="en-US" sz="1050" u="sng" kern="100" dirty="0">
                <a:latin typeface="Meiryo UI"/>
                <a:ea typeface="Meiryo UI"/>
                <a:cs typeface="ＭＳ 明朝" panose="02020609040205080304" pitchFamily="17" charset="-128"/>
              </a:rPr>
              <a:t>経営体質、組織力の強化</a:t>
            </a:r>
            <a:endParaRPr lang="ja-JP" altLang="ja-JP" sz="1050" u="sng" kern="100" dirty="0">
              <a:latin typeface="Meiryo UI"/>
              <a:ea typeface="Meiryo UI"/>
              <a:cs typeface="Times New Roman" panose="02020603050405020304" pitchFamily="18" charset="0"/>
            </a:endParaRPr>
          </a:p>
          <a:p>
            <a:pPr algn="just"/>
            <a:r>
              <a:rPr lang="ja-JP" altLang="ja-JP" sz="1050" kern="100" dirty="0">
                <a:solidFill>
                  <a:srgbClr val="000000"/>
                </a:solidFill>
                <a:latin typeface="Meiryo UI"/>
                <a:ea typeface="Meiryo UI"/>
                <a:cs typeface="ＭＳ 明朝" panose="02020609040205080304" pitchFamily="17" charset="-128"/>
              </a:rPr>
              <a:t>③</a:t>
            </a:r>
            <a:r>
              <a:rPr lang="ja-JP" altLang="en-US" sz="1050" kern="100" dirty="0">
                <a:solidFill>
                  <a:srgbClr val="000000"/>
                </a:solidFill>
                <a:latin typeface="Meiryo UI"/>
                <a:ea typeface="Meiryo UI"/>
                <a:cs typeface="ＭＳ 明朝" panose="02020609040205080304" pitchFamily="17" charset="-128"/>
              </a:rPr>
              <a:t>課題解決人材</a:t>
            </a:r>
            <a:r>
              <a:rPr lang="en-US" altLang="ja-JP" sz="1050" kern="100" dirty="0">
                <a:solidFill>
                  <a:srgbClr val="000000"/>
                </a:solidFill>
                <a:latin typeface="Meiryo UI"/>
                <a:ea typeface="Meiryo UI"/>
                <a:cs typeface="ＭＳ 明朝" panose="02020609040205080304" pitchFamily="17" charset="-128"/>
              </a:rPr>
              <a:t>(</a:t>
            </a:r>
            <a:r>
              <a:rPr lang="ja-JP" altLang="en-US" sz="1050" kern="100" dirty="0">
                <a:solidFill>
                  <a:srgbClr val="000000"/>
                </a:solidFill>
                <a:latin typeface="Meiryo UI"/>
                <a:ea typeface="Meiryo UI"/>
                <a:cs typeface="ＭＳ 明朝" panose="02020609040205080304" pitchFamily="17" charset="-128"/>
              </a:rPr>
              <a:t>副業・兼業人材等</a:t>
            </a:r>
            <a:r>
              <a:rPr lang="en-US" altLang="ja-JP" sz="1050" kern="100" dirty="0">
                <a:solidFill>
                  <a:srgbClr val="000000"/>
                </a:solidFill>
                <a:latin typeface="Meiryo UI"/>
                <a:ea typeface="Meiryo UI"/>
                <a:cs typeface="ＭＳ 明朝" panose="02020609040205080304" pitchFamily="17" charset="-128"/>
              </a:rPr>
              <a:t>)</a:t>
            </a:r>
            <a:r>
              <a:rPr lang="ja-JP" altLang="en-US" sz="1050" kern="100" dirty="0">
                <a:solidFill>
                  <a:srgbClr val="000000"/>
                </a:solidFill>
                <a:latin typeface="Meiryo UI"/>
                <a:ea typeface="Meiryo UI"/>
                <a:cs typeface="ＭＳ 明朝" panose="02020609040205080304" pitchFamily="17" charset="-128"/>
              </a:rPr>
              <a:t>を活用した</a:t>
            </a:r>
            <a:r>
              <a:rPr lang="ja-JP" altLang="en-US" sz="1050" u="sng" kern="100" dirty="0">
                <a:solidFill>
                  <a:srgbClr val="000000"/>
                </a:solidFill>
                <a:latin typeface="Meiryo UI"/>
                <a:ea typeface="Meiryo UI"/>
                <a:cs typeface="ＭＳ 明朝" panose="02020609040205080304" pitchFamily="17" charset="-128"/>
              </a:rPr>
              <a:t>組織の変革・イノベーション</a:t>
            </a:r>
            <a:endParaRPr lang="en-US" altLang="ja-JP" sz="1050" u="sng" kern="100" dirty="0">
              <a:solidFill>
                <a:srgbClr val="000000"/>
              </a:solidFill>
              <a:latin typeface="Meiryo UI"/>
              <a:ea typeface="Meiryo UI"/>
              <a:cs typeface="ＭＳ 明朝" panose="02020609040205080304" pitchFamily="17" charset="-128"/>
            </a:endParaRPr>
          </a:p>
          <a:p>
            <a:pPr algn="just"/>
            <a:endParaRPr lang="en-US" altLang="ja-JP" sz="1050" kern="100" dirty="0">
              <a:solidFill>
                <a:srgbClr val="000000"/>
              </a:solidFill>
              <a:latin typeface="Meiryo UI"/>
              <a:ea typeface="Meiryo UI"/>
              <a:cs typeface="ＭＳ 明朝" panose="02020609040205080304" pitchFamily="17" charset="-128"/>
            </a:endParaRPr>
          </a:p>
          <a:p>
            <a:pPr algn="just"/>
            <a:r>
              <a:rPr lang="ja-JP" altLang="en-US" sz="1050" kern="100" dirty="0">
                <a:solidFill>
                  <a:srgbClr val="000000"/>
                </a:solidFill>
                <a:latin typeface="Meiryo UI"/>
                <a:ea typeface="Meiryo UI"/>
                <a:cs typeface="ＭＳ 明朝" panose="02020609040205080304" pitchFamily="17" charset="-128"/>
              </a:rPr>
              <a:t>つまり、</a:t>
            </a:r>
            <a:endParaRPr lang="en-US" altLang="ja-JP" sz="1050" kern="100" dirty="0">
              <a:solidFill>
                <a:srgbClr val="000000"/>
              </a:solidFill>
              <a:latin typeface="Meiryo UI"/>
              <a:ea typeface="Meiryo UI"/>
              <a:cs typeface="ＭＳ 明朝" panose="02020609040205080304" pitchFamily="17" charset="-128"/>
            </a:endParaRPr>
          </a:p>
          <a:p>
            <a:pPr algn="just"/>
            <a:r>
              <a:rPr lang="ja-JP" altLang="en-US" sz="1050" kern="100" dirty="0">
                <a:solidFill>
                  <a:srgbClr val="FF0000"/>
                </a:solidFill>
                <a:latin typeface="Meiryo UI"/>
                <a:ea typeface="Meiryo UI"/>
                <a:cs typeface="Times New Roman" panose="02020603050405020304" pitchFamily="18" charset="0"/>
              </a:rPr>
              <a:t>　融資に合わせて、</a:t>
            </a:r>
            <a:r>
              <a:rPr lang="ja-JP" altLang="en-US" sz="1050" u="sng" kern="100" dirty="0">
                <a:solidFill>
                  <a:srgbClr val="FF0000"/>
                </a:solidFill>
                <a:latin typeface="Meiryo UI"/>
                <a:ea typeface="Meiryo UI"/>
                <a:cs typeface="Times New Roman" panose="02020603050405020304" pitchFamily="18" charset="0"/>
              </a:rPr>
              <a:t>据置期間中の企業行動を視野</a:t>
            </a:r>
            <a:r>
              <a:rPr lang="ja-JP" altLang="en-US" sz="1050" kern="100" dirty="0">
                <a:solidFill>
                  <a:srgbClr val="FF0000"/>
                </a:solidFill>
                <a:latin typeface="Meiryo UI"/>
                <a:ea typeface="Meiryo UI"/>
                <a:cs typeface="Times New Roman" panose="02020603050405020304" pitchFamily="18" charset="0"/>
              </a:rPr>
              <a:t>に入れた、外部人材の早期導入による企業の成長、生産性向上を図っていくことをソリューションとして提案することは、</a:t>
            </a:r>
            <a:endParaRPr lang="en-US" altLang="ja-JP" sz="1050" kern="100" dirty="0">
              <a:solidFill>
                <a:srgbClr val="FF0000"/>
              </a:solidFill>
              <a:latin typeface="Meiryo UI"/>
              <a:ea typeface="Meiryo UI"/>
              <a:cs typeface="Times New Roman" panose="02020603050405020304" pitchFamily="18" charset="0"/>
            </a:endParaRPr>
          </a:p>
          <a:p>
            <a:pPr algn="just"/>
            <a:r>
              <a:rPr lang="ja-JP" altLang="en-US" sz="1050" b="1" u="sng" kern="100" dirty="0">
                <a:solidFill>
                  <a:srgbClr val="FF0000"/>
                </a:solidFill>
                <a:latin typeface="Meiryo UI"/>
                <a:ea typeface="Meiryo UI"/>
                <a:cs typeface="Times New Roman" panose="02020603050405020304" pitchFamily="18" charset="0"/>
              </a:rPr>
              <a:t>返済財源捻出のストーリー（事業計画）の蓋然性を高める</a:t>
            </a:r>
            <a:r>
              <a:rPr lang="ja-JP" altLang="en-US" sz="1050" b="1" kern="100" dirty="0">
                <a:solidFill>
                  <a:srgbClr val="FF0000"/>
                </a:solidFill>
                <a:latin typeface="Meiryo UI"/>
                <a:ea typeface="Meiryo UI"/>
                <a:cs typeface="Times New Roman" panose="02020603050405020304" pitchFamily="18" charset="0"/>
              </a:rPr>
              <a:t>ことにもなりうる</a:t>
            </a:r>
            <a:r>
              <a:rPr lang="ja-JP" altLang="en-US" sz="1050" kern="100" dirty="0">
                <a:solidFill>
                  <a:srgbClr val="FF0000"/>
                </a:solidFill>
                <a:latin typeface="Meiryo UI"/>
                <a:ea typeface="Meiryo UI"/>
                <a:cs typeface="Times New Roman" panose="02020603050405020304" pitchFamily="18" charset="0"/>
              </a:rPr>
              <a:t>ため、</a:t>
            </a:r>
            <a:endParaRPr lang="en-US" altLang="ja-JP" sz="1050" kern="100" dirty="0">
              <a:solidFill>
                <a:srgbClr val="FF0000"/>
              </a:solidFill>
              <a:latin typeface="Meiryo UI"/>
              <a:ea typeface="Meiryo UI"/>
              <a:cs typeface="Times New Roman" panose="02020603050405020304" pitchFamily="18" charset="0"/>
            </a:endParaRPr>
          </a:p>
          <a:p>
            <a:pPr algn="just"/>
            <a:r>
              <a:rPr lang="ja-JP" altLang="en-US" sz="1050" b="1" u="sng" kern="100" dirty="0">
                <a:solidFill>
                  <a:srgbClr val="FF0000"/>
                </a:solidFill>
                <a:latin typeface="Meiryo UI"/>
                <a:ea typeface="Meiryo UI"/>
                <a:cs typeface="Times New Roman" panose="02020603050405020304" pitchFamily="18" charset="0"/>
              </a:rPr>
              <a:t>将来（据置期間経過後）の返済可能性も高まり</a:t>
            </a:r>
            <a:r>
              <a:rPr lang="ja-JP" altLang="en-US" sz="1050" kern="100" dirty="0">
                <a:solidFill>
                  <a:srgbClr val="FF0000"/>
                </a:solidFill>
                <a:latin typeface="Meiryo UI"/>
                <a:ea typeface="Meiryo UI"/>
                <a:cs typeface="Times New Roman" panose="02020603050405020304" pitchFamily="18" charset="0"/>
              </a:rPr>
              <a:t>、融資相談・判断時に合わせて検討することが、</a:t>
            </a:r>
            <a:r>
              <a:rPr lang="ja-JP" altLang="en-US" sz="1050" b="1" u="sng" kern="100" dirty="0">
                <a:solidFill>
                  <a:srgbClr val="FF0000"/>
                </a:solidFill>
                <a:latin typeface="Meiryo UI"/>
                <a:ea typeface="Meiryo UI"/>
                <a:cs typeface="Times New Roman" panose="02020603050405020304" pitchFamily="18" charset="0"/>
              </a:rPr>
              <a:t>より効果的かつ迅速に取引先企業への資金提供を図ることにもなりうる</a:t>
            </a:r>
            <a:r>
              <a:rPr lang="ja-JP" altLang="en-US" sz="1050" kern="100" dirty="0">
                <a:solidFill>
                  <a:srgbClr val="FF0000"/>
                </a:solidFill>
                <a:latin typeface="Meiryo UI"/>
                <a:ea typeface="Meiryo UI"/>
                <a:cs typeface="Times New Roman" panose="02020603050405020304" pitchFamily="18" charset="0"/>
              </a:rPr>
              <a:t>のではないか。</a:t>
            </a:r>
            <a:endParaRPr lang="en-US" altLang="ja-JP" sz="1050" kern="100" dirty="0">
              <a:solidFill>
                <a:srgbClr val="FF0000"/>
              </a:solidFill>
              <a:latin typeface="Meiryo UI"/>
              <a:ea typeface="Meiryo UI"/>
              <a:cs typeface="Times New Roman" panose="02020603050405020304" pitchFamily="18" charset="0"/>
            </a:endParaRPr>
          </a:p>
          <a:p>
            <a:pPr algn="just"/>
            <a:endParaRPr lang="en-US" altLang="ja-JP" sz="1050" kern="100" dirty="0">
              <a:solidFill>
                <a:srgbClr val="FF0000"/>
              </a:solidFill>
              <a:latin typeface="Meiryo UI"/>
              <a:ea typeface="Meiryo UI"/>
              <a:cs typeface="Times New Roman" panose="02020603050405020304" pitchFamily="18" charset="0"/>
            </a:endParaRPr>
          </a:p>
          <a:p>
            <a:pPr algn="just"/>
            <a:r>
              <a:rPr lang="ja-JP" altLang="en-US" sz="1050" kern="100" dirty="0">
                <a:latin typeface="Meiryo UI"/>
                <a:ea typeface="Meiryo UI"/>
                <a:cs typeface="Times New Roman" panose="02020603050405020304" pitchFamily="18" charset="0"/>
              </a:rPr>
              <a:t>　金融機関自ら人材紹介というソリューションを提案できるようになり、（融資先の収益体質の強化等を進める期間としての）</a:t>
            </a:r>
            <a:r>
              <a:rPr lang="ja-JP" altLang="en-US" sz="1050" u="sng" kern="100" dirty="0">
                <a:latin typeface="Meiryo UI"/>
                <a:ea typeface="Meiryo UI"/>
                <a:cs typeface="Times New Roman" panose="02020603050405020304" pitchFamily="18" charset="0"/>
              </a:rPr>
              <a:t>据置期間の設定は、業績回復・返済見通しを高めることに有効か</a:t>
            </a:r>
            <a:r>
              <a:rPr lang="ja-JP" altLang="en-US" sz="1050" kern="100" dirty="0">
                <a:latin typeface="Meiryo UI"/>
                <a:ea typeface="Meiryo UI"/>
                <a:cs typeface="Times New Roman" panose="02020603050405020304" pitchFamily="18" charset="0"/>
              </a:rPr>
              <a:t>。なお。「５年」が極端に長いとすれば、改善効果（→返済財源捻出）を早期に実現するには、より早期の導入が必要か。</a:t>
            </a:r>
            <a:endParaRPr lang="ja-JP" altLang="ja-JP" sz="1050" kern="100" dirty="0">
              <a:solidFill>
                <a:srgbClr val="000000"/>
              </a:solidFill>
              <a:latin typeface="Meiryo UI"/>
              <a:ea typeface="Meiryo UI"/>
              <a:cs typeface="Times New Roman" panose="02020603050405020304" pitchFamily="18" charset="0"/>
            </a:endParaRPr>
          </a:p>
        </p:txBody>
      </p:sp>
      <p:graphicFrame>
        <p:nvGraphicFramePr>
          <p:cNvPr id="32" name="表 1035">
            <a:extLst>
              <a:ext uri="{FF2B5EF4-FFF2-40B4-BE49-F238E27FC236}">
                <a16:creationId xmlns:a16="http://schemas.microsoft.com/office/drawing/2014/main" id="{CBE2CA4D-FAAB-4F8B-8749-6DA7FE61C317}"/>
              </a:ext>
            </a:extLst>
          </p:cNvPr>
          <p:cNvGraphicFramePr>
            <a:graphicFrameLocks noGrp="1"/>
          </p:cNvGraphicFramePr>
          <p:nvPr/>
        </p:nvGraphicFramePr>
        <p:xfrm>
          <a:off x="4975051" y="3154363"/>
          <a:ext cx="4535985" cy="741220"/>
        </p:xfrm>
        <a:graphic>
          <a:graphicData uri="http://schemas.openxmlformats.org/drawingml/2006/table">
            <a:tbl>
              <a:tblPr firstRow="1" bandRow="1">
                <a:tableStyleId>{5C22544A-7EE6-4342-B048-85BDC9FD1C3A}</a:tableStyleId>
              </a:tblPr>
              <a:tblGrid>
                <a:gridCol w="302399">
                  <a:extLst>
                    <a:ext uri="{9D8B030D-6E8A-4147-A177-3AD203B41FA5}">
                      <a16:colId xmlns:a16="http://schemas.microsoft.com/office/drawing/2014/main" val="3665896019"/>
                    </a:ext>
                  </a:extLst>
                </a:gridCol>
                <a:gridCol w="302399">
                  <a:extLst>
                    <a:ext uri="{9D8B030D-6E8A-4147-A177-3AD203B41FA5}">
                      <a16:colId xmlns:a16="http://schemas.microsoft.com/office/drawing/2014/main" val="3100282765"/>
                    </a:ext>
                  </a:extLst>
                </a:gridCol>
                <a:gridCol w="302399">
                  <a:extLst>
                    <a:ext uri="{9D8B030D-6E8A-4147-A177-3AD203B41FA5}">
                      <a16:colId xmlns:a16="http://schemas.microsoft.com/office/drawing/2014/main" val="3518482325"/>
                    </a:ext>
                  </a:extLst>
                </a:gridCol>
                <a:gridCol w="302399">
                  <a:extLst>
                    <a:ext uri="{9D8B030D-6E8A-4147-A177-3AD203B41FA5}">
                      <a16:colId xmlns:a16="http://schemas.microsoft.com/office/drawing/2014/main" val="3884264278"/>
                    </a:ext>
                  </a:extLst>
                </a:gridCol>
                <a:gridCol w="302399">
                  <a:extLst>
                    <a:ext uri="{9D8B030D-6E8A-4147-A177-3AD203B41FA5}">
                      <a16:colId xmlns:a16="http://schemas.microsoft.com/office/drawing/2014/main" val="848986326"/>
                    </a:ext>
                  </a:extLst>
                </a:gridCol>
                <a:gridCol w="302399">
                  <a:extLst>
                    <a:ext uri="{9D8B030D-6E8A-4147-A177-3AD203B41FA5}">
                      <a16:colId xmlns:a16="http://schemas.microsoft.com/office/drawing/2014/main" val="3922094432"/>
                    </a:ext>
                  </a:extLst>
                </a:gridCol>
                <a:gridCol w="302399">
                  <a:extLst>
                    <a:ext uri="{9D8B030D-6E8A-4147-A177-3AD203B41FA5}">
                      <a16:colId xmlns:a16="http://schemas.microsoft.com/office/drawing/2014/main" val="2689378874"/>
                    </a:ext>
                  </a:extLst>
                </a:gridCol>
                <a:gridCol w="302399">
                  <a:extLst>
                    <a:ext uri="{9D8B030D-6E8A-4147-A177-3AD203B41FA5}">
                      <a16:colId xmlns:a16="http://schemas.microsoft.com/office/drawing/2014/main" val="1449185343"/>
                    </a:ext>
                  </a:extLst>
                </a:gridCol>
                <a:gridCol w="302399">
                  <a:extLst>
                    <a:ext uri="{9D8B030D-6E8A-4147-A177-3AD203B41FA5}">
                      <a16:colId xmlns:a16="http://schemas.microsoft.com/office/drawing/2014/main" val="1170073483"/>
                    </a:ext>
                  </a:extLst>
                </a:gridCol>
                <a:gridCol w="302399">
                  <a:extLst>
                    <a:ext uri="{9D8B030D-6E8A-4147-A177-3AD203B41FA5}">
                      <a16:colId xmlns:a16="http://schemas.microsoft.com/office/drawing/2014/main" val="2977156779"/>
                    </a:ext>
                  </a:extLst>
                </a:gridCol>
                <a:gridCol w="302399">
                  <a:extLst>
                    <a:ext uri="{9D8B030D-6E8A-4147-A177-3AD203B41FA5}">
                      <a16:colId xmlns:a16="http://schemas.microsoft.com/office/drawing/2014/main" val="2510152630"/>
                    </a:ext>
                  </a:extLst>
                </a:gridCol>
                <a:gridCol w="302399">
                  <a:extLst>
                    <a:ext uri="{9D8B030D-6E8A-4147-A177-3AD203B41FA5}">
                      <a16:colId xmlns:a16="http://schemas.microsoft.com/office/drawing/2014/main" val="2802902940"/>
                    </a:ext>
                  </a:extLst>
                </a:gridCol>
                <a:gridCol w="302399">
                  <a:extLst>
                    <a:ext uri="{9D8B030D-6E8A-4147-A177-3AD203B41FA5}">
                      <a16:colId xmlns:a16="http://schemas.microsoft.com/office/drawing/2014/main" val="497299105"/>
                    </a:ext>
                  </a:extLst>
                </a:gridCol>
                <a:gridCol w="302399">
                  <a:extLst>
                    <a:ext uri="{9D8B030D-6E8A-4147-A177-3AD203B41FA5}">
                      <a16:colId xmlns:a16="http://schemas.microsoft.com/office/drawing/2014/main" val="1301516331"/>
                    </a:ext>
                  </a:extLst>
                </a:gridCol>
                <a:gridCol w="302399">
                  <a:extLst>
                    <a:ext uri="{9D8B030D-6E8A-4147-A177-3AD203B41FA5}">
                      <a16:colId xmlns:a16="http://schemas.microsoft.com/office/drawing/2014/main" val="684092319"/>
                    </a:ext>
                  </a:extLst>
                </a:gridCol>
              </a:tblGrid>
              <a:tr h="370610">
                <a:tc>
                  <a:txBody>
                    <a:bodyPr/>
                    <a:lstStyle/>
                    <a:p>
                      <a:r>
                        <a:rPr kumimoji="1" lang="ja-JP" altLang="en-US" sz="900" dirty="0"/>
                        <a:t>融資</a:t>
                      </a: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sz="900" dirty="0"/>
                        <a:t>５年</a:t>
                      </a:r>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sz="900" dirty="0"/>
                        <a:t>完済</a:t>
                      </a:r>
                    </a:p>
                  </a:txBody>
                  <a:tcPr/>
                </a:tc>
                <a:extLst>
                  <a:ext uri="{0D108BD9-81ED-4DB2-BD59-A6C34878D82A}">
                    <a16:rowId xmlns:a16="http://schemas.microsoft.com/office/drawing/2014/main" val="3112000923"/>
                  </a:ext>
                </a:extLst>
              </a:tr>
              <a:tr h="37061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sz="1050"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762882271"/>
                  </a:ext>
                </a:extLst>
              </a:tr>
            </a:tbl>
          </a:graphicData>
        </a:graphic>
      </p:graphicFrame>
      <p:sp>
        <p:nvSpPr>
          <p:cNvPr id="33" name="楕円 32">
            <a:extLst>
              <a:ext uri="{FF2B5EF4-FFF2-40B4-BE49-F238E27FC236}">
                <a16:creationId xmlns:a16="http://schemas.microsoft.com/office/drawing/2014/main" id="{E1356196-819E-4FC6-AA4A-C8B1F7E90013}"/>
              </a:ext>
            </a:extLst>
          </p:cNvPr>
          <p:cNvSpPr/>
          <p:nvPr/>
        </p:nvSpPr>
        <p:spPr>
          <a:xfrm>
            <a:off x="5043808" y="3653894"/>
            <a:ext cx="115503" cy="105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五方向 1040">
            <a:extLst>
              <a:ext uri="{FF2B5EF4-FFF2-40B4-BE49-F238E27FC236}">
                <a16:creationId xmlns:a16="http://schemas.microsoft.com/office/drawing/2014/main" id="{ECB6D874-2371-458D-90E6-3AB075A05DE9}"/>
              </a:ext>
            </a:extLst>
          </p:cNvPr>
          <p:cNvSpPr/>
          <p:nvPr/>
        </p:nvSpPr>
        <p:spPr>
          <a:xfrm>
            <a:off x="5260917" y="3609999"/>
            <a:ext cx="1214876" cy="220869"/>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矢印: 五方向 99">
            <a:extLst>
              <a:ext uri="{FF2B5EF4-FFF2-40B4-BE49-F238E27FC236}">
                <a16:creationId xmlns:a16="http://schemas.microsoft.com/office/drawing/2014/main" id="{FE7473BE-B4CF-4F6D-A48E-9BDFC4155CD0}"/>
              </a:ext>
            </a:extLst>
          </p:cNvPr>
          <p:cNvSpPr/>
          <p:nvPr/>
        </p:nvSpPr>
        <p:spPr>
          <a:xfrm>
            <a:off x="6486717" y="3618365"/>
            <a:ext cx="2958927" cy="19929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950C1C0C-9209-4563-85F7-99D0DF36D683}"/>
              </a:ext>
            </a:extLst>
          </p:cNvPr>
          <p:cNvSpPr txBox="1"/>
          <p:nvPr/>
        </p:nvSpPr>
        <p:spPr>
          <a:xfrm>
            <a:off x="5198351" y="3615089"/>
            <a:ext cx="1263466" cy="246221"/>
          </a:xfrm>
          <a:prstGeom prst="rect">
            <a:avLst/>
          </a:prstGeom>
          <a:noFill/>
        </p:spPr>
        <p:txBody>
          <a:bodyPr wrap="square" rtlCol="0">
            <a:spAutoFit/>
          </a:bodyPr>
          <a:lstStyle/>
          <a:p>
            <a:r>
              <a:rPr kumimoji="1" lang="ja-JP" altLang="en-US" sz="1000" b="1" dirty="0">
                <a:solidFill>
                  <a:srgbClr val="FF0000"/>
                </a:solidFill>
              </a:rPr>
              <a:t>据置期間</a:t>
            </a:r>
            <a:r>
              <a:rPr kumimoji="1" lang="en-US" altLang="ja-JP" sz="800" b="1" dirty="0">
                <a:solidFill>
                  <a:srgbClr val="FF0000"/>
                </a:solidFill>
              </a:rPr>
              <a:t>(</a:t>
            </a:r>
            <a:r>
              <a:rPr kumimoji="1" lang="ja-JP" altLang="en-US" sz="800" b="1" dirty="0">
                <a:solidFill>
                  <a:srgbClr val="FF0000"/>
                </a:solidFill>
              </a:rPr>
              <a:t>最長５年）</a:t>
            </a:r>
          </a:p>
        </p:txBody>
      </p:sp>
      <p:sp>
        <p:nvSpPr>
          <p:cNvPr id="37" name="テキスト ボックス 36">
            <a:extLst>
              <a:ext uri="{FF2B5EF4-FFF2-40B4-BE49-F238E27FC236}">
                <a16:creationId xmlns:a16="http://schemas.microsoft.com/office/drawing/2014/main" id="{AEE35355-BE60-4913-BA26-4701CF682AFF}"/>
              </a:ext>
            </a:extLst>
          </p:cNvPr>
          <p:cNvSpPr txBox="1"/>
          <p:nvPr/>
        </p:nvSpPr>
        <p:spPr>
          <a:xfrm>
            <a:off x="7143443" y="3594903"/>
            <a:ext cx="1587480" cy="246221"/>
          </a:xfrm>
          <a:prstGeom prst="rect">
            <a:avLst/>
          </a:prstGeom>
          <a:noFill/>
        </p:spPr>
        <p:txBody>
          <a:bodyPr wrap="square" rtlCol="0">
            <a:spAutoFit/>
          </a:bodyPr>
          <a:lstStyle/>
          <a:p>
            <a:r>
              <a:rPr kumimoji="1" lang="ja-JP" altLang="en-US" sz="1000" b="1" dirty="0"/>
              <a:t>元　利　金　返　済</a:t>
            </a:r>
          </a:p>
        </p:txBody>
      </p:sp>
      <p:sp>
        <p:nvSpPr>
          <p:cNvPr id="38" name="テキスト ボックス 37">
            <a:extLst>
              <a:ext uri="{FF2B5EF4-FFF2-40B4-BE49-F238E27FC236}">
                <a16:creationId xmlns:a16="http://schemas.microsoft.com/office/drawing/2014/main" id="{4D97B18B-944F-47B8-9941-15639B3CC94E}"/>
              </a:ext>
            </a:extLst>
          </p:cNvPr>
          <p:cNvSpPr txBox="1"/>
          <p:nvPr/>
        </p:nvSpPr>
        <p:spPr>
          <a:xfrm>
            <a:off x="4775582" y="3917685"/>
            <a:ext cx="4689101" cy="253916"/>
          </a:xfrm>
          <a:prstGeom prst="rect">
            <a:avLst/>
          </a:prstGeom>
          <a:noFill/>
        </p:spPr>
        <p:txBody>
          <a:bodyPr wrap="square" rtlCol="0" anchor="t">
            <a:spAutoFit/>
          </a:bodyPr>
          <a:lstStyle/>
          <a:p>
            <a:r>
              <a:rPr lang="ja-JP" altLang="en-US" sz="1050" b="1" u="sng" dirty="0">
                <a:solidFill>
                  <a:srgbClr val="FF0000"/>
                </a:solidFill>
                <a:latin typeface="Meiryo UI"/>
                <a:ea typeface="Meiryo UI"/>
              </a:rPr>
              <a:t>据置期間</a:t>
            </a:r>
            <a:r>
              <a:rPr lang="ja-JP" altLang="en-US" sz="1050" b="1" u="sng" dirty="0">
                <a:latin typeface="Meiryo UI"/>
                <a:ea typeface="Meiryo UI"/>
              </a:rPr>
              <a:t>に対する企業側へのアクション</a:t>
            </a:r>
          </a:p>
        </p:txBody>
      </p:sp>
      <p:sp>
        <p:nvSpPr>
          <p:cNvPr id="3" name="テキスト ボックス 2"/>
          <p:cNvSpPr txBox="1"/>
          <p:nvPr/>
        </p:nvSpPr>
        <p:spPr>
          <a:xfrm>
            <a:off x="8641038" y="453227"/>
            <a:ext cx="1190660" cy="692497"/>
          </a:xfrm>
          <a:prstGeom prst="rect">
            <a:avLst/>
          </a:prstGeom>
          <a:noFill/>
          <a:ln w="19050">
            <a:solidFill>
              <a:srgbClr val="FF0000"/>
            </a:solidFill>
          </a:ln>
        </p:spPr>
        <p:txBody>
          <a:bodyPr wrap="square" rtlCol="0">
            <a:spAutoFit/>
          </a:bodyPr>
          <a:lstStyle/>
          <a:p>
            <a:pPr algn="ctr"/>
            <a:r>
              <a:rPr kumimoji="1" lang="en-US" altLang="ja-JP" sz="1300" dirty="0">
                <a:solidFill>
                  <a:schemeClr val="accent2"/>
                </a:solidFill>
              </a:rPr>
              <a:t>R2/5/18</a:t>
            </a:r>
            <a:r>
              <a:rPr kumimoji="1" lang="ja-JP" altLang="en-US" sz="1300" dirty="0">
                <a:solidFill>
                  <a:schemeClr val="accent2"/>
                </a:solidFill>
              </a:rPr>
              <a:t>・</a:t>
            </a:r>
            <a:r>
              <a:rPr kumimoji="1" lang="en-US" altLang="ja-JP" sz="1300" dirty="0">
                <a:solidFill>
                  <a:schemeClr val="accent2"/>
                </a:solidFill>
              </a:rPr>
              <a:t>22</a:t>
            </a:r>
          </a:p>
          <a:p>
            <a:pPr algn="ctr"/>
            <a:r>
              <a:rPr lang="ja-JP" altLang="en-US" sz="1300" dirty="0">
                <a:solidFill>
                  <a:schemeClr val="accent2"/>
                </a:solidFill>
              </a:rPr>
              <a:t>内閣官房</a:t>
            </a:r>
            <a:r>
              <a:rPr lang="en-US" altLang="ja-JP" sz="1300" dirty="0">
                <a:solidFill>
                  <a:schemeClr val="accent2"/>
                </a:solidFill>
              </a:rPr>
              <a:t>HP</a:t>
            </a:r>
            <a:r>
              <a:rPr lang="ja-JP" altLang="en-US" sz="1300" dirty="0">
                <a:solidFill>
                  <a:schemeClr val="accent2"/>
                </a:solidFill>
              </a:rPr>
              <a:t>公表</a:t>
            </a:r>
            <a:endParaRPr kumimoji="1" lang="ja-JP" altLang="en-US" sz="1300" dirty="0">
              <a:solidFill>
                <a:schemeClr val="accent2"/>
              </a:solidFill>
            </a:endParaRPr>
          </a:p>
        </p:txBody>
      </p:sp>
      <p:sp>
        <p:nvSpPr>
          <p:cNvPr id="4" name="スライド番号プレースホルダー 3"/>
          <p:cNvSpPr>
            <a:spLocks noGrp="1"/>
          </p:cNvSpPr>
          <p:nvPr>
            <p:ph type="sldNum" sz="quarter" idx="12"/>
          </p:nvPr>
        </p:nvSpPr>
        <p:spPr>
          <a:xfrm>
            <a:off x="7594600" y="6480480"/>
            <a:ext cx="2311400" cy="365125"/>
          </a:xfrm>
        </p:spPr>
        <p:txBody>
          <a:bodyPr/>
          <a:lstStyle/>
          <a:p>
            <a:pPr defTabSz="957816"/>
            <a:fld id="{E56D3A4E-9A59-4E6B-BF4A-AE0DD7BCF8CE}" type="slidenum">
              <a:rPr kumimoji="1" lang="ja-JP" altLang="en-US" sz="1900" smtClean="0">
                <a:solidFill>
                  <a:prstClr val="black">
                    <a:tint val="75000"/>
                  </a:prstClr>
                </a:solidFill>
              </a:rPr>
              <a:pPr defTabSz="957816"/>
              <a:t>12</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86830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EC98F997-B5B8-43A8-82AB-09E44CE8C86D}"/>
              </a:ext>
            </a:extLst>
          </p:cNvPr>
          <p:cNvSpPr txBox="1"/>
          <p:nvPr/>
        </p:nvSpPr>
        <p:spPr>
          <a:xfrm>
            <a:off x="4948164" y="6004284"/>
            <a:ext cx="4906924" cy="738664"/>
          </a:xfrm>
          <a:prstGeom prst="rect">
            <a:avLst/>
          </a:prstGeom>
          <a:noFill/>
        </p:spPr>
        <p:txBody>
          <a:bodyPr wrap="square" rtlCol="0" anchor="t">
            <a:spAutoFit/>
          </a:bodyPr>
          <a:lstStyle/>
          <a:p>
            <a:r>
              <a:rPr lang="ja-JP" altLang="en-US" sz="1050" b="1" dirty="0">
                <a:latin typeface="Meiryo UI"/>
                <a:ea typeface="Meiryo UI"/>
              </a:rPr>
              <a:t>対応整理の留意点</a:t>
            </a:r>
          </a:p>
          <a:p>
            <a:r>
              <a:rPr lang="ja-JP" altLang="en-US" sz="1050" dirty="0">
                <a:latin typeface="Meiryo UI"/>
                <a:ea typeface="Meiryo UI"/>
              </a:rPr>
              <a:t>一つの目線として、企業格付けで分類しているが、全ての企業がこの枠組みで整理できるわけではなく、個々の取引先企業の置かれた状況等に応じて、あくまで考え方の参考例としての理解にとどめることが有効。</a:t>
            </a:r>
          </a:p>
        </p:txBody>
      </p:sp>
      <p:graphicFrame>
        <p:nvGraphicFramePr>
          <p:cNvPr id="48" name="表 66">
            <a:extLst>
              <a:ext uri="{FF2B5EF4-FFF2-40B4-BE49-F238E27FC236}">
                <a16:creationId xmlns:a16="http://schemas.microsoft.com/office/drawing/2014/main" id="{733A6B30-6A59-4808-AB77-9BDB44263464}"/>
              </a:ext>
            </a:extLst>
          </p:cNvPr>
          <p:cNvGraphicFramePr>
            <a:graphicFrameLocks noGrp="1"/>
          </p:cNvGraphicFramePr>
          <p:nvPr/>
        </p:nvGraphicFramePr>
        <p:xfrm>
          <a:off x="64325" y="3480521"/>
          <a:ext cx="4817968" cy="1941187"/>
        </p:xfrm>
        <a:graphic>
          <a:graphicData uri="http://schemas.openxmlformats.org/drawingml/2006/table">
            <a:tbl>
              <a:tblPr firstRow="1" bandRow="1">
                <a:tableStyleId>{5C22544A-7EE6-4342-B048-85BDC9FD1C3A}</a:tableStyleId>
              </a:tblPr>
              <a:tblGrid>
                <a:gridCol w="703409">
                  <a:extLst>
                    <a:ext uri="{9D8B030D-6E8A-4147-A177-3AD203B41FA5}">
                      <a16:colId xmlns:a16="http://schemas.microsoft.com/office/drawing/2014/main" val="2498506591"/>
                    </a:ext>
                  </a:extLst>
                </a:gridCol>
                <a:gridCol w="1972400">
                  <a:extLst>
                    <a:ext uri="{9D8B030D-6E8A-4147-A177-3AD203B41FA5}">
                      <a16:colId xmlns:a16="http://schemas.microsoft.com/office/drawing/2014/main" val="1144819722"/>
                    </a:ext>
                  </a:extLst>
                </a:gridCol>
                <a:gridCol w="2142159">
                  <a:extLst>
                    <a:ext uri="{9D8B030D-6E8A-4147-A177-3AD203B41FA5}">
                      <a16:colId xmlns:a16="http://schemas.microsoft.com/office/drawing/2014/main" val="904261464"/>
                    </a:ext>
                  </a:extLst>
                </a:gridCol>
              </a:tblGrid>
              <a:tr h="294675">
                <a:tc>
                  <a:txBody>
                    <a:bodyPr/>
                    <a:lstStyle/>
                    <a:p>
                      <a:endParaRPr kumimoji="1" lang="en-US" altLang="ja-JP" sz="900" dirty="0"/>
                    </a:p>
                    <a:p>
                      <a:r>
                        <a:rPr kumimoji="1" lang="ja-JP" altLang="en-US" sz="900" dirty="0"/>
                        <a:t> 状　況</a:t>
                      </a:r>
                    </a:p>
                  </a:txBody>
                  <a:tcPr/>
                </a:tc>
                <a:tc>
                  <a:txBody>
                    <a:bodyPr/>
                    <a:lstStyle/>
                    <a:p>
                      <a:pPr algn="ctr"/>
                      <a:endParaRPr kumimoji="1" lang="en-US" altLang="ja-JP" sz="900" dirty="0"/>
                    </a:p>
                    <a:p>
                      <a:pPr algn="ctr"/>
                      <a:r>
                        <a:rPr kumimoji="1" lang="ja-JP" altLang="en-US" sz="900" dirty="0"/>
                        <a:t>地 域 金 融 機 関</a:t>
                      </a:r>
                    </a:p>
                  </a:txBody>
                  <a:tcPr/>
                </a:tc>
                <a:tc>
                  <a:txBody>
                    <a:bodyPr/>
                    <a:lstStyle/>
                    <a:p>
                      <a:r>
                        <a:rPr kumimoji="1" lang="ja-JP" altLang="en-US" sz="900" dirty="0"/>
                        <a:t>　</a:t>
                      </a:r>
                      <a:endParaRPr kumimoji="1" lang="en-US" altLang="ja-JP" sz="900" dirty="0"/>
                    </a:p>
                    <a:p>
                      <a:r>
                        <a:rPr kumimoji="1" lang="ja-JP" altLang="en-US" sz="900" dirty="0"/>
                        <a:t>　　　　　無 借 金 企 業 等</a:t>
                      </a:r>
                    </a:p>
                  </a:txBody>
                  <a:tcPr/>
                </a:tc>
                <a:extLst>
                  <a:ext uri="{0D108BD9-81ED-4DB2-BD59-A6C34878D82A}">
                    <a16:rowId xmlns:a16="http://schemas.microsoft.com/office/drawing/2014/main" val="2416844167"/>
                  </a:ext>
                </a:extLst>
              </a:tr>
              <a:tr h="523867">
                <a:tc>
                  <a:txBody>
                    <a:bodyPr/>
                    <a:lstStyle/>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融資</a:t>
                      </a:r>
                      <a:endPar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カネ</a:t>
                      </a:r>
                      <a: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t>)</a:t>
                      </a:r>
                      <a:b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　</a:t>
                      </a:r>
                    </a:p>
                  </a:txBody>
                  <a:tcPr/>
                </a:tc>
                <a:tc>
                  <a:txBody>
                    <a:bodyPr/>
                    <a:lstStyle/>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コロナ緊急融資、特別融資でアプローチ</a:t>
                      </a:r>
                      <a:b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融資は出しやすい環境</a:t>
                      </a:r>
                    </a:p>
                  </a:txBody>
                  <a:tcPr/>
                </a:tc>
                <a:tc>
                  <a:txBody>
                    <a:bodyPr/>
                    <a:lstStyle/>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従前比手元資金潤沢ではなく先行き不安</a:t>
                      </a:r>
                      <a:endPar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無借金の財務体質にプライド</a:t>
                      </a:r>
                      <a:b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→なかなか成立しにくい</a:t>
                      </a:r>
                    </a:p>
                  </a:txBody>
                  <a:tcPr/>
                </a:tc>
                <a:extLst>
                  <a:ext uri="{0D108BD9-81ED-4DB2-BD59-A6C34878D82A}">
                    <a16:rowId xmlns:a16="http://schemas.microsoft.com/office/drawing/2014/main" val="791818415"/>
                  </a:ext>
                </a:extLst>
              </a:tr>
              <a:tr h="982250">
                <a:tc>
                  <a:txBody>
                    <a:bodyPr/>
                    <a:lstStyle/>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人材</a:t>
                      </a:r>
                      <a:endPar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ヒト）</a:t>
                      </a:r>
                    </a:p>
                  </a:txBody>
                  <a:tcPr/>
                </a:tc>
                <a:tc>
                  <a:txBody>
                    <a:bodyPr/>
                    <a:lstStyle/>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大企業のリストラ、コロナ下でのテレワークの</a:t>
                      </a:r>
                      <a:r>
                        <a:rPr kumimoji="1" lang="ja-JP" altLang="en-US" sz="9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浸透により</a:t>
                      </a: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、経営人材、副業兼業人材ともに優秀な人材が流動化し紹介しやすい環境</a:t>
                      </a:r>
                      <a:b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900" b="0" i="0" u="none" strike="noStrike" kern="1200" dirty="0">
                          <a:solidFill>
                            <a:schemeClr val="dk1"/>
                          </a:solidFill>
                          <a:effectLst/>
                          <a:latin typeface="Meiryo UI" panose="020B0604030504040204" pitchFamily="50" charset="-128"/>
                          <a:ea typeface="Meiryo UI" panose="020B0604030504040204" pitchFamily="50" charset="-128"/>
                          <a:cs typeface="Microsoft Himalaya" panose="01010100010101010101" pitchFamily="2" charset="0"/>
                        </a:rPr>
                        <a:t>自粛生活で時間ができたことで、自分の将来を考える機会が生まれ、転職市場に登録者が増加</a:t>
                      </a:r>
                      <a:endPar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endParaRPr>
                    </a:p>
                  </a:txBody>
                  <a:tcPr/>
                </a:tc>
                <a:tc>
                  <a:txBody>
                    <a:bodyPr/>
                    <a:lstStyle/>
                    <a:p>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外部人材導入により、自社の技術力や強みに磨きをかけ成長するチャンス</a:t>
                      </a:r>
                      <a:b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900" dirty="0">
                          <a:latin typeface="Meiryo UI" panose="020B0604030504040204" pitchFamily="50" charset="-128"/>
                          <a:ea typeface="Meiryo UI" panose="020B0604030504040204" pitchFamily="50" charset="-128"/>
                          <a:cs typeface="Microsoft Himalaya" panose="01010100010101010101" pitchFamily="2" charset="0"/>
                        </a:rPr>
                        <a:t>外部人材も優秀な人材を採用しやすい</a:t>
                      </a:r>
                      <a:br>
                        <a:rPr kumimoji="1" lang="en-US" altLang="ja-JP" sz="9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900" dirty="0">
                          <a:solidFill>
                            <a:srgbClr val="FF0000"/>
                          </a:solidFill>
                          <a:latin typeface="Meiryo UI" panose="020B0604030504040204" pitchFamily="50" charset="-128"/>
                          <a:ea typeface="Meiryo UI" panose="020B0604030504040204" pitchFamily="50" charset="-128"/>
                          <a:cs typeface="Microsoft Himalaya" panose="01010100010101010101" pitchFamily="2" charset="0"/>
                        </a:rPr>
                        <a:t>→企業成長のソリューションとして外部人材導入</a:t>
                      </a:r>
                    </a:p>
                  </a:txBody>
                  <a:tcPr/>
                </a:tc>
                <a:extLst>
                  <a:ext uri="{0D108BD9-81ED-4DB2-BD59-A6C34878D82A}">
                    <a16:rowId xmlns:a16="http://schemas.microsoft.com/office/drawing/2014/main" val="1700861136"/>
                  </a:ext>
                </a:extLst>
              </a:tr>
            </a:tbl>
          </a:graphicData>
        </a:graphic>
      </p:graphicFrame>
      <p:sp>
        <p:nvSpPr>
          <p:cNvPr id="4" name="テキスト ボックス 3"/>
          <p:cNvSpPr txBox="1"/>
          <p:nvPr/>
        </p:nvSpPr>
        <p:spPr>
          <a:xfrm>
            <a:off x="47711" y="86058"/>
            <a:ext cx="979744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加えて、以下のような観点も参考に、地元企業の生産性向上・成長による地域経済回復を目指し、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金融仲介機能の一層の発揮の一環として、人材ビジネスのより効果的な活用を図られたい。</a:t>
            </a:r>
          </a:p>
        </p:txBody>
      </p:sp>
      <p:sp>
        <p:nvSpPr>
          <p:cNvPr id="5" name="正方形/長方形 4">
            <a:extLst>
              <a:ext uri="{FF2B5EF4-FFF2-40B4-BE49-F238E27FC236}">
                <a16:creationId xmlns:a16="http://schemas.microsoft.com/office/drawing/2014/main" id="{CCF4D283-B664-4A16-884F-BADC3CC333DF}"/>
              </a:ext>
            </a:extLst>
          </p:cNvPr>
          <p:cNvSpPr/>
          <p:nvPr/>
        </p:nvSpPr>
        <p:spPr>
          <a:xfrm>
            <a:off x="47711" y="716761"/>
            <a:ext cx="9807945" cy="19106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AE360C8-3314-4C88-8258-F8F7EBB3B195}"/>
              </a:ext>
            </a:extLst>
          </p:cNvPr>
          <p:cNvSpPr txBox="1"/>
          <p:nvPr/>
        </p:nvSpPr>
        <p:spPr>
          <a:xfrm>
            <a:off x="-4617" y="733684"/>
            <a:ext cx="4435034" cy="253916"/>
          </a:xfrm>
          <a:prstGeom prst="rect">
            <a:avLst/>
          </a:prstGeom>
          <a:noFill/>
        </p:spPr>
        <p:txBody>
          <a:bodyPr wrap="square" rtlCol="0" anchor="t">
            <a:spAutoFit/>
          </a:bodyPr>
          <a:lstStyle/>
          <a:p>
            <a:r>
              <a:rPr lang="ja-JP" altLang="en-US" sz="1050" b="1" u="sng" dirty="0">
                <a:latin typeface="Meiryo UI"/>
                <a:ea typeface="Meiryo UI"/>
              </a:rPr>
              <a:t>〇外部人材（副業、兼業人材）活用という選択肢</a:t>
            </a:r>
          </a:p>
        </p:txBody>
      </p:sp>
      <p:sp>
        <p:nvSpPr>
          <p:cNvPr id="7" name="テキスト ボックス 6">
            <a:extLst>
              <a:ext uri="{FF2B5EF4-FFF2-40B4-BE49-F238E27FC236}">
                <a16:creationId xmlns:a16="http://schemas.microsoft.com/office/drawing/2014/main" id="{1553BD5F-354B-4280-B1BB-85AC3DEC0FEE}"/>
              </a:ext>
            </a:extLst>
          </p:cNvPr>
          <p:cNvSpPr txBox="1"/>
          <p:nvPr/>
        </p:nvSpPr>
        <p:spPr>
          <a:xfrm>
            <a:off x="11426" y="1275205"/>
            <a:ext cx="6669396" cy="1384995"/>
          </a:xfrm>
          <a:prstGeom prst="rect">
            <a:avLst/>
          </a:prstGeom>
          <a:noFill/>
        </p:spPr>
        <p:txBody>
          <a:bodyPr wrap="square" rtlCol="0" anchor="t">
            <a:spAutoFit/>
          </a:bodyPr>
          <a:lstStyle/>
          <a:p>
            <a:r>
              <a:rPr lang="ja-JP" altLang="en-US" sz="1050" b="1" dirty="0">
                <a:latin typeface="Meiryo UI"/>
                <a:ea typeface="Meiryo UI"/>
              </a:rPr>
              <a:t>活用のメリット　</a:t>
            </a:r>
            <a:r>
              <a:rPr lang="en-US" altLang="ja-JP" sz="900" b="1" dirty="0">
                <a:latin typeface="Meiryo UI"/>
                <a:ea typeface="Meiryo UI"/>
              </a:rPr>
              <a:t>※</a:t>
            </a:r>
            <a:r>
              <a:rPr lang="ja-JP" altLang="en-US" sz="900" b="1" dirty="0">
                <a:latin typeface="Meiryo UI"/>
                <a:ea typeface="Meiryo UI"/>
              </a:rPr>
              <a:t>①～④が活用企業側の視点</a:t>
            </a:r>
            <a:endParaRPr lang="ja-JP" altLang="en-US" sz="900" b="1" dirty="0">
              <a:latin typeface="Meiryo UI" panose="020B0604030504040204" pitchFamily="50" charset="-128"/>
              <a:ea typeface="Meiryo UI" panose="020B0604030504040204" pitchFamily="50" charset="-128"/>
            </a:endParaRPr>
          </a:p>
          <a:p>
            <a:pPr algn="just"/>
            <a:r>
              <a:rPr lang="ja-JP" altLang="en-US" sz="1050" kern="100" dirty="0">
                <a:solidFill>
                  <a:srgbClr val="000000"/>
                </a:solidFill>
                <a:latin typeface="Meiryo UI"/>
                <a:ea typeface="Meiryo UI"/>
                <a:cs typeface="Times New Roman" panose="02020603050405020304" pitchFamily="18" charset="0"/>
              </a:rPr>
              <a:t>① 副業、兼業人材は、計画を立てるだけでなく、実際に当該企業に入って、自ら手を動かしてくれる。</a:t>
            </a:r>
            <a:endParaRPr lang="ja-JP" altLang="ja-JP" sz="1050" kern="100" dirty="0">
              <a:latin typeface="Meiryo UI"/>
              <a:ea typeface="Meiryo UI"/>
              <a:cs typeface="Times New Roman" panose="02020603050405020304" pitchFamily="18" charset="0"/>
            </a:endParaRPr>
          </a:p>
          <a:p>
            <a:pPr algn="just">
              <a:spcAft>
                <a:spcPts val="0"/>
              </a:spcAft>
            </a:pPr>
            <a:r>
              <a:rPr lang="ja-JP" altLang="en-US" sz="1050" kern="100" dirty="0">
                <a:latin typeface="Meiryo UI"/>
                <a:ea typeface="Meiryo UI"/>
                <a:cs typeface="ＭＳ 明朝" panose="02020609040205080304" pitchFamily="17" charset="-128"/>
              </a:rPr>
              <a:t>②</a:t>
            </a:r>
            <a:r>
              <a:rPr lang="ja-JP" altLang="ja-JP" sz="1050" kern="100" dirty="0">
                <a:latin typeface="Meiryo UI"/>
                <a:ea typeface="Meiryo UI"/>
                <a:cs typeface="ＭＳ 明朝" panose="02020609040205080304" pitchFamily="17" charset="-128"/>
              </a:rPr>
              <a:t> 先行き不透明な環境下で、常</a:t>
            </a:r>
            <a:r>
              <a:rPr lang="ja-JP" altLang="en-US" sz="1050" kern="100" dirty="0">
                <a:latin typeface="Meiryo UI"/>
                <a:ea typeface="Meiryo UI"/>
                <a:cs typeface="ＭＳ 明朝" panose="02020609040205080304" pitchFamily="17" charset="-128"/>
              </a:rPr>
              <a:t>勤</a:t>
            </a:r>
            <a:r>
              <a:rPr lang="ja-JP" altLang="ja-JP" sz="1050" kern="100" dirty="0">
                <a:latin typeface="Meiryo UI"/>
                <a:ea typeface="Meiryo UI"/>
                <a:cs typeface="ＭＳ 明朝" panose="02020609040205080304" pitchFamily="17" charset="-128"/>
              </a:rPr>
              <a:t>雇用(固定費)ではなく、変動費で対応できる。</a:t>
            </a:r>
            <a:endParaRPr lang="ja-JP" altLang="ja-JP" sz="1050" kern="100" dirty="0">
              <a:latin typeface="Meiryo UI"/>
              <a:ea typeface="Meiryo UI"/>
              <a:cs typeface="Times New Roman" panose="02020603050405020304" pitchFamily="18" charset="0"/>
            </a:endParaRPr>
          </a:p>
          <a:p>
            <a:pPr marL="200025" indent="-200025" algn="just"/>
            <a:r>
              <a:rPr lang="ja-JP" altLang="en-US" sz="1050" kern="100" dirty="0">
                <a:solidFill>
                  <a:srgbClr val="000000"/>
                </a:solidFill>
                <a:latin typeface="Meiryo UI"/>
                <a:ea typeface="Meiryo UI"/>
                <a:cs typeface="ＭＳ 明朝" panose="02020609040205080304" pitchFamily="17" charset="-128"/>
              </a:rPr>
              <a:t>③</a:t>
            </a:r>
            <a:r>
              <a:rPr lang="ja-JP" altLang="ja-JP" sz="1050" kern="100" dirty="0">
                <a:solidFill>
                  <a:srgbClr val="000000"/>
                </a:solidFill>
                <a:latin typeface="Meiryo UI"/>
                <a:ea typeface="Meiryo UI"/>
                <a:cs typeface="ＭＳ 明朝" panose="02020609040205080304" pitchFamily="17" charset="-128"/>
              </a:rPr>
              <a:t> 停滞期に体制構築を行うことで、停滞期からの回復期に</a:t>
            </a:r>
            <a:r>
              <a:rPr lang="ja-JP" altLang="en-US" sz="1050" kern="100" dirty="0">
                <a:solidFill>
                  <a:srgbClr val="000000"/>
                </a:solidFill>
                <a:latin typeface="Meiryo UI"/>
                <a:ea typeface="Meiryo UI"/>
                <a:cs typeface="ＭＳ 明朝" panose="02020609040205080304" pitchFamily="17" charset="-128"/>
              </a:rPr>
              <a:t>業績</a:t>
            </a:r>
            <a:r>
              <a:rPr lang="ja-JP" altLang="ja-JP" sz="1050" kern="100" dirty="0">
                <a:solidFill>
                  <a:srgbClr val="000000"/>
                </a:solidFill>
                <a:latin typeface="Meiryo UI"/>
                <a:ea typeface="Meiryo UI"/>
                <a:cs typeface="ＭＳ 明朝" panose="02020609040205080304" pitchFamily="17" charset="-128"/>
              </a:rPr>
              <a:t>回復につなげる準備を固定費増加のリスク</a:t>
            </a:r>
            <a:endParaRPr lang="en-US" altLang="ja-JP" sz="1050" kern="100" dirty="0">
              <a:solidFill>
                <a:srgbClr val="000000"/>
              </a:solidFill>
              <a:latin typeface="Meiryo UI"/>
              <a:ea typeface="Meiryo UI"/>
              <a:cs typeface="ＭＳ 明朝" panose="02020609040205080304" pitchFamily="17" charset="-128"/>
            </a:endParaRPr>
          </a:p>
          <a:p>
            <a:pPr marL="200025" indent="-200025" algn="just"/>
            <a:r>
              <a:rPr lang="ja-JP" altLang="en-US" sz="1050" kern="100" dirty="0">
                <a:solidFill>
                  <a:srgbClr val="000000"/>
                </a:solidFill>
                <a:latin typeface="Meiryo UI"/>
                <a:ea typeface="Meiryo UI"/>
                <a:cs typeface="ＭＳ 明朝" panose="02020609040205080304" pitchFamily="17" charset="-128"/>
              </a:rPr>
              <a:t>　　</a:t>
            </a:r>
            <a:r>
              <a:rPr lang="ja-JP" altLang="ja-JP" sz="1050" kern="100" dirty="0">
                <a:solidFill>
                  <a:srgbClr val="000000"/>
                </a:solidFill>
                <a:latin typeface="Meiryo UI"/>
                <a:ea typeface="Meiryo UI"/>
                <a:cs typeface="ＭＳ 明朝" panose="02020609040205080304" pitchFamily="17" charset="-128"/>
              </a:rPr>
              <a:t>を負うことなく、着実に進めることができる。</a:t>
            </a:r>
            <a:endParaRPr lang="en-US" altLang="ja-JP" sz="1050" kern="100" dirty="0">
              <a:solidFill>
                <a:srgbClr val="000000"/>
              </a:solidFill>
              <a:latin typeface="Meiryo UI"/>
              <a:ea typeface="Meiryo UI"/>
              <a:cs typeface="ＭＳ 明朝" panose="02020609040205080304" pitchFamily="17" charset="-128"/>
            </a:endParaRPr>
          </a:p>
          <a:p>
            <a:pPr algn="just"/>
            <a:r>
              <a:rPr lang="ja-JP" altLang="en-US" sz="1050" kern="100" dirty="0">
                <a:solidFill>
                  <a:srgbClr val="000000"/>
                </a:solidFill>
                <a:latin typeface="Meiryo UI"/>
                <a:ea typeface="Meiryo UI"/>
                <a:cs typeface="ＭＳ 明朝" panose="02020609040205080304" pitchFamily="17" charset="-128"/>
              </a:rPr>
              <a:t>④</a:t>
            </a:r>
            <a:r>
              <a:rPr lang="ja-JP" altLang="ja-JP" sz="1050" kern="100" dirty="0">
                <a:solidFill>
                  <a:srgbClr val="000000"/>
                </a:solidFill>
                <a:latin typeface="Meiryo UI"/>
                <a:ea typeface="Meiryo UI"/>
                <a:cs typeface="ＭＳ 明朝" panose="02020609040205080304" pitchFamily="17" charset="-128"/>
              </a:rPr>
              <a:t> 通常、採用</a:t>
            </a:r>
            <a:r>
              <a:rPr lang="ja-JP" altLang="en-US" sz="1050" kern="100" dirty="0">
                <a:latin typeface="Meiryo UI"/>
                <a:ea typeface="Meiryo UI"/>
                <a:cs typeface="ＭＳ 明朝" panose="02020609040205080304" pitchFamily="17" charset="-128"/>
              </a:rPr>
              <a:t>が困難な</a:t>
            </a:r>
            <a:r>
              <a:rPr lang="ja-JP" altLang="ja-JP" sz="1050" kern="100" dirty="0">
                <a:latin typeface="Meiryo UI"/>
                <a:ea typeface="Meiryo UI"/>
                <a:cs typeface="ＭＳ 明朝" panose="02020609040205080304" pitchFamily="17" charset="-128"/>
              </a:rPr>
              <a:t>ハイスペック人材の活用ができる。</a:t>
            </a:r>
            <a:endParaRPr lang="ja-JP" altLang="en-US" sz="1050" kern="100" dirty="0">
              <a:latin typeface="Meiryo UI"/>
              <a:ea typeface="Meiryo UI"/>
              <a:cs typeface="Times New Roman" panose="02020603050405020304" pitchFamily="18" charset="0"/>
            </a:endParaRPr>
          </a:p>
          <a:p>
            <a:pPr algn="just">
              <a:spcAft>
                <a:spcPts val="0"/>
              </a:spcAft>
            </a:pPr>
            <a:r>
              <a:rPr lang="ja-JP" altLang="en-US" sz="1050" kern="100" dirty="0">
                <a:latin typeface="Meiryo UI"/>
                <a:ea typeface="Meiryo UI"/>
                <a:cs typeface="ＭＳ 明朝" panose="02020609040205080304" pitchFamily="17" charset="-128"/>
              </a:rPr>
              <a:t>⑤</a:t>
            </a:r>
            <a:r>
              <a:rPr lang="ja-JP" altLang="ja-JP" sz="1050" kern="100" dirty="0">
                <a:latin typeface="Meiryo UI"/>
                <a:ea typeface="Meiryo UI"/>
                <a:cs typeface="ＭＳ 明朝" panose="02020609040205080304" pitchFamily="17" charset="-128"/>
              </a:rPr>
              <a:t> 副業、兼業人材</a:t>
            </a:r>
            <a:r>
              <a:rPr lang="ja-JP" altLang="en-US" sz="1050" kern="100" dirty="0">
                <a:latin typeface="Meiryo UI"/>
                <a:ea typeface="Meiryo UI"/>
                <a:cs typeface="ＭＳ 明朝" panose="02020609040205080304" pitchFamily="17" charset="-128"/>
              </a:rPr>
              <a:t>側</a:t>
            </a:r>
            <a:r>
              <a:rPr lang="ja-JP" altLang="ja-JP" sz="1050" kern="100" dirty="0">
                <a:latin typeface="Meiryo UI"/>
                <a:ea typeface="Meiryo UI"/>
                <a:cs typeface="ＭＳ 明朝" panose="02020609040205080304" pitchFamily="17" charset="-128"/>
              </a:rPr>
              <a:t>も</a:t>
            </a:r>
            <a:r>
              <a:rPr lang="ja-JP" altLang="en-US" sz="1050" kern="100" dirty="0">
                <a:latin typeface="Meiryo UI"/>
                <a:ea typeface="Meiryo UI"/>
                <a:cs typeface="ＭＳ 明朝" panose="02020609040205080304" pitchFamily="17" charset="-128"/>
              </a:rPr>
              <a:t>、</a:t>
            </a:r>
            <a:r>
              <a:rPr lang="ja-JP" altLang="ja-JP" sz="1050" kern="100" dirty="0">
                <a:latin typeface="Meiryo UI"/>
                <a:ea typeface="Meiryo UI"/>
                <a:cs typeface="ＭＳ 明朝" panose="02020609040205080304" pitchFamily="17" charset="-128"/>
              </a:rPr>
              <a:t>テレワークの中、応募しやすい環境にある。</a:t>
            </a:r>
            <a:endParaRPr lang="ja-JP" altLang="ja-JP" sz="1050" kern="100" dirty="0">
              <a:latin typeface="Meiryo UI"/>
              <a:ea typeface="Meiryo UI"/>
              <a:cs typeface="Times New Roman" panose="02020603050405020304" pitchFamily="18" charset="0"/>
            </a:endParaRPr>
          </a:p>
          <a:p>
            <a:pPr algn="just"/>
            <a:r>
              <a:rPr lang="ja-JP" altLang="en-US" sz="1050" kern="100" dirty="0">
                <a:latin typeface="Meiryo UI"/>
                <a:ea typeface="Meiryo UI"/>
                <a:cs typeface="ＭＳ 明朝" panose="02020609040205080304" pitchFamily="17" charset="-128"/>
              </a:rPr>
              <a:t>⑥</a:t>
            </a:r>
            <a:r>
              <a:rPr lang="ja-JP" altLang="ja-JP" sz="1050" kern="100" dirty="0">
                <a:latin typeface="Meiryo UI"/>
                <a:ea typeface="Meiryo UI"/>
                <a:cs typeface="ＭＳ 明朝" panose="02020609040205080304" pitchFamily="17" charset="-128"/>
              </a:rPr>
              <a:t> 副業</a:t>
            </a:r>
            <a:r>
              <a:rPr lang="ja-JP" altLang="en-US" sz="1050" kern="100" dirty="0">
                <a:latin typeface="Meiryo UI"/>
                <a:ea typeface="Meiryo UI"/>
                <a:cs typeface="ＭＳ 明朝" panose="02020609040205080304" pitchFamily="17" charset="-128"/>
              </a:rPr>
              <a:t>、兼業</a:t>
            </a:r>
            <a:r>
              <a:rPr lang="ja-JP" altLang="ja-JP" sz="1050" kern="100" dirty="0">
                <a:solidFill>
                  <a:srgbClr val="000000"/>
                </a:solidFill>
                <a:latin typeface="Meiryo UI"/>
                <a:ea typeface="Meiryo UI"/>
                <a:cs typeface="ＭＳ 明朝" panose="02020609040205080304" pitchFamily="17" charset="-128"/>
              </a:rPr>
              <a:t>人材</a:t>
            </a:r>
            <a:r>
              <a:rPr lang="ja-JP" altLang="en-US" sz="1050" kern="100" dirty="0">
                <a:solidFill>
                  <a:srgbClr val="000000"/>
                </a:solidFill>
                <a:latin typeface="Meiryo UI"/>
                <a:ea typeface="Meiryo UI"/>
                <a:cs typeface="ＭＳ 明朝" panose="02020609040205080304" pitchFamily="17" charset="-128"/>
              </a:rPr>
              <a:t>側</a:t>
            </a:r>
            <a:r>
              <a:rPr lang="ja-JP" altLang="ja-JP" sz="1050" kern="100" dirty="0">
                <a:solidFill>
                  <a:srgbClr val="000000"/>
                </a:solidFill>
                <a:latin typeface="Meiryo UI"/>
                <a:ea typeface="Meiryo UI"/>
                <a:cs typeface="ＭＳ 明朝" panose="02020609040205080304" pitchFamily="17" charset="-128"/>
              </a:rPr>
              <a:t>も</a:t>
            </a:r>
            <a:r>
              <a:rPr lang="ja-JP" altLang="en-US" sz="1050" kern="100" dirty="0">
                <a:solidFill>
                  <a:srgbClr val="000000"/>
                </a:solidFill>
                <a:latin typeface="Meiryo UI"/>
                <a:ea typeface="Meiryo UI"/>
                <a:cs typeface="ＭＳ 明朝" panose="02020609040205080304" pitchFamily="17" charset="-128"/>
              </a:rPr>
              <a:t>、</a:t>
            </a:r>
            <a:r>
              <a:rPr lang="ja-JP" altLang="ja-JP" sz="1050" kern="100" dirty="0">
                <a:solidFill>
                  <a:srgbClr val="000000"/>
                </a:solidFill>
                <a:latin typeface="Meiryo UI"/>
                <a:ea typeface="Meiryo UI"/>
                <a:cs typeface="ＭＳ 明朝" panose="02020609040205080304" pitchFamily="17" charset="-128"/>
              </a:rPr>
              <a:t>首都圏在住であれば、再度地方を見つめ</a:t>
            </a:r>
            <a:r>
              <a:rPr lang="ja-JP" altLang="en-US" sz="1050" kern="100" dirty="0">
                <a:solidFill>
                  <a:srgbClr val="000000"/>
                </a:solidFill>
                <a:latin typeface="Meiryo UI"/>
                <a:ea typeface="Meiryo UI"/>
                <a:cs typeface="ＭＳ 明朝" panose="02020609040205080304" pitchFamily="17" charset="-128"/>
              </a:rPr>
              <a:t>直す</a:t>
            </a:r>
            <a:r>
              <a:rPr lang="ja-JP" altLang="ja-JP" sz="1050" kern="100" dirty="0">
                <a:solidFill>
                  <a:srgbClr val="000000"/>
                </a:solidFill>
                <a:latin typeface="Meiryo UI"/>
                <a:ea typeface="Meiryo UI"/>
                <a:cs typeface="ＭＳ 明朝" panose="02020609040205080304" pitchFamily="17" charset="-128"/>
              </a:rPr>
              <a:t>社会環境下にある</a:t>
            </a:r>
            <a:r>
              <a:rPr lang="ja-JP" altLang="en-US" sz="1050" kern="100" dirty="0">
                <a:solidFill>
                  <a:srgbClr val="000000"/>
                </a:solidFill>
                <a:latin typeface="Meiryo UI"/>
                <a:ea typeface="Meiryo UI"/>
                <a:cs typeface="ＭＳ 明朝" panose="02020609040205080304" pitchFamily="17" charset="-128"/>
              </a:rPr>
              <a:t>（＝関係人口の創出・拡大）</a:t>
            </a:r>
            <a:r>
              <a:rPr lang="ja-JP" altLang="ja-JP" sz="1050" kern="100" dirty="0">
                <a:solidFill>
                  <a:srgbClr val="000000"/>
                </a:solidFill>
                <a:latin typeface="Meiryo UI"/>
                <a:ea typeface="Meiryo UI"/>
                <a:cs typeface="ＭＳ 明朝" panose="02020609040205080304" pitchFamily="17" charset="-128"/>
              </a:rPr>
              <a:t>。</a:t>
            </a:r>
            <a:endParaRPr lang="ja-JP" altLang="ja-JP" sz="1050" kern="100" dirty="0">
              <a:solidFill>
                <a:srgbClr val="000000"/>
              </a:solidFill>
              <a:latin typeface="Meiryo UI"/>
              <a:ea typeface="Meiryo UI"/>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ED6B21C-CEAD-4E8F-9514-AF660C473DAB}"/>
              </a:ext>
            </a:extLst>
          </p:cNvPr>
          <p:cNvSpPr txBox="1"/>
          <p:nvPr/>
        </p:nvSpPr>
        <p:spPr>
          <a:xfrm>
            <a:off x="-4617" y="6249115"/>
            <a:ext cx="4911366" cy="253916"/>
          </a:xfrm>
          <a:prstGeom prst="rect">
            <a:avLst/>
          </a:prstGeom>
          <a:noFill/>
        </p:spPr>
        <p:txBody>
          <a:bodyPr wrap="square" rtlCol="0" anchor="t">
            <a:spAutoFit/>
          </a:bodyPr>
          <a:lstStyle/>
          <a:p>
            <a:endParaRPr lang="ja-JP" altLang="en-US" sz="105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3E4BE72-C8A6-4874-8D5F-486872042717}"/>
              </a:ext>
            </a:extLst>
          </p:cNvPr>
          <p:cNvSpPr txBox="1"/>
          <p:nvPr/>
        </p:nvSpPr>
        <p:spPr>
          <a:xfrm>
            <a:off x="3334" y="967188"/>
            <a:ext cx="6437926" cy="415498"/>
          </a:xfrm>
          <a:prstGeom prst="rect">
            <a:avLst/>
          </a:prstGeom>
          <a:noFill/>
        </p:spPr>
        <p:txBody>
          <a:bodyPr wrap="square" rtlCol="0" anchor="t">
            <a:spAutoFit/>
          </a:bodyPr>
          <a:lstStyle/>
          <a:p>
            <a:r>
              <a:rPr lang="ja-JP" altLang="en-US" sz="1050" b="1" dirty="0">
                <a:latin typeface="Meiryo UI"/>
                <a:ea typeface="Meiryo UI"/>
              </a:rPr>
              <a:t>概要：</a:t>
            </a:r>
            <a:r>
              <a:rPr lang="ja-JP" altLang="en-US" sz="1050" dirty="0">
                <a:latin typeface="Meiryo UI"/>
                <a:ea typeface="Meiryo UI"/>
              </a:rPr>
              <a:t>現在の経済停滞期に低コストでしかもスポット的に活用できる副業、兼業人材を活用し、</a:t>
            </a:r>
            <a:endParaRPr lang="en-US" altLang="ja-JP" sz="1050" dirty="0">
              <a:latin typeface="Meiryo UI"/>
              <a:ea typeface="Meiryo UI"/>
            </a:endParaRPr>
          </a:p>
          <a:p>
            <a:r>
              <a:rPr lang="ja-JP" altLang="en-US" sz="1050" dirty="0">
                <a:latin typeface="Meiryo UI"/>
                <a:ea typeface="Meiryo UI"/>
              </a:rPr>
              <a:t>　　　　 収益体質の強化、事業変革につなげていくものである。</a:t>
            </a:r>
          </a:p>
        </p:txBody>
      </p:sp>
      <p:sp>
        <p:nvSpPr>
          <p:cNvPr id="11" name="テキスト ボックス 10">
            <a:extLst>
              <a:ext uri="{FF2B5EF4-FFF2-40B4-BE49-F238E27FC236}">
                <a16:creationId xmlns:a16="http://schemas.microsoft.com/office/drawing/2014/main" id="{FFF4A41E-495C-487B-972B-3A84C82F8A69}"/>
              </a:ext>
            </a:extLst>
          </p:cNvPr>
          <p:cNvSpPr txBox="1"/>
          <p:nvPr/>
        </p:nvSpPr>
        <p:spPr>
          <a:xfrm>
            <a:off x="-4617" y="5701721"/>
            <a:ext cx="4906924" cy="253916"/>
          </a:xfrm>
          <a:prstGeom prst="rect">
            <a:avLst/>
          </a:prstGeom>
          <a:noFill/>
        </p:spPr>
        <p:txBody>
          <a:bodyPr wrap="square" rtlCol="0" anchor="t">
            <a:spAutoFit/>
          </a:bodyPr>
          <a:lstStyle/>
          <a:p>
            <a:endParaRPr lang="ja-JP" altLang="en-US" sz="1050" b="1" dirty="0">
              <a:latin typeface="Meiryo UI"/>
              <a:ea typeface="Meiryo UI"/>
            </a:endParaRPr>
          </a:p>
        </p:txBody>
      </p:sp>
      <p:sp>
        <p:nvSpPr>
          <p:cNvPr id="12" name="テキスト ボックス 11">
            <a:extLst>
              <a:ext uri="{FF2B5EF4-FFF2-40B4-BE49-F238E27FC236}">
                <a16:creationId xmlns:a16="http://schemas.microsoft.com/office/drawing/2014/main" id="{B335E165-0EC0-40FB-AE1D-68EE96D06CBC}"/>
              </a:ext>
            </a:extLst>
          </p:cNvPr>
          <p:cNvSpPr txBox="1"/>
          <p:nvPr/>
        </p:nvSpPr>
        <p:spPr>
          <a:xfrm>
            <a:off x="-4617" y="5894627"/>
            <a:ext cx="4906924" cy="253916"/>
          </a:xfrm>
          <a:prstGeom prst="rect">
            <a:avLst/>
          </a:prstGeom>
          <a:noFill/>
        </p:spPr>
        <p:txBody>
          <a:bodyPr wrap="square" rtlCol="0" anchor="t">
            <a:spAutoFit/>
          </a:bodyPr>
          <a:lstStyle/>
          <a:p>
            <a:endParaRPr lang="ja-JP" altLang="en-US" sz="1050" b="1" dirty="0">
              <a:latin typeface="Meiryo UI"/>
              <a:ea typeface="Meiryo UI"/>
            </a:endParaRPr>
          </a:p>
        </p:txBody>
      </p:sp>
      <p:pic>
        <p:nvPicPr>
          <p:cNvPr id="13" name="Picture 2">
            <a:extLst>
              <a:ext uri="{FF2B5EF4-FFF2-40B4-BE49-F238E27FC236}">
                <a16:creationId xmlns:a16="http://schemas.microsoft.com/office/drawing/2014/main" id="{991A5485-1EF4-47FB-9249-6E77E55C84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707" y="730327"/>
            <a:ext cx="3617844" cy="1879355"/>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a:extLst>
              <a:ext uri="{FF2B5EF4-FFF2-40B4-BE49-F238E27FC236}">
                <a16:creationId xmlns:a16="http://schemas.microsoft.com/office/drawing/2014/main" id="{CA949512-E6B0-4CDF-8B3F-BC8CB6A4CF54}"/>
              </a:ext>
            </a:extLst>
          </p:cNvPr>
          <p:cNvSpPr/>
          <p:nvPr/>
        </p:nvSpPr>
        <p:spPr>
          <a:xfrm>
            <a:off x="47713" y="2694070"/>
            <a:ext cx="4854594" cy="4146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1AF9969E-1854-4BCA-9F3A-585761888C3B}"/>
              </a:ext>
            </a:extLst>
          </p:cNvPr>
          <p:cNvSpPr txBox="1"/>
          <p:nvPr/>
        </p:nvSpPr>
        <p:spPr>
          <a:xfrm>
            <a:off x="12170" y="2688135"/>
            <a:ext cx="4725575" cy="253916"/>
          </a:xfrm>
          <a:prstGeom prst="rect">
            <a:avLst/>
          </a:prstGeom>
          <a:noFill/>
        </p:spPr>
        <p:txBody>
          <a:bodyPr wrap="square" rtlCol="0" anchor="t">
            <a:spAutoFit/>
          </a:bodyPr>
          <a:lstStyle/>
          <a:p>
            <a:r>
              <a:rPr lang="ja-JP" altLang="en-US" sz="1050" b="1" u="sng" dirty="0">
                <a:latin typeface="Meiryo UI"/>
                <a:ea typeface="Meiryo UI"/>
              </a:rPr>
              <a:t>〇地域内の新たな企業群（無借金企業等）との関係構築</a:t>
            </a:r>
          </a:p>
        </p:txBody>
      </p:sp>
      <p:sp>
        <p:nvSpPr>
          <p:cNvPr id="36" name="テキスト ボックス 35">
            <a:extLst>
              <a:ext uri="{FF2B5EF4-FFF2-40B4-BE49-F238E27FC236}">
                <a16:creationId xmlns:a16="http://schemas.microsoft.com/office/drawing/2014/main" id="{C2F295CF-3DD2-4C5F-BDD3-B32791575307}"/>
              </a:ext>
            </a:extLst>
          </p:cNvPr>
          <p:cNvSpPr txBox="1"/>
          <p:nvPr/>
        </p:nvSpPr>
        <p:spPr>
          <a:xfrm>
            <a:off x="12171" y="2908072"/>
            <a:ext cx="4869180" cy="577081"/>
          </a:xfrm>
          <a:prstGeom prst="rect">
            <a:avLst/>
          </a:prstGeom>
          <a:noFill/>
        </p:spPr>
        <p:txBody>
          <a:bodyPr wrap="square" rtlCol="0" anchor="t">
            <a:spAutoFit/>
          </a:bodyPr>
          <a:lstStyle/>
          <a:p>
            <a:r>
              <a:rPr lang="ja-JP" altLang="en-US" sz="1050" b="1" dirty="0">
                <a:latin typeface="Meiryo UI"/>
                <a:ea typeface="Meiryo UI"/>
              </a:rPr>
              <a:t>趣旨：</a:t>
            </a:r>
            <a:r>
              <a:rPr lang="en-US" altLang="ja-JP" sz="1050" dirty="0">
                <a:latin typeface="Meiryo UI"/>
                <a:ea typeface="Meiryo UI"/>
              </a:rPr>
              <a:t> (</a:t>
            </a:r>
            <a:r>
              <a:rPr lang="ja-JP" altLang="en-US" sz="1050" dirty="0">
                <a:latin typeface="Meiryo UI"/>
                <a:ea typeface="Meiryo UI"/>
              </a:rPr>
              <a:t>実質</a:t>
            </a:r>
            <a:r>
              <a:rPr lang="en-US" altLang="ja-JP" sz="1050" dirty="0">
                <a:latin typeface="Meiryo UI"/>
                <a:ea typeface="Meiryo UI"/>
              </a:rPr>
              <a:t>)</a:t>
            </a:r>
            <a:r>
              <a:rPr lang="ja-JP" altLang="en-US" sz="1050" dirty="0">
                <a:latin typeface="Meiryo UI"/>
                <a:ea typeface="Meiryo UI"/>
              </a:rPr>
              <a:t>無借金企業等であっても、現在の経済環境下では、業績回復のための方策の一つとして外部人材導入の検討に関心を示す可能性もあり、地域経済全体としての回復のためにも、取引関係の希薄な無借金企業等との関係構築を進める契機となるか。</a:t>
            </a:r>
          </a:p>
        </p:txBody>
      </p:sp>
      <p:sp>
        <p:nvSpPr>
          <p:cNvPr id="37" name="テキスト ボックス 36">
            <a:extLst>
              <a:ext uri="{FF2B5EF4-FFF2-40B4-BE49-F238E27FC236}">
                <a16:creationId xmlns:a16="http://schemas.microsoft.com/office/drawing/2014/main" id="{535F7B0B-2D8F-45E7-AAE5-927CED92D9B4}"/>
              </a:ext>
            </a:extLst>
          </p:cNvPr>
          <p:cNvSpPr txBox="1"/>
          <p:nvPr/>
        </p:nvSpPr>
        <p:spPr>
          <a:xfrm>
            <a:off x="97304" y="5451841"/>
            <a:ext cx="4742427" cy="1384995"/>
          </a:xfrm>
          <a:prstGeom prst="rect">
            <a:avLst/>
          </a:prstGeom>
          <a:noFill/>
        </p:spPr>
        <p:txBody>
          <a:bodyPr wrap="square" rtlCol="0" anchor="t">
            <a:spAutoFit/>
          </a:bodyPr>
          <a:lstStyle/>
          <a:p>
            <a:pPr algn="just">
              <a:spcAft>
                <a:spcPts val="0"/>
              </a:spcAft>
            </a:pPr>
            <a:r>
              <a:rPr lang="ja-JP" altLang="ja-JP" sz="1050" kern="100" dirty="0">
                <a:latin typeface="Meiryo UI"/>
                <a:ea typeface="Meiryo UI"/>
                <a:cs typeface="ＭＳ 明朝" panose="02020609040205080304" pitchFamily="17" charset="-128"/>
              </a:rPr>
              <a:t>①</a:t>
            </a:r>
            <a:r>
              <a:rPr lang="ja-JP" altLang="en-US" sz="1050" kern="100" dirty="0">
                <a:latin typeface="Meiryo UI"/>
                <a:ea typeface="Meiryo UI"/>
                <a:cs typeface="ＭＳ 明朝" panose="02020609040205080304" pitchFamily="17" charset="-128"/>
              </a:rPr>
              <a:t>融資以外の成長へのソリューション</a:t>
            </a:r>
            <a:r>
              <a:rPr lang="en-US" altLang="ja-JP" sz="1050" kern="100" dirty="0">
                <a:latin typeface="Meiryo UI"/>
                <a:ea typeface="Meiryo UI"/>
                <a:cs typeface="ＭＳ 明朝" panose="02020609040205080304" pitchFamily="17" charset="-128"/>
              </a:rPr>
              <a:t>(</a:t>
            </a:r>
            <a:r>
              <a:rPr lang="ja-JP" altLang="en-US" sz="1050" kern="100" dirty="0">
                <a:latin typeface="Meiryo UI"/>
                <a:ea typeface="Meiryo UI"/>
                <a:cs typeface="ＭＳ 明朝" panose="02020609040205080304" pitchFamily="17" charset="-128"/>
              </a:rPr>
              <a:t>外部人材）紹介により、無借金企業等が</a:t>
            </a:r>
            <a:endParaRPr lang="en-US" altLang="ja-JP" sz="1050" kern="100" dirty="0">
              <a:latin typeface="Meiryo UI"/>
              <a:ea typeface="Meiryo UI"/>
              <a:cs typeface="ＭＳ 明朝" panose="02020609040205080304" pitchFamily="17" charset="-128"/>
            </a:endParaRPr>
          </a:p>
          <a:p>
            <a:pPr algn="just">
              <a:spcAft>
                <a:spcPts val="0"/>
              </a:spcAft>
            </a:pPr>
            <a:r>
              <a:rPr lang="ja-JP" altLang="en-US" sz="1050" kern="100" dirty="0">
                <a:latin typeface="Meiryo UI"/>
                <a:ea typeface="Meiryo UI"/>
                <a:cs typeface="ＭＳ 明朝" panose="02020609040205080304" pitchFamily="17" charset="-128"/>
              </a:rPr>
              <a:t>　 金融機関と会話を開始する契機となる</a:t>
            </a:r>
            <a:endParaRPr lang="ja-JP" altLang="ja-JP" sz="1050" kern="100" dirty="0">
              <a:latin typeface="Meiryo UI"/>
              <a:ea typeface="Meiryo UI"/>
              <a:cs typeface="Times New Roman" panose="02020603050405020304" pitchFamily="18" charset="0"/>
            </a:endParaRPr>
          </a:p>
          <a:p>
            <a:pPr algn="just">
              <a:spcAft>
                <a:spcPts val="0"/>
              </a:spcAft>
            </a:pPr>
            <a:r>
              <a:rPr lang="ja-JP" altLang="ja-JP" sz="1050" kern="100" dirty="0">
                <a:latin typeface="Meiryo UI"/>
                <a:ea typeface="Meiryo UI"/>
                <a:cs typeface="ＭＳ 明朝" panose="02020609040205080304" pitchFamily="17" charset="-128"/>
              </a:rPr>
              <a:t>②</a:t>
            </a:r>
            <a:r>
              <a:rPr lang="ja-JP" altLang="en-US" sz="1050" kern="100" dirty="0">
                <a:latin typeface="Meiryo UI"/>
                <a:ea typeface="Meiryo UI"/>
                <a:cs typeface="ＭＳ 明朝" panose="02020609040205080304" pitchFamily="17" charset="-128"/>
              </a:rPr>
              <a:t>融資がなくとも金融機関から企業成長へ貢献するソリューションとしての提案</a:t>
            </a:r>
            <a:endParaRPr lang="ja-JP" altLang="ja-JP" sz="1050" kern="100" dirty="0">
              <a:latin typeface="Meiryo UI"/>
              <a:ea typeface="Meiryo UI"/>
              <a:cs typeface="Times New Roman" panose="02020603050405020304" pitchFamily="18" charset="0"/>
            </a:endParaRPr>
          </a:p>
          <a:p>
            <a:pPr algn="just"/>
            <a:r>
              <a:rPr lang="ja-JP" altLang="ja-JP" sz="1050" kern="100" dirty="0">
                <a:solidFill>
                  <a:srgbClr val="000000"/>
                </a:solidFill>
                <a:latin typeface="Meiryo UI"/>
                <a:ea typeface="Meiryo UI"/>
                <a:cs typeface="ＭＳ 明朝" panose="02020609040205080304" pitchFamily="17" charset="-128"/>
              </a:rPr>
              <a:t>③</a:t>
            </a:r>
            <a:r>
              <a:rPr lang="ja-JP" altLang="en-US" sz="1050" kern="100" dirty="0">
                <a:solidFill>
                  <a:srgbClr val="000000"/>
                </a:solidFill>
                <a:latin typeface="Meiryo UI"/>
                <a:ea typeface="Meiryo UI"/>
                <a:cs typeface="ＭＳ 明朝" panose="02020609040205080304" pitchFamily="17" charset="-128"/>
              </a:rPr>
              <a:t>人材ビジネスを契機とした関係構築により、融資を含めた総合取引を拡大</a:t>
            </a:r>
            <a:endParaRPr lang="en-US" altLang="ja-JP" sz="1050" kern="100" dirty="0">
              <a:solidFill>
                <a:srgbClr val="000000"/>
              </a:solidFill>
              <a:latin typeface="Meiryo UI"/>
              <a:ea typeface="Meiryo UI"/>
              <a:cs typeface="ＭＳ 明朝" panose="02020609040205080304" pitchFamily="17" charset="-128"/>
            </a:endParaRPr>
          </a:p>
          <a:p>
            <a:pPr algn="just"/>
            <a:endParaRPr lang="en-US" altLang="ja-JP" sz="1050" kern="100" dirty="0">
              <a:solidFill>
                <a:srgbClr val="000000"/>
              </a:solidFill>
              <a:latin typeface="Meiryo UI"/>
              <a:ea typeface="Meiryo UI"/>
              <a:cs typeface="Times New Roman" panose="02020603050405020304" pitchFamily="18" charset="0"/>
            </a:endParaRPr>
          </a:p>
          <a:p>
            <a:pPr algn="just"/>
            <a:endParaRPr lang="en-US" altLang="ja-JP" sz="1050" kern="100" dirty="0">
              <a:solidFill>
                <a:srgbClr val="000000"/>
              </a:solidFill>
              <a:latin typeface="Meiryo UI"/>
              <a:ea typeface="Meiryo UI"/>
              <a:cs typeface="Times New Roman" panose="02020603050405020304" pitchFamily="18" charset="0"/>
            </a:endParaRPr>
          </a:p>
          <a:p>
            <a:pPr algn="just"/>
            <a:r>
              <a:rPr lang="ja-JP" altLang="en-US" sz="1050" kern="100" dirty="0">
                <a:solidFill>
                  <a:srgbClr val="FF0000"/>
                </a:solidFill>
                <a:latin typeface="Meiryo UI"/>
                <a:ea typeface="Meiryo UI"/>
                <a:cs typeface="Times New Roman" panose="02020603050405020304" pitchFamily="18" charset="0"/>
              </a:rPr>
              <a:t>人材ビジネスを契機として、無借金企業等に新たな成長のソリューションを提供することにより、</a:t>
            </a:r>
            <a:r>
              <a:rPr lang="ja-JP" altLang="en-US" sz="1050" b="1" u="sng" kern="100" dirty="0">
                <a:solidFill>
                  <a:srgbClr val="FF0000"/>
                </a:solidFill>
                <a:latin typeface="Meiryo UI"/>
                <a:ea typeface="Meiryo UI"/>
                <a:cs typeface="Times New Roman" panose="02020603050405020304" pitchFamily="18" charset="0"/>
              </a:rPr>
              <a:t>地域経済全体の回復にとっては必要な未取引企業への支援も可能</a:t>
            </a:r>
            <a:r>
              <a:rPr lang="ja-JP" altLang="en-US" sz="1050" kern="100" dirty="0">
                <a:solidFill>
                  <a:srgbClr val="FF0000"/>
                </a:solidFill>
                <a:latin typeface="Meiryo UI"/>
                <a:ea typeface="Meiryo UI"/>
                <a:cs typeface="Times New Roman" panose="02020603050405020304" pitchFamily="18" charset="0"/>
              </a:rPr>
              <a:t>となるか。</a:t>
            </a:r>
            <a:endParaRPr lang="ja-JP" altLang="ja-JP" sz="1050" kern="100" dirty="0">
              <a:solidFill>
                <a:srgbClr val="FF0000"/>
              </a:solidFill>
              <a:latin typeface="Meiryo UI"/>
              <a:ea typeface="Meiryo UI"/>
              <a:cs typeface="Times New Roman" panose="02020603050405020304" pitchFamily="18" charset="0"/>
            </a:endParaRPr>
          </a:p>
        </p:txBody>
      </p:sp>
      <p:sp>
        <p:nvSpPr>
          <p:cNvPr id="38" name="矢印: 下 67">
            <a:extLst>
              <a:ext uri="{FF2B5EF4-FFF2-40B4-BE49-F238E27FC236}">
                <a16:creationId xmlns:a16="http://schemas.microsoft.com/office/drawing/2014/main" id="{12FDB61E-28CB-4FB3-AA71-708C04819071}"/>
              </a:ext>
            </a:extLst>
          </p:cNvPr>
          <p:cNvSpPr/>
          <p:nvPr/>
        </p:nvSpPr>
        <p:spPr>
          <a:xfrm>
            <a:off x="1855182" y="6207667"/>
            <a:ext cx="767024" cy="208866"/>
          </a:xfrm>
          <a:prstGeom prst="downArrow">
            <a:avLst>
              <a:gd name="adj1" fmla="val 50000"/>
              <a:gd name="adj2" fmla="val 483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9" name="正方形/長方形 48">
            <a:extLst>
              <a:ext uri="{FF2B5EF4-FFF2-40B4-BE49-F238E27FC236}">
                <a16:creationId xmlns:a16="http://schemas.microsoft.com/office/drawing/2014/main" id="{CA949512-E6B0-4CDF-8B3F-BC8CB6A4CF54}"/>
              </a:ext>
            </a:extLst>
          </p:cNvPr>
          <p:cNvSpPr/>
          <p:nvPr/>
        </p:nvSpPr>
        <p:spPr>
          <a:xfrm>
            <a:off x="4977307" y="2688135"/>
            <a:ext cx="4885434" cy="4142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AF9969E-1854-4BCA-9F3A-585761888C3B}"/>
              </a:ext>
            </a:extLst>
          </p:cNvPr>
          <p:cNvSpPr txBox="1"/>
          <p:nvPr/>
        </p:nvSpPr>
        <p:spPr>
          <a:xfrm>
            <a:off x="4945320" y="2704586"/>
            <a:ext cx="4674488" cy="253915"/>
          </a:xfrm>
          <a:prstGeom prst="rect">
            <a:avLst/>
          </a:prstGeom>
          <a:noFill/>
        </p:spPr>
        <p:txBody>
          <a:bodyPr wrap="square" rtlCol="0" anchor="t">
            <a:spAutoFit/>
          </a:bodyPr>
          <a:lstStyle/>
          <a:p>
            <a:r>
              <a:rPr lang="ja-JP" altLang="en-US" sz="1050" b="1" u="sng" dirty="0">
                <a:latin typeface="Meiryo UI"/>
                <a:ea typeface="Meiryo UI"/>
              </a:rPr>
              <a:t>〇企業の財務状況に応じた人材紹介ビジネスの整理</a:t>
            </a:r>
          </a:p>
        </p:txBody>
      </p:sp>
      <p:sp>
        <p:nvSpPr>
          <p:cNvPr id="51" name="テキスト ボックス 50">
            <a:extLst>
              <a:ext uri="{FF2B5EF4-FFF2-40B4-BE49-F238E27FC236}">
                <a16:creationId xmlns:a16="http://schemas.microsoft.com/office/drawing/2014/main" id="{C2F295CF-3DD2-4C5F-BDD3-B32791575307}"/>
              </a:ext>
            </a:extLst>
          </p:cNvPr>
          <p:cNvSpPr txBox="1"/>
          <p:nvPr/>
        </p:nvSpPr>
        <p:spPr>
          <a:xfrm>
            <a:off x="4945320" y="2895854"/>
            <a:ext cx="4846489" cy="415498"/>
          </a:xfrm>
          <a:prstGeom prst="rect">
            <a:avLst/>
          </a:prstGeom>
          <a:noFill/>
        </p:spPr>
        <p:txBody>
          <a:bodyPr wrap="square" rtlCol="0" anchor="t">
            <a:spAutoFit/>
          </a:bodyPr>
          <a:lstStyle/>
          <a:p>
            <a:r>
              <a:rPr lang="ja-JP" altLang="en-US" sz="1050" b="1" dirty="0">
                <a:latin typeface="Meiryo UI"/>
                <a:ea typeface="Meiryo UI"/>
              </a:rPr>
              <a:t>趣旨：</a:t>
            </a:r>
            <a:r>
              <a:rPr lang="ja-JP" altLang="en-US" sz="1050" dirty="0">
                <a:latin typeface="Meiryo UI"/>
                <a:ea typeface="Meiryo UI"/>
              </a:rPr>
              <a:t>金融機関として人材紹介業を行う前提として、企業の業況に応じた対応により、　</a:t>
            </a:r>
            <a:endParaRPr lang="en-US" altLang="ja-JP" sz="1050" dirty="0">
              <a:latin typeface="Meiryo UI"/>
              <a:ea typeface="Meiryo UI"/>
            </a:endParaRPr>
          </a:p>
          <a:p>
            <a:r>
              <a:rPr lang="ja-JP" altLang="en-US" sz="1050" dirty="0">
                <a:latin typeface="Meiryo UI"/>
                <a:ea typeface="Meiryo UI"/>
              </a:rPr>
              <a:t>　　　　 融資を背景とした優越的地位の濫用につながらない配慮が同時に求められる。</a:t>
            </a:r>
          </a:p>
        </p:txBody>
      </p:sp>
      <p:sp>
        <p:nvSpPr>
          <p:cNvPr id="52" name="テキスト ボックス 51">
            <a:extLst>
              <a:ext uri="{FF2B5EF4-FFF2-40B4-BE49-F238E27FC236}">
                <a16:creationId xmlns:a16="http://schemas.microsoft.com/office/drawing/2014/main" id="{8E987617-5035-4741-BB98-57FA787B71E4}"/>
              </a:ext>
            </a:extLst>
          </p:cNvPr>
          <p:cNvSpPr txBox="1"/>
          <p:nvPr/>
        </p:nvSpPr>
        <p:spPr>
          <a:xfrm>
            <a:off x="4945320" y="3220592"/>
            <a:ext cx="4846489" cy="253916"/>
          </a:xfrm>
          <a:prstGeom prst="rect">
            <a:avLst/>
          </a:prstGeom>
          <a:noFill/>
        </p:spPr>
        <p:txBody>
          <a:bodyPr wrap="square" rtlCol="0" anchor="t">
            <a:spAutoFit/>
          </a:bodyPr>
          <a:lstStyle/>
          <a:p>
            <a:endParaRPr lang="ja-JP" altLang="en-US" sz="1050" b="1">
              <a:latin typeface="Meiryo UI"/>
              <a:ea typeface="Meiryo UI"/>
            </a:endParaRPr>
          </a:p>
        </p:txBody>
      </p:sp>
      <p:graphicFrame>
        <p:nvGraphicFramePr>
          <p:cNvPr id="53" name="表 52">
            <a:extLst>
              <a:ext uri="{FF2B5EF4-FFF2-40B4-BE49-F238E27FC236}">
                <a16:creationId xmlns:a16="http://schemas.microsoft.com/office/drawing/2014/main" id="{820FF30B-B692-41BE-9990-FB97C82A6573}"/>
              </a:ext>
            </a:extLst>
          </p:cNvPr>
          <p:cNvGraphicFramePr>
            <a:graphicFrameLocks noGrp="1"/>
          </p:cNvGraphicFramePr>
          <p:nvPr/>
        </p:nvGraphicFramePr>
        <p:xfrm>
          <a:off x="5017394" y="3545212"/>
          <a:ext cx="4779992" cy="2423160"/>
        </p:xfrm>
        <a:graphic>
          <a:graphicData uri="http://schemas.openxmlformats.org/drawingml/2006/table">
            <a:tbl>
              <a:tblPr firstRow="1" bandRow="1">
                <a:tableStyleId>{5C22544A-7EE6-4342-B048-85BDC9FD1C3A}</a:tableStyleId>
              </a:tblPr>
              <a:tblGrid>
                <a:gridCol w="1954058">
                  <a:extLst>
                    <a:ext uri="{9D8B030D-6E8A-4147-A177-3AD203B41FA5}">
                      <a16:colId xmlns:a16="http://schemas.microsoft.com/office/drawing/2014/main" val="3767679843"/>
                    </a:ext>
                  </a:extLst>
                </a:gridCol>
                <a:gridCol w="2825934">
                  <a:extLst>
                    <a:ext uri="{9D8B030D-6E8A-4147-A177-3AD203B41FA5}">
                      <a16:colId xmlns:a16="http://schemas.microsoft.com/office/drawing/2014/main" val="50670060"/>
                    </a:ext>
                  </a:extLst>
                </a:gridCol>
              </a:tblGrid>
              <a:tr h="182606">
                <a:tc>
                  <a:txBody>
                    <a:bodyPr/>
                    <a:lstStyle/>
                    <a:p>
                      <a:pPr algn="ctr"/>
                      <a:r>
                        <a:rPr lang="ja-JP" altLang="en-US" sz="900" dirty="0">
                          <a:latin typeface="Meiryo UI"/>
                          <a:ea typeface="Meiryo UI"/>
                        </a:rPr>
                        <a:t>企業格付け</a:t>
                      </a:r>
                      <a:endParaRPr kumimoji="1" lang="ja-JP" altLang="en-US" sz="900" dirty="0">
                        <a:latin typeface="Meiryo UI"/>
                        <a:ea typeface="Meiryo UI"/>
                      </a:endParaRPr>
                    </a:p>
                  </a:txBody>
                  <a:tcPr/>
                </a:tc>
                <a:tc>
                  <a:txBody>
                    <a:bodyPr/>
                    <a:lstStyle/>
                    <a:p>
                      <a:pPr algn="ctr"/>
                      <a:r>
                        <a:rPr lang="ja-JP" altLang="en-US" sz="900" dirty="0">
                          <a:latin typeface="Meiryo UI"/>
                          <a:ea typeface="Meiryo UI"/>
                        </a:rPr>
                        <a:t>想定される対応（例）</a:t>
                      </a:r>
                      <a:endParaRPr kumimoji="1" lang="ja-JP" altLang="en-US" sz="900" dirty="0">
                        <a:latin typeface="Meiryo UI"/>
                        <a:ea typeface="Meiryo UI"/>
                      </a:endParaRPr>
                    </a:p>
                  </a:txBody>
                  <a:tcPr/>
                </a:tc>
                <a:extLst>
                  <a:ext uri="{0D108BD9-81ED-4DB2-BD59-A6C34878D82A}">
                    <a16:rowId xmlns:a16="http://schemas.microsoft.com/office/drawing/2014/main" val="836288792"/>
                  </a:ext>
                </a:extLst>
              </a:tr>
              <a:tr h="182606">
                <a:tc>
                  <a:txBody>
                    <a:bodyPr/>
                    <a:lstStyle/>
                    <a:p>
                      <a:r>
                        <a:rPr lang="ja-JP" altLang="en-US" sz="900" dirty="0">
                          <a:latin typeface="Meiryo UI"/>
                          <a:ea typeface="Meiryo UI"/>
                        </a:rPr>
                        <a:t>正常先</a:t>
                      </a:r>
                      <a:endParaRPr kumimoji="1" lang="ja-JP" altLang="en-US" sz="900" dirty="0">
                        <a:latin typeface="Meiryo UI"/>
                        <a:ea typeface="Meiryo UI"/>
                      </a:endParaRPr>
                    </a:p>
                  </a:txBody>
                  <a:tcPr/>
                </a:tc>
                <a:tc>
                  <a:txBody>
                    <a:bodyPr/>
                    <a:lstStyle/>
                    <a:p>
                      <a:r>
                        <a:rPr lang="ja-JP" altLang="en-US" sz="900" dirty="0">
                          <a:latin typeface="Meiryo UI"/>
                          <a:ea typeface="Meiryo UI"/>
                        </a:rPr>
                        <a:t>経済環境は低迷し不透明ではあるが、現状体力は有しており、常</a:t>
                      </a:r>
                      <a:r>
                        <a:rPr lang="ja-JP" altLang="en-US" sz="900" dirty="0">
                          <a:solidFill>
                            <a:schemeClr val="tx1"/>
                          </a:solidFill>
                          <a:latin typeface="Meiryo UI"/>
                          <a:ea typeface="Meiryo UI"/>
                        </a:rPr>
                        <a:t>勤</a:t>
                      </a:r>
                      <a:r>
                        <a:rPr lang="ja-JP" altLang="en-US" sz="900" dirty="0">
                          <a:latin typeface="Meiryo UI"/>
                          <a:ea typeface="Meiryo UI"/>
                        </a:rPr>
                        <a:t>雇用の経営人材採用についてもそのスタンスは延期までは至っていないケースもある。</a:t>
                      </a:r>
                      <a:r>
                        <a:rPr lang="ja-JP" altLang="en-US" sz="900" dirty="0">
                          <a:solidFill>
                            <a:srgbClr val="FF0000"/>
                          </a:solidFill>
                          <a:latin typeface="Meiryo UI"/>
                          <a:ea typeface="Meiryo UI"/>
                        </a:rPr>
                        <a:t>経済環境の趨勢をみながら、競争力のある企業には積極的に提案できる</a:t>
                      </a:r>
                      <a:r>
                        <a:rPr lang="ja-JP" altLang="en-US" sz="900" dirty="0">
                          <a:latin typeface="Meiryo UI"/>
                          <a:ea typeface="Meiryo UI"/>
                        </a:rPr>
                        <a:t>か。</a:t>
                      </a:r>
                      <a:endParaRPr kumimoji="1" lang="ja-JP" altLang="en-US" sz="900" dirty="0">
                        <a:latin typeface="Meiryo UI"/>
                        <a:ea typeface="Meiryo UI"/>
                      </a:endParaRPr>
                    </a:p>
                  </a:txBody>
                  <a:tcPr/>
                </a:tc>
                <a:extLst>
                  <a:ext uri="{0D108BD9-81ED-4DB2-BD59-A6C34878D82A}">
                    <a16:rowId xmlns:a16="http://schemas.microsoft.com/office/drawing/2014/main" val="1090253052"/>
                  </a:ext>
                </a:extLst>
              </a:tr>
              <a:tr h="182606">
                <a:tc>
                  <a:txBody>
                    <a:bodyPr/>
                    <a:lstStyle/>
                    <a:p>
                      <a:r>
                        <a:rPr lang="ja-JP" altLang="en-US" sz="900">
                          <a:latin typeface="Meiryo UI"/>
                          <a:ea typeface="Meiryo UI"/>
                        </a:rPr>
                        <a:t>要注意先</a:t>
                      </a:r>
                      <a:endParaRPr kumimoji="1" lang="ja-JP" altLang="en-US" sz="900">
                        <a:latin typeface="Meiryo UI"/>
                        <a:ea typeface="Meiryo UI"/>
                      </a:endParaRPr>
                    </a:p>
                  </a:txBody>
                  <a:tcPr/>
                </a:tc>
                <a:tc>
                  <a:txBody>
                    <a:bodyPr/>
                    <a:lstStyle/>
                    <a:p>
                      <a:r>
                        <a:rPr lang="ja-JP" altLang="en-US" sz="900" dirty="0">
                          <a:latin typeface="Meiryo UI"/>
                          <a:ea typeface="Meiryo UI"/>
                        </a:rPr>
                        <a:t>まずは資金繰り対応優先。長期的なコスト増加となる常</a:t>
                      </a:r>
                      <a:r>
                        <a:rPr lang="ja-JP" altLang="en-US" sz="900" dirty="0">
                          <a:solidFill>
                            <a:schemeClr val="tx1"/>
                          </a:solidFill>
                          <a:latin typeface="Meiryo UI"/>
                          <a:ea typeface="Meiryo UI"/>
                        </a:rPr>
                        <a:t>勤</a:t>
                      </a:r>
                      <a:r>
                        <a:rPr lang="ja-JP" altLang="en-US" sz="900" dirty="0">
                          <a:latin typeface="Meiryo UI"/>
                          <a:ea typeface="Meiryo UI"/>
                        </a:rPr>
                        <a:t>雇用の経営人材採用については、一旦ストップし、状況静観。但し、緊急融資等を活用し資金繰り対応することから、停滞期脱却後のV字回復が求められている。そのため、変動費として</a:t>
                      </a:r>
                      <a:r>
                        <a:rPr lang="ja-JP" altLang="en-US" sz="900" dirty="0">
                          <a:solidFill>
                            <a:srgbClr val="FF0000"/>
                          </a:solidFill>
                          <a:latin typeface="Meiryo UI"/>
                          <a:ea typeface="Meiryo UI"/>
                        </a:rPr>
                        <a:t>副業、兼業人材を活用した体質改善</a:t>
                      </a:r>
                      <a:r>
                        <a:rPr lang="ja-JP" altLang="en-US" sz="900" dirty="0">
                          <a:latin typeface="Meiryo UI"/>
                          <a:ea typeface="Meiryo UI"/>
                        </a:rPr>
                        <a:t>が有効か。</a:t>
                      </a:r>
                      <a:endParaRPr kumimoji="1" lang="ja-JP" altLang="en-US" sz="900" dirty="0">
                        <a:latin typeface="Meiryo UI"/>
                        <a:ea typeface="Meiryo UI"/>
                      </a:endParaRPr>
                    </a:p>
                  </a:txBody>
                  <a:tcPr/>
                </a:tc>
                <a:extLst>
                  <a:ext uri="{0D108BD9-81ED-4DB2-BD59-A6C34878D82A}">
                    <a16:rowId xmlns:a16="http://schemas.microsoft.com/office/drawing/2014/main" val="3535299397"/>
                  </a:ext>
                </a:extLst>
              </a:tr>
              <a:tr h="182606">
                <a:tc>
                  <a:txBody>
                    <a:bodyPr/>
                    <a:lstStyle/>
                    <a:p>
                      <a:r>
                        <a:rPr lang="ja-JP" altLang="en-US" sz="900" dirty="0">
                          <a:latin typeface="Meiryo UI"/>
                          <a:ea typeface="Meiryo UI"/>
                        </a:rPr>
                        <a:t>破綻懸念先</a:t>
                      </a:r>
                      <a:br>
                        <a:rPr lang="ja-JP" altLang="en-US" sz="900" dirty="0">
                          <a:latin typeface="Meiryo UI"/>
                          <a:ea typeface="Meiryo UI"/>
                        </a:rPr>
                      </a:br>
                      <a:r>
                        <a:rPr lang="ja-JP" altLang="en-US" sz="900" dirty="0">
                          <a:latin typeface="Meiryo UI"/>
                          <a:ea typeface="Meiryo UI"/>
                        </a:rPr>
                        <a:t>(中でも経営再建先）</a:t>
                      </a:r>
                      <a:endParaRPr kumimoji="1" lang="ja-JP" altLang="en-US" sz="900" dirty="0">
                        <a:latin typeface="Meiryo UI"/>
                        <a:ea typeface="Meiryo UI"/>
                      </a:endParaRPr>
                    </a:p>
                  </a:txBody>
                  <a:tcPr/>
                </a:tc>
                <a:tc>
                  <a:txBody>
                    <a:bodyPr/>
                    <a:lstStyle/>
                    <a:p>
                      <a:r>
                        <a:rPr lang="ja-JP" altLang="en-US" sz="900" dirty="0">
                          <a:latin typeface="Meiryo UI"/>
                          <a:ea typeface="Meiryo UI"/>
                        </a:rPr>
                        <a:t>人材仲介ビジネスが</a:t>
                      </a:r>
                      <a:r>
                        <a:rPr lang="ja-JP" altLang="en-US" sz="900" dirty="0">
                          <a:solidFill>
                            <a:srgbClr val="FF0000"/>
                          </a:solidFill>
                          <a:latin typeface="Meiryo UI"/>
                          <a:ea typeface="Meiryo UI"/>
                        </a:rPr>
                        <a:t>優越的地位の濫用</a:t>
                      </a:r>
                      <a:r>
                        <a:rPr lang="ja-JP" altLang="en-US" sz="900" dirty="0">
                          <a:latin typeface="Meiryo UI"/>
                          <a:ea typeface="Meiryo UI"/>
                        </a:rPr>
                        <a:t>につながらない配慮が必要。この場合、通常、銀行本体によるハンズオンで対応。仮に経営人材を外部から招聘し繋ぐのであれば、人材仲介機能としては公平性を兼ね備えた</a:t>
                      </a:r>
                      <a:r>
                        <a:rPr lang="ja-JP" altLang="en-US" sz="900" dirty="0">
                          <a:solidFill>
                            <a:srgbClr val="FF0000"/>
                          </a:solidFill>
                          <a:latin typeface="Meiryo UI"/>
                          <a:ea typeface="Meiryo UI"/>
                        </a:rPr>
                        <a:t>プロフェッショナル人材拠点</a:t>
                      </a:r>
                      <a:r>
                        <a:rPr lang="ja-JP" altLang="en-US" sz="900" dirty="0">
                          <a:latin typeface="Meiryo UI"/>
                          <a:ea typeface="Meiryo UI"/>
                        </a:rPr>
                        <a:t>の活用も一考か。</a:t>
                      </a:r>
                      <a:endParaRPr kumimoji="1" lang="ja-JP" sz="900" dirty="0"/>
                    </a:p>
                  </a:txBody>
                  <a:tcPr/>
                </a:tc>
                <a:extLst>
                  <a:ext uri="{0D108BD9-81ED-4DB2-BD59-A6C34878D82A}">
                    <a16:rowId xmlns:a16="http://schemas.microsoft.com/office/drawing/2014/main" val="1989241078"/>
                  </a:ext>
                </a:extLst>
              </a:tr>
            </a:tbl>
          </a:graphicData>
        </a:graphic>
      </p:graphicFrame>
      <p:sp>
        <p:nvSpPr>
          <p:cNvPr id="54" name="テキスト ボックス 53">
            <a:extLst>
              <a:ext uri="{FF2B5EF4-FFF2-40B4-BE49-F238E27FC236}">
                <a16:creationId xmlns:a16="http://schemas.microsoft.com/office/drawing/2014/main" id="{21871373-A14E-4063-8315-D037ECC608D0}"/>
              </a:ext>
            </a:extLst>
          </p:cNvPr>
          <p:cNvSpPr txBox="1"/>
          <p:nvPr/>
        </p:nvSpPr>
        <p:spPr>
          <a:xfrm>
            <a:off x="4946706" y="3287296"/>
            <a:ext cx="4846489" cy="253916"/>
          </a:xfrm>
          <a:prstGeom prst="rect">
            <a:avLst/>
          </a:prstGeom>
          <a:noFill/>
        </p:spPr>
        <p:txBody>
          <a:bodyPr wrap="square" rtlCol="0" anchor="t">
            <a:spAutoFit/>
          </a:bodyPr>
          <a:lstStyle/>
          <a:p>
            <a:r>
              <a:rPr lang="ja-JP" altLang="en-US" sz="1050" b="1" dirty="0">
                <a:latin typeface="Meiryo UI"/>
                <a:ea typeface="Meiryo UI"/>
              </a:rPr>
              <a:t>企業格付けごとの対応整理</a:t>
            </a:r>
            <a:endParaRPr lang="ja-JP" altLang="en-US" sz="1050" dirty="0">
              <a:latin typeface="Meiryo UI"/>
              <a:ea typeface="Meiryo UI"/>
            </a:endParaRPr>
          </a:p>
        </p:txBody>
      </p:sp>
      <p:sp>
        <p:nvSpPr>
          <p:cNvPr id="55" name="テキスト ボックス 54">
            <a:extLst>
              <a:ext uri="{FF2B5EF4-FFF2-40B4-BE49-F238E27FC236}">
                <a16:creationId xmlns:a16="http://schemas.microsoft.com/office/drawing/2014/main" id="{CF37047F-CE37-4592-8650-3C0767787F51}"/>
              </a:ext>
            </a:extLst>
          </p:cNvPr>
          <p:cNvSpPr txBox="1"/>
          <p:nvPr/>
        </p:nvSpPr>
        <p:spPr>
          <a:xfrm>
            <a:off x="4945320" y="7009160"/>
            <a:ext cx="4869712" cy="253916"/>
          </a:xfrm>
          <a:prstGeom prst="rect">
            <a:avLst/>
          </a:prstGeom>
          <a:noFill/>
        </p:spPr>
        <p:txBody>
          <a:bodyPr wrap="square" rtlCol="0" anchor="t">
            <a:spAutoFit/>
          </a:bodyPr>
          <a:lstStyle/>
          <a:p>
            <a:endParaRPr lang="ja-JP" altLang="ja-JP" sz="1050"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300474" y="6490178"/>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13</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48049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14</a:t>
            </a:fld>
            <a:endParaRPr kumimoji="1" lang="ja-JP" altLang="en-US" sz="1900" dirty="0">
              <a:solidFill>
                <a:prstClr val="black">
                  <a:tint val="75000"/>
                </a:prstClr>
              </a:solidFill>
            </a:endParaRPr>
          </a:p>
        </p:txBody>
      </p:sp>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32520" y="2060848"/>
            <a:ext cx="8568952" cy="2154436"/>
          </a:xfrm>
          <a:prstGeom prst="rect">
            <a:avLst/>
          </a:prstGeom>
          <a:noFill/>
        </p:spPr>
        <p:txBody>
          <a:bodyPr wrap="square" rtlCol="0">
            <a:spAutoFit/>
          </a:bodyPr>
          <a:lstStyle/>
          <a:p>
            <a:r>
              <a:rPr lang="ja-JP" altLang="en-US" sz="4000" dirty="0"/>
              <a:t>２</a:t>
            </a:r>
            <a:r>
              <a:rPr kumimoji="1" lang="ja-JP" altLang="en-US" sz="4000" dirty="0"/>
              <a:t>．</a:t>
            </a:r>
            <a:endParaRPr kumimoji="1" lang="en-US" altLang="ja-JP" sz="4000" dirty="0"/>
          </a:p>
          <a:p>
            <a:r>
              <a:rPr lang="ja-JP" altLang="en-US" sz="4000" dirty="0"/>
              <a:t>「知財を活かす活動」を通じた</a:t>
            </a:r>
            <a:endParaRPr lang="en-US" altLang="ja-JP" sz="4000" dirty="0"/>
          </a:p>
          <a:p>
            <a:r>
              <a:rPr lang="ja-JP" altLang="en-US" sz="4000" dirty="0"/>
              <a:t>ソリューション提供</a:t>
            </a:r>
            <a:endParaRPr kumimoji="1" lang="en-US" altLang="ja-JP" sz="4000" dirty="0"/>
          </a:p>
          <a:p>
            <a:endParaRPr kumimoji="1" lang="ja-JP" altLang="en-US" sz="1400" dirty="0"/>
          </a:p>
        </p:txBody>
      </p:sp>
    </p:spTree>
    <p:extLst>
      <p:ext uri="{BB962C8B-B14F-4D97-AF65-F5344CB8AC3E}">
        <p14:creationId xmlns:p14="http://schemas.microsoft.com/office/powerpoint/2010/main" val="198952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6"/>
          <p:cNvSpPr txBox="1">
            <a:spLocks noChangeArrowheads="1"/>
          </p:cNvSpPr>
          <p:nvPr/>
        </p:nvSpPr>
        <p:spPr bwMode="auto">
          <a:xfrm>
            <a:off x="267495" y="2485698"/>
            <a:ext cx="9371010" cy="4123525"/>
          </a:xfrm>
          <a:prstGeom prst="rect">
            <a:avLst/>
          </a:prstGeom>
          <a:solidFill>
            <a:schemeClr val="bg1"/>
          </a:solidFill>
          <a:ln w="12700">
            <a:solidFill>
              <a:schemeClr val="tx1"/>
            </a:solidFill>
            <a:miter lim="800000"/>
            <a:headEnd/>
            <a:tailEnd/>
          </a:ln>
        </p:spPr>
        <p:txBody>
          <a:bodyPr lIns="91408" tIns="45705" rIns="91408" bIns="45705"/>
          <a:lstStyle/>
          <a:p>
            <a:pPr marL="179388" marR="0" lvl="0" indent="-179388" algn="l" defTabSz="912813" rtl="0" eaLnBrk="1" fontAlgn="base" latinLnBrk="0" hangingPunct="1">
              <a:lnSpc>
                <a:spcPts val="18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6" name="直線コネクタ 5">
            <a:extLst>
              <a:ext uri="{FF2B5EF4-FFF2-40B4-BE49-F238E27FC236}">
                <a16:creationId xmlns:a16="http://schemas.microsoft.com/office/drawing/2014/main" id="{61732435-5188-4A47-8DE2-FC2E36CE1F4D}"/>
              </a:ext>
            </a:extLst>
          </p:cNvPr>
          <p:cNvCxnSpPr>
            <a:cxnSpLocks/>
          </p:cNvCxnSpPr>
          <p:nvPr/>
        </p:nvCxnSpPr>
        <p:spPr>
          <a:xfrm>
            <a:off x="4592960" y="4395896"/>
            <a:ext cx="233299" cy="692884"/>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Box 6"/>
          <p:cNvSpPr txBox="1">
            <a:spLocks noChangeArrowheads="1"/>
          </p:cNvSpPr>
          <p:nvPr/>
        </p:nvSpPr>
        <p:spPr bwMode="auto">
          <a:xfrm>
            <a:off x="272353" y="491676"/>
            <a:ext cx="9361294" cy="1907349"/>
          </a:xfrm>
          <a:prstGeom prst="rect">
            <a:avLst/>
          </a:prstGeom>
          <a:solidFill>
            <a:schemeClr val="bg1"/>
          </a:solidFill>
          <a:ln w="12700">
            <a:solidFill>
              <a:schemeClr val="tx1"/>
            </a:solidFill>
            <a:miter lim="800000"/>
            <a:headEnd/>
            <a:tailEnd/>
          </a:ln>
        </p:spPr>
        <p:txBody>
          <a:bodyPr lIns="90000" tIns="42189" rIns="90000" bIns="42189" anchor="t"/>
          <a:lstStyle/>
          <a:p>
            <a:pPr marL="180975" indent="-180975" defTabSz="844083">
              <a:lnSpc>
                <a:spcPct val="150000"/>
              </a:lnSpc>
              <a:defRPr/>
            </a:pP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地域企業の経営課題の解決には、地域金融機関の強みである「取引先に対する細やかな目利き」を未来志向で実践すること、それらの</a:t>
            </a:r>
            <a:r>
              <a:rPr lang="ja-JP" altLang="en-US" sz="1600" u="sng" dirty="0">
                <a:solidFill>
                  <a:prstClr val="black"/>
                </a:solidFill>
                <a:latin typeface="ＭＳ Ｐゴシック" panose="020B0600070205080204" pitchFamily="50" charset="-128"/>
              </a:rPr>
              <a:t>目利きから見えた経営課題に対して、</a:t>
            </a:r>
            <a:r>
              <a:rPr lang="ja-JP" altLang="en-US" sz="1600" u="sng" dirty="0">
                <a:solidFill>
                  <a:srgbClr val="FF0000"/>
                </a:solidFill>
                <a:latin typeface="ＭＳ Ｐゴシック" panose="020B0600070205080204" pitchFamily="50" charset="-128"/>
              </a:rPr>
              <a:t>「コンサルティング機能」等を通じて、様々なソリューションを提供</a:t>
            </a:r>
            <a:r>
              <a:rPr lang="ja-JP" altLang="en-US" sz="1600" u="sng" dirty="0">
                <a:solidFill>
                  <a:prstClr val="black"/>
                </a:solidFill>
                <a:latin typeface="ＭＳ Ｐゴシック" panose="020B0600070205080204" pitchFamily="50" charset="-128"/>
              </a:rPr>
              <a:t>していくことが必要</a:t>
            </a:r>
            <a:r>
              <a:rPr lang="ja-JP" altLang="en-US" sz="1600" dirty="0">
                <a:solidFill>
                  <a:prstClr val="black"/>
                </a:solidFill>
                <a:latin typeface="ＭＳ Ｐゴシック" panose="020B0600070205080204" pitchFamily="50" charset="-128"/>
              </a:rPr>
              <a:t>。</a:t>
            </a:r>
            <a:endParaRPr lang="en-US" altLang="ja-JP" sz="1600" dirty="0">
              <a:solidFill>
                <a:prstClr val="black"/>
              </a:solidFill>
              <a:latin typeface="ＭＳ Ｐゴシック" panose="020B0600070205080204" pitchFamily="50" charset="-128"/>
            </a:endParaRPr>
          </a:p>
          <a:p>
            <a:pPr marL="161196" indent="-161196" defTabSz="844083">
              <a:lnSpc>
                <a:spcPct val="150000"/>
              </a:lnSpc>
              <a:defRPr/>
            </a:pP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その中で「知財」は、 「強みを生かす」「リスクに備える」という視点での共通言語として、</a:t>
            </a:r>
            <a:r>
              <a:rPr lang="ja-JP" altLang="en-US" sz="1600" u="sng" dirty="0">
                <a:solidFill>
                  <a:prstClr val="black"/>
                </a:solidFill>
                <a:latin typeface="ＭＳ Ｐゴシック" panose="020B0600070205080204" pitchFamily="50" charset="-128"/>
              </a:rPr>
              <a:t>金融機関内における融資・事業性評価等の機能とコンサルティング機能を、</a:t>
            </a:r>
            <a:r>
              <a:rPr lang="ja-JP" altLang="en-US" sz="1600" u="sng" dirty="0">
                <a:solidFill>
                  <a:srgbClr val="FF0000"/>
                </a:solidFill>
                <a:latin typeface="ＭＳ Ｐゴシック" panose="020B0600070205080204" pitchFamily="50" charset="-128"/>
              </a:rPr>
              <a:t>橋渡しする役割</a:t>
            </a:r>
            <a:r>
              <a:rPr lang="ja-JP" altLang="en-US" sz="1600" dirty="0">
                <a:solidFill>
                  <a:prstClr val="black"/>
                </a:solidFill>
                <a:latin typeface="ＭＳ Ｐゴシック" panose="020B0600070205080204" pitchFamily="50" charset="-128"/>
              </a:rPr>
              <a:t>が期待される</a:t>
            </a:r>
          </a:p>
        </p:txBody>
      </p:sp>
      <p:sp>
        <p:nvSpPr>
          <p:cNvPr id="85" name="Rectangle 7"/>
          <p:cNvSpPr>
            <a:spLocks noChangeArrowheads="1"/>
          </p:cNvSpPr>
          <p:nvPr/>
        </p:nvSpPr>
        <p:spPr bwMode="auto">
          <a:xfrm>
            <a:off x="510135" y="3378387"/>
            <a:ext cx="3216546" cy="1488090"/>
          </a:xfrm>
          <a:prstGeom prst="rect">
            <a:avLst/>
          </a:prstGeom>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中小企業の強みである</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技術・ブランド・ノウハウ等</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（知財）の情報</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「情報はあるが、活かせてない」</a:t>
            </a:r>
          </a:p>
        </p:txBody>
      </p:sp>
      <p:sp>
        <p:nvSpPr>
          <p:cNvPr id="19" name="AutoShape 3"/>
          <p:cNvSpPr>
            <a:spLocks noChangeArrowheads="1"/>
          </p:cNvSpPr>
          <p:nvPr/>
        </p:nvSpPr>
        <p:spPr bwMode="auto">
          <a:xfrm>
            <a:off x="394046" y="72748"/>
            <a:ext cx="9117908" cy="357417"/>
          </a:xfrm>
          <a:prstGeom prst="roundRect">
            <a:avLst>
              <a:gd name="adj" fmla="val 21125"/>
            </a:avLst>
          </a:prstGeom>
          <a:gradFill flip="none" rotWithShape="1">
            <a:gsLst>
              <a:gs pos="0">
                <a:srgbClr val="FF9933"/>
              </a:gs>
              <a:gs pos="50000">
                <a:sysClr val="window" lastClr="FFFFFF"/>
              </a:gs>
              <a:gs pos="100000">
                <a:srgbClr val="FF9933"/>
              </a:gs>
            </a:gsLst>
            <a:lin ang="5400000" scaled="1"/>
            <a:tileRect/>
          </a:gradFill>
          <a:ln w="57150" cmpd="thickThin">
            <a:solidFill>
              <a:sysClr val="windowText" lastClr="000000"/>
            </a:solidFill>
            <a:round/>
            <a:headEnd/>
            <a:tailEnd/>
          </a:ln>
          <a:effectLst/>
        </p:spPr>
        <p:txBody>
          <a:bodyPr wrap="square" lIns="81436" tIns="40716" rIns="81436" bIns="40716" anchor="ctr">
            <a:noAutofit/>
          </a:bodyPr>
          <a:lstStyle/>
          <a:p>
            <a:pPr lvl="0" algn="ctr" fontAlgn="auto">
              <a:spcBef>
                <a:spcPts val="0"/>
              </a:spcBef>
              <a:spcAft>
                <a:spcPts val="0"/>
              </a:spcAft>
              <a:defRPr/>
            </a:pPr>
            <a:r>
              <a:rPr lang="ja-JP" altLang="en-US"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地域金融機関にとっての「知財を活かす活動」の役割</a:t>
            </a:r>
            <a:endParaRPr lang="ja-JP" altLang="en-US"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7" name="Rectangle 7">
            <a:extLst>
              <a:ext uri="{FF2B5EF4-FFF2-40B4-BE49-F238E27FC236}">
                <a16:creationId xmlns:a16="http://schemas.microsoft.com/office/drawing/2014/main" id="{E0ED3871-093A-484A-B8E8-D621916DDD85}"/>
              </a:ext>
            </a:extLst>
          </p:cNvPr>
          <p:cNvSpPr>
            <a:spLocks noChangeArrowheads="1"/>
          </p:cNvSpPr>
          <p:nvPr/>
        </p:nvSpPr>
        <p:spPr bwMode="auto">
          <a:xfrm>
            <a:off x="4880993" y="3378891"/>
            <a:ext cx="3216546" cy="1488090"/>
          </a:xfrm>
          <a:prstGeom prst="rect">
            <a:avLst/>
          </a:prstGeom>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経営課題に刺さる</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ソリューションの提供</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例：「企業が持つ強みを生かす</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技術者の派遣」</a:t>
            </a:r>
            <a:endParaRPr lang="en-US" altLang="ja-JP" sz="1600" dirty="0">
              <a:solidFill>
                <a:prstClr val="black"/>
              </a:solidFill>
              <a:latin typeface="ＭＳ Ｐゴシック" panose="020B0600070205080204" pitchFamily="50" charset="-128"/>
            </a:endParaRPr>
          </a:p>
        </p:txBody>
      </p:sp>
      <p:sp>
        <p:nvSpPr>
          <p:cNvPr id="20" name="Rectangle 7">
            <a:extLst>
              <a:ext uri="{FF2B5EF4-FFF2-40B4-BE49-F238E27FC236}">
                <a16:creationId xmlns:a16="http://schemas.microsoft.com/office/drawing/2014/main" id="{D037B9CB-26FB-4570-9430-7D38FD8A4714}"/>
              </a:ext>
            </a:extLst>
          </p:cNvPr>
          <p:cNvSpPr>
            <a:spLocks noChangeArrowheads="1"/>
          </p:cNvSpPr>
          <p:nvPr/>
        </p:nvSpPr>
        <p:spPr bwMode="auto">
          <a:xfrm>
            <a:off x="510129" y="5479859"/>
            <a:ext cx="8894524" cy="973477"/>
          </a:xfrm>
          <a:prstGeom prst="rect">
            <a:avLst/>
          </a:prstGeom>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marL="342900" lvl="0" indent="-342900" defTabSz="609600" fontAlgn="auto">
              <a:spcBef>
                <a:spcPts val="0"/>
              </a:spcBef>
              <a:spcAft>
                <a:spcPts val="0"/>
              </a:spcAft>
              <a:buFont typeface="+mj-lt"/>
              <a:buAutoNum type="arabicPeriod"/>
              <a:defRPr/>
            </a:pPr>
            <a:r>
              <a:rPr lang="ja-JP" altLang="en-US" sz="1600" dirty="0">
                <a:solidFill>
                  <a:prstClr val="black"/>
                </a:solidFill>
                <a:latin typeface="ＭＳ Ｐゴシック" panose="020B0600070205080204" pitchFamily="50" charset="-128"/>
              </a:rPr>
              <a:t>取引先の技術・ブランド・ノウハウを知る：利益源泉は確かか、新たな成長の種はあるのか？</a:t>
            </a:r>
            <a:r>
              <a:rPr lang="en-US" altLang="ja-JP" sz="1600" dirty="0" err="1">
                <a:solidFill>
                  <a:prstClr val="black"/>
                </a:solidFill>
                <a:latin typeface="ＭＳ Ｐゴシック" panose="020B0600070205080204" pitchFamily="50" charset="-128"/>
              </a:rPr>
              <a:t>etc</a:t>
            </a:r>
            <a:r>
              <a:rPr lang="en-US" altLang="ja-JP" sz="1600" dirty="0">
                <a:solidFill>
                  <a:prstClr val="black"/>
                </a:solidFill>
                <a:latin typeface="ＭＳ Ｐゴシック" panose="020B0600070205080204" pitchFamily="50" charset="-128"/>
              </a:rPr>
              <a:t>…</a:t>
            </a:r>
          </a:p>
          <a:p>
            <a:pPr marL="342900" indent="-342900" defTabSz="609600" fontAlgn="auto">
              <a:spcBef>
                <a:spcPts val="0"/>
              </a:spcBef>
              <a:spcAft>
                <a:spcPts val="0"/>
              </a:spcAft>
              <a:buFont typeface="+mj-lt"/>
              <a:buAutoNum type="arabicPeriod"/>
              <a:defRPr/>
            </a:pPr>
            <a:r>
              <a:rPr lang="ja-JP" altLang="en-US" sz="1600" dirty="0">
                <a:solidFill>
                  <a:srgbClr val="C00000"/>
                </a:solidFill>
                <a:latin typeface="ＭＳ Ｐゴシック" panose="020B0600070205080204" pitchFamily="50" charset="-128"/>
              </a:rPr>
              <a:t>地域金融機関のソリューションと掛け合わせた、「強みを生かす」「リスクに備える」のコンサル提案</a:t>
            </a:r>
          </a:p>
        </p:txBody>
      </p:sp>
      <p:sp>
        <p:nvSpPr>
          <p:cNvPr id="21" name="Rectangle 7">
            <a:extLst>
              <a:ext uri="{FF2B5EF4-FFF2-40B4-BE49-F238E27FC236}">
                <a16:creationId xmlns:a16="http://schemas.microsoft.com/office/drawing/2014/main" id="{44F2A1B2-25E9-4981-A8D7-FC10FB5C52D0}"/>
              </a:ext>
            </a:extLst>
          </p:cNvPr>
          <p:cNvSpPr>
            <a:spLocks noChangeArrowheads="1"/>
          </p:cNvSpPr>
          <p:nvPr/>
        </p:nvSpPr>
        <p:spPr bwMode="auto">
          <a:xfrm>
            <a:off x="510134" y="2685122"/>
            <a:ext cx="3216546" cy="695818"/>
          </a:xfrm>
          <a:prstGeom prst="rect">
            <a:avLst/>
          </a:prstGeom>
          <a:solidFill>
            <a:schemeClr val="accent6">
              <a:lumMod val="20000"/>
              <a:lumOff val="80000"/>
            </a:schemeClr>
          </a:solidFill>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地域金融機関</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b="1" dirty="0">
                <a:solidFill>
                  <a:srgbClr val="C00000"/>
                </a:solidFill>
                <a:latin typeface="ＭＳ Ｐゴシック" panose="020B0600070205080204" pitchFamily="50" charset="-128"/>
              </a:rPr>
              <a:t>融資・事業性評価等の機能</a:t>
            </a:r>
          </a:p>
        </p:txBody>
      </p:sp>
      <p:sp>
        <p:nvSpPr>
          <p:cNvPr id="22" name="Rectangle 7">
            <a:extLst>
              <a:ext uri="{FF2B5EF4-FFF2-40B4-BE49-F238E27FC236}">
                <a16:creationId xmlns:a16="http://schemas.microsoft.com/office/drawing/2014/main" id="{07831487-CCDD-4FA7-9C19-2E2FB8F7E53C}"/>
              </a:ext>
            </a:extLst>
          </p:cNvPr>
          <p:cNvSpPr>
            <a:spLocks noChangeArrowheads="1"/>
          </p:cNvSpPr>
          <p:nvPr/>
        </p:nvSpPr>
        <p:spPr bwMode="auto">
          <a:xfrm>
            <a:off x="4880992" y="2685122"/>
            <a:ext cx="3216546" cy="695818"/>
          </a:xfrm>
          <a:prstGeom prst="rect">
            <a:avLst/>
          </a:prstGeom>
          <a:solidFill>
            <a:schemeClr val="accent6">
              <a:lumMod val="20000"/>
              <a:lumOff val="80000"/>
            </a:schemeClr>
          </a:solidFill>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地域金融機関</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b="1" dirty="0">
                <a:solidFill>
                  <a:srgbClr val="C00000"/>
                </a:solidFill>
                <a:latin typeface="ＭＳ Ｐゴシック" panose="020B0600070205080204" pitchFamily="50" charset="-128"/>
              </a:rPr>
              <a:t>ソリューション・コンサル機能</a:t>
            </a:r>
          </a:p>
        </p:txBody>
      </p:sp>
      <p:sp>
        <p:nvSpPr>
          <p:cNvPr id="23" name="Rectangle 7">
            <a:extLst>
              <a:ext uri="{FF2B5EF4-FFF2-40B4-BE49-F238E27FC236}">
                <a16:creationId xmlns:a16="http://schemas.microsoft.com/office/drawing/2014/main" id="{9492B304-8A7E-44DE-ABE6-244E74E81C9F}"/>
              </a:ext>
            </a:extLst>
          </p:cNvPr>
          <p:cNvSpPr>
            <a:spLocks noChangeArrowheads="1"/>
          </p:cNvSpPr>
          <p:nvPr/>
        </p:nvSpPr>
        <p:spPr bwMode="auto">
          <a:xfrm>
            <a:off x="3567475" y="3610591"/>
            <a:ext cx="1458087" cy="1018747"/>
          </a:xfrm>
          <a:prstGeom prst="rightArrow">
            <a:avLst/>
          </a:prstGeom>
          <a:solidFill>
            <a:schemeClr val="accent6"/>
          </a:solidFill>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200" b="1" dirty="0">
                <a:solidFill>
                  <a:schemeClr val="bg1"/>
                </a:solidFill>
                <a:latin typeface="ＭＳ Ｐゴシック" panose="020B0600070205080204" pitchFamily="50" charset="-128"/>
              </a:rPr>
              <a:t>知財を共通言語</a:t>
            </a:r>
            <a:endParaRPr lang="en-US" altLang="ja-JP" sz="1200" b="1" dirty="0">
              <a:solidFill>
                <a:schemeClr val="bg1"/>
              </a:solidFill>
              <a:latin typeface="ＭＳ Ｐゴシック" panose="020B0600070205080204" pitchFamily="50" charset="-128"/>
            </a:endParaRPr>
          </a:p>
          <a:p>
            <a:pPr lvl="0" algn="ctr" defTabSz="609600" fontAlgn="auto">
              <a:spcBef>
                <a:spcPts val="0"/>
              </a:spcBef>
              <a:spcAft>
                <a:spcPts val="0"/>
              </a:spcAft>
              <a:defRPr/>
            </a:pPr>
            <a:r>
              <a:rPr lang="ja-JP" altLang="en-US" sz="1200" b="1" dirty="0">
                <a:solidFill>
                  <a:schemeClr val="bg1"/>
                </a:solidFill>
                <a:latin typeface="ＭＳ Ｐゴシック" panose="020B0600070205080204" pitchFamily="50" charset="-128"/>
              </a:rPr>
              <a:t>とした</a:t>
            </a:r>
            <a:r>
              <a:rPr lang="ja-JP" altLang="en-US" sz="1200" b="1" dirty="0">
                <a:solidFill>
                  <a:schemeClr val="tx1"/>
                </a:solidFill>
                <a:latin typeface="ＭＳ Ｐゴシック" panose="020B0600070205080204" pitchFamily="50" charset="-128"/>
              </a:rPr>
              <a:t>橋渡し</a:t>
            </a:r>
          </a:p>
        </p:txBody>
      </p:sp>
      <p:sp>
        <p:nvSpPr>
          <p:cNvPr id="27" name="Rectangle 7">
            <a:extLst>
              <a:ext uri="{FF2B5EF4-FFF2-40B4-BE49-F238E27FC236}">
                <a16:creationId xmlns:a16="http://schemas.microsoft.com/office/drawing/2014/main" id="{44FE5219-84AE-452F-A6C7-86F70C0CBD33}"/>
              </a:ext>
            </a:extLst>
          </p:cNvPr>
          <p:cNvSpPr>
            <a:spLocks noChangeArrowheads="1"/>
          </p:cNvSpPr>
          <p:nvPr/>
        </p:nvSpPr>
        <p:spPr bwMode="auto">
          <a:xfrm>
            <a:off x="510134" y="5061386"/>
            <a:ext cx="8894518" cy="419743"/>
          </a:xfrm>
          <a:prstGeom prst="rect">
            <a:avLst/>
          </a:prstGeom>
          <a:solidFill>
            <a:schemeClr val="accent6">
              <a:lumMod val="75000"/>
            </a:schemeClr>
          </a:solidFill>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schemeClr val="bg1"/>
                </a:solidFill>
                <a:latin typeface="ＭＳ Ｐゴシック" panose="020B0600070205080204" pitchFamily="50" charset="-128"/>
              </a:rPr>
              <a:t>地域金融機関にとっての「知財を活かす活動」の役割</a:t>
            </a:r>
          </a:p>
        </p:txBody>
      </p:sp>
      <p:sp>
        <p:nvSpPr>
          <p:cNvPr id="37" name="Rectangle 7">
            <a:extLst>
              <a:ext uri="{FF2B5EF4-FFF2-40B4-BE49-F238E27FC236}">
                <a16:creationId xmlns:a16="http://schemas.microsoft.com/office/drawing/2014/main" id="{5DF98D84-1AF3-4EC1-B905-820B1B505259}"/>
              </a:ext>
            </a:extLst>
          </p:cNvPr>
          <p:cNvSpPr>
            <a:spLocks noChangeArrowheads="1"/>
          </p:cNvSpPr>
          <p:nvPr/>
        </p:nvSpPr>
        <p:spPr bwMode="auto">
          <a:xfrm>
            <a:off x="8549166" y="3378891"/>
            <a:ext cx="855487" cy="1488090"/>
          </a:xfrm>
          <a:prstGeom prst="rect">
            <a:avLst/>
          </a:prstGeom>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経営</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課題</a:t>
            </a:r>
            <a:endParaRPr lang="en-US" altLang="ja-JP" sz="1600" dirty="0">
              <a:solidFill>
                <a:prstClr val="black"/>
              </a:solidFill>
              <a:latin typeface="ＭＳ Ｐゴシック" panose="020B0600070205080204" pitchFamily="50" charset="-128"/>
            </a:endParaRPr>
          </a:p>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解決</a:t>
            </a:r>
            <a:endParaRPr lang="en-US" altLang="ja-JP" sz="1600" dirty="0">
              <a:solidFill>
                <a:prstClr val="black"/>
              </a:solidFill>
              <a:latin typeface="ＭＳ Ｐゴシック" panose="020B0600070205080204" pitchFamily="50" charset="-128"/>
            </a:endParaRPr>
          </a:p>
        </p:txBody>
      </p:sp>
      <p:sp>
        <p:nvSpPr>
          <p:cNvPr id="38" name="Rectangle 7">
            <a:extLst>
              <a:ext uri="{FF2B5EF4-FFF2-40B4-BE49-F238E27FC236}">
                <a16:creationId xmlns:a16="http://schemas.microsoft.com/office/drawing/2014/main" id="{81A0E0AE-05FE-48CA-982F-486F3D0111B6}"/>
              </a:ext>
            </a:extLst>
          </p:cNvPr>
          <p:cNvSpPr>
            <a:spLocks noChangeArrowheads="1"/>
          </p:cNvSpPr>
          <p:nvPr/>
        </p:nvSpPr>
        <p:spPr bwMode="auto">
          <a:xfrm>
            <a:off x="8549165" y="2685122"/>
            <a:ext cx="855487" cy="695818"/>
          </a:xfrm>
          <a:prstGeom prst="rect">
            <a:avLst/>
          </a:prstGeom>
          <a:solidFill>
            <a:schemeClr val="bg1">
              <a:lumMod val="75000"/>
            </a:schemeClr>
          </a:solidFill>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r>
              <a:rPr lang="ja-JP" altLang="en-US" sz="1600" dirty="0">
                <a:solidFill>
                  <a:prstClr val="black"/>
                </a:solidFill>
                <a:latin typeface="ＭＳ Ｐゴシック" panose="020B0600070205080204" pitchFamily="50" charset="-128"/>
              </a:rPr>
              <a:t>取引先</a:t>
            </a:r>
            <a:endParaRPr lang="ja-JP" altLang="en-US" sz="1600" b="1" dirty="0">
              <a:solidFill>
                <a:srgbClr val="C00000"/>
              </a:solidFill>
              <a:latin typeface="ＭＳ Ｐゴシック" panose="020B0600070205080204" pitchFamily="50" charset="-128"/>
            </a:endParaRPr>
          </a:p>
        </p:txBody>
      </p:sp>
      <p:sp>
        <p:nvSpPr>
          <p:cNvPr id="30" name="Rectangle 7">
            <a:extLst>
              <a:ext uri="{FF2B5EF4-FFF2-40B4-BE49-F238E27FC236}">
                <a16:creationId xmlns:a16="http://schemas.microsoft.com/office/drawing/2014/main" id="{8517A425-3D98-4ABE-AA31-775B36860DEB}"/>
              </a:ext>
            </a:extLst>
          </p:cNvPr>
          <p:cNvSpPr>
            <a:spLocks noChangeArrowheads="1"/>
          </p:cNvSpPr>
          <p:nvPr/>
        </p:nvSpPr>
        <p:spPr bwMode="auto">
          <a:xfrm>
            <a:off x="8014508" y="3610590"/>
            <a:ext cx="610899" cy="1018747"/>
          </a:xfrm>
          <a:prstGeom prst="rightArrow">
            <a:avLst/>
          </a:prstGeom>
          <a:solidFill>
            <a:schemeClr val="accent6"/>
          </a:solidFill>
          <a:ln w="19050">
            <a:headEnd/>
            <a:tailEnd/>
          </a:ln>
        </p:spPr>
        <p:style>
          <a:lnRef idx="2">
            <a:schemeClr val="accent6"/>
          </a:lnRef>
          <a:fillRef idx="1">
            <a:schemeClr val="lt1"/>
          </a:fillRef>
          <a:effectRef idx="0">
            <a:schemeClr val="accent6"/>
          </a:effectRef>
          <a:fontRef idx="minor">
            <a:schemeClr val="dk1"/>
          </a:fontRef>
        </p:style>
        <p:txBody>
          <a:bodyPr wrap="none" lIns="60933" tIns="30468" rIns="60933" bIns="30468" anchor="ctr"/>
          <a:lstStyle/>
          <a:p>
            <a:pPr lvl="0" algn="ctr" defTabSz="609600" fontAlgn="auto">
              <a:spcBef>
                <a:spcPts val="0"/>
              </a:spcBef>
              <a:spcAft>
                <a:spcPts val="0"/>
              </a:spcAft>
              <a:defRPr/>
            </a:pPr>
            <a:endParaRPr lang="ja-JP" altLang="en-US" sz="1600" dirty="0">
              <a:solidFill>
                <a:prstClr val="black"/>
              </a:solidFill>
              <a:latin typeface="ＭＳ Ｐゴシック" panose="020B0600070205080204" pitchFamily="50" charset="-128"/>
            </a:endParaRPr>
          </a:p>
        </p:txBody>
      </p:sp>
      <p:sp>
        <p:nvSpPr>
          <p:cNvPr id="18" name="スライド番号プレースホルダー 1"/>
          <p:cNvSpPr>
            <a:spLocks noGrp="1"/>
          </p:cNvSpPr>
          <p:nvPr>
            <p:ph type="sldNum" sz="quarter" idx="12"/>
          </p:nvPr>
        </p:nvSpPr>
        <p:spPr>
          <a:xfrm>
            <a:off x="9304281" y="6573993"/>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15</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16261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CC626BF8-5081-4148-A71A-674DE1F6AEA5}"/>
              </a:ext>
            </a:extLst>
          </p:cNvPr>
          <p:cNvSpPr>
            <a:spLocks noChangeArrowheads="1"/>
          </p:cNvSpPr>
          <p:nvPr/>
        </p:nvSpPr>
        <p:spPr bwMode="auto">
          <a:xfrm>
            <a:off x="394046" y="72748"/>
            <a:ext cx="9117908" cy="357417"/>
          </a:xfrm>
          <a:prstGeom prst="roundRect">
            <a:avLst>
              <a:gd name="adj" fmla="val 21125"/>
            </a:avLst>
          </a:prstGeom>
          <a:gradFill flip="none" rotWithShape="1">
            <a:gsLst>
              <a:gs pos="0">
                <a:srgbClr val="FF9933"/>
              </a:gs>
              <a:gs pos="50000">
                <a:sysClr val="window" lastClr="FFFFFF"/>
              </a:gs>
              <a:gs pos="100000">
                <a:srgbClr val="FF9933"/>
              </a:gs>
            </a:gsLst>
            <a:lin ang="5400000" scaled="1"/>
            <a:tileRect/>
          </a:gradFill>
          <a:ln w="57150" cmpd="thickThin">
            <a:solidFill>
              <a:sysClr val="windowText" lastClr="000000"/>
            </a:solidFill>
            <a:round/>
            <a:headEnd/>
            <a:tailEnd/>
          </a:ln>
          <a:effectLst/>
        </p:spPr>
        <p:txBody>
          <a:bodyPr wrap="square" lIns="81436" tIns="40716" rIns="81436" bIns="40716" anchor="ctr">
            <a:noAutofit/>
          </a:bodyPr>
          <a:lstStyle/>
          <a:p>
            <a:pPr lvl="0" algn="ctr" fontAlgn="auto">
              <a:spcBef>
                <a:spcPts val="0"/>
              </a:spcBef>
              <a:spcAft>
                <a:spcPts val="0"/>
              </a:spcAft>
              <a:defRPr/>
            </a:pPr>
            <a:r>
              <a:rPr lang="ja-JP" altLang="en-US"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「知財を活かす活動」がソリューション提供に繋がった過去の事例</a:t>
            </a:r>
            <a:endParaRPr lang="ja-JP" altLang="en-US"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8" name="object 4">
            <a:extLst>
              <a:ext uri="{FF2B5EF4-FFF2-40B4-BE49-F238E27FC236}">
                <a16:creationId xmlns:a16="http://schemas.microsoft.com/office/drawing/2014/main" id="{01352405-779A-4F90-A3A4-72DB91B7C6D9}"/>
              </a:ext>
            </a:extLst>
          </p:cNvPr>
          <p:cNvSpPr/>
          <p:nvPr/>
        </p:nvSpPr>
        <p:spPr>
          <a:xfrm>
            <a:off x="394046" y="4506804"/>
            <a:ext cx="9091576" cy="1746575"/>
          </a:xfrm>
          <a:custGeom>
            <a:avLst/>
            <a:gdLst/>
            <a:ahLst/>
            <a:cxnLst/>
            <a:rect l="l" t="t" r="r" b="b"/>
            <a:pathLst>
              <a:path w="5685155" h="1674495">
                <a:moveTo>
                  <a:pt x="5684875" y="0"/>
                </a:moveTo>
                <a:lnTo>
                  <a:pt x="0" y="0"/>
                </a:lnTo>
                <a:lnTo>
                  <a:pt x="0" y="71996"/>
                </a:lnTo>
                <a:lnTo>
                  <a:pt x="0" y="1674164"/>
                </a:lnTo>
                <a:lnTo>
                  <a:pt x="5684875" y="1674164"/>
                </a:lnTo>
                <a:lnTo>
                  <a:pt x="5684875" y="71996"/>
                </a:lnTo>
                <a:lnTo>
                  <a:pt x="5684875" y="0"/>
                </a:lnTo>
                <a:close/>
              </a:path>
            </a:pathLst>
          </a:custGeom>
          <a:solidFill>
            <a:srgbClr val="F4EFE8">
              <a:alpha val="50000"/>
            </a:srgbClr>
          </a:solidFill>
          <a:ln>
            <a:solidFill>
              <a:schemeClr val="tx1">
                <a:lumMod val="50000"/>
                <a:lumOff val="5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noProof="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9" name="object 5">
            <a:extLst>
              <a:ext uri="{FF2B5EF4-FFF2-40B4-BE49-F238E27FC236}">
                <a16:creationId xmlns:a16="http://schemas.microsoft.com/office/drawing/2014/main" id="{7B326C0B-241F-465C-8561-B476B1A7D8EC}"/>
              </a:ext>
            </a:extLst>
          </p:cNvPr>
          <p:cNvSpPr txBox="1"/>
          <p:nvPr/>
        </p:nvSpPr>
        <p:spPr>
          <a:xfrm>
            <a:off x="515546" y="4657465"/>
            <a:ext cx="4036781" cy="1447576"/>
          </a:xfrm>
          <a:prstGeom prst="rect">
            <a:avLst/>
          </a:prstGeom>
        </p:spPr>
        <p:txBody>
          <a:bodyPr vert="horz" wrap="square" lIns="0" tIns="12700" rIns="0" bIns="0" rtlCol="0">
            <a:spAutoFit/>
          </a:bodyPr>
          <a:lstStyle/>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金融機関は、</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社の全国展開のポテンシャルを理解しつつ、喫緊の課題はパートナー企業開拓であると認識</a:t>
            </a: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これを踏まえ、</a:t>
            </a:r>
            <a:r>
              <a:rPr lang="ja-JP" altLang="en-US" sz="1400" u="sng" kern="0" spc="-30" dirty="0">
                <a:solidFill>
                  <a:srgbClr val="FF0000"/>
                </a:solidFill>
                <a:latin typeface="+mn-ea"/>
                <a:cs typeface="游明朝 Demibold"/>
              </a:rPr>
              <a:t>金融機関が提携している営業支援エージェントを</a:t>
            </a:r>
            <a:r>
              <a:rPr lang="en-US" altLang="ja-JP" sz="1400" u="sng" kern="0" spc="-30" dirty="0">
                <a:solidFill>
                  <a:srgbClr val="FF0000"/>
                </a:solidFill>
                <a:latin typeface="+mn-ea"/>
                <a:cs typeface="游明朝 Demibold"/>
              </a:rPr>
              <a:t>A</a:t>
            </a:r>
            <a:r>
              <a:rPr lang="ja-JP" altLang="en-US" sz="1400" u="sng" kern="0" spc="-30" dirty="0">
                <a:solidFill>
                  <a:srgbClr val="FF0000"/>
                </a:solidFill>
                <a:latin typeface="+mn-ea"/>
                <a:cs typeface="游明朝 Demibold"/>
              </a:rPr>
              <a:t>社に紹介。</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社では今後、当該エージェントと連携し、パートナー企業を全国規模で開拓</a:t>
            </a:r>
          </a:p>
        </p:txBody>
      </p:sp>
      <p:grpSp>
        <p:nvGrpSpPr>
          <p:cNvPr id="86" name="グループ化 85">
            <a:extLst>
              <a:ext uri="{FF2B5EF4-FFF2-40B4-BE49-F238E27FC236}">
                <a16:creationId xmlns:a16="http://schemas.microsoft.com/office/drawing/2014/main" id="{1A6A8CE4-0730-4161-B0D5-37F0B23398F9}"/>
              </a:ext>
            </a:extLst>
          </p:cNvPr>
          <p:cNvGrpSpPr/>
          <p:nvPr/>
        </p:nvGrpSpPr>
        <p:grpSpPr>
          <a:xfrm>
            <a:off x="394046" y="4221088"/>
            <a:ext cx="9091576" cy="298136"/>
            <a:chOff x="658675" y="4325647"/>
            <a:chExt cx="2794806" cy="271033"/>
          </a:xfrm>
        </p:grpSpPr>
        <p:sp>
          <p:nvSpPr>
            <p:cNvPr id="13" name="object 7">
              <a:extLst>
                <a:ext uri="{FF2B5EF4-FFF2-40B4-BE49-F238E27FC236}">
                  <a16:creationId xmlns:a16="http://schemas.microsoft.com/office/drawing/2014/main" id="{A190558C-D712-41CD-9008-BA484A139892}"/>
                </a:ext>
              </a:extLst>
            </p:cNvPr>
            <p:cNvSpPr/>
            <p:nvPr/>
          </p:nvSpPr>
          <p:spPr>
            <a:xfrm>
              <a:off x="658675" y="4325647"/>
              <a:ext cx="2794806" cy="271033"/>
            </a:xfrm>
            <a:custGeom>
              <a:avLst/>
              <a:gdLst/>
              <a:ahLst/>
              <a:cxnLst/>
              <a:rect l="l" t="t" r="r" b="b"/>
              <a:pathLst>
                <a:path w="1953260" h="216534">
                  <a:moveTo>
                    <a:pt x="1953171" y="0"/>
                  </a:moveTo>
                  <a:lnTo>
                    <a:pt x="0" y="0"/>
                  </a:lnTo>
                  <a:lnTo>
                    <a:pt x="0" y="216001"/>
                  </a:lnTo>
                  <a:lnTo>
                    <a:pt x="1953171" y="216001"/>
                  </a:lnTo>
                  <a:lnTo>
                    <a:pt x="1953171" y="0"/>
                  </a:lnTo>
                  <a:close/>
                </a:path>
              </a:pathLst>
            </a:custGeom>
            <a:solidFill>
              <a:schemeClr val="accent6">
                <a:lumMod val="75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noProof="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12" name="object 9">
              <a:extLst>
                <a:ext uri="{FF2B5EF4-FFF2-40B4-BE49-F238E27FC236}">
                  <a16:creationId xmlns:a16="http://schemas.microsoft.com/office/drawing/2014/main" id="{2E377C88-A712-422F-8C35-A70C607FE93F}"/>
                </a:ext>
              </a:extLst>
            </p:cNvPr>
            <p:cNvSpPr txBox="1"/>
            <p:nvPr/>
          </p:nvSpPr>
          <p:spPr>
            <a:xfrm>
              <a:off x="658675" y="4325647"/>
              <a:ext cx="2794806" cy="230833"/>
            </a:xfrm>
            <a:prstGeom prst="rect">
              <a:avLst/>
            </a:prstGeom>
          </p:spPr>
          <p:txBody>
            <a:bodyPr vert="horz" wrap="square" lIns="0" tIns="38100" rIns="0" bIns="0" rtlCol="0">
              <a:spAutoFit/>
            </a:bodyPr>
            <a:lstStyle/>
            <a:p>
              <a:pPr algn="ctr" defTabSz="914400">
                <a:spcBef>
                  <a:spcPts val="300"/>
                </a:spcBef>
              </a:pPr>
              <a:r>
                <a:rPr lang="ja-JP" altLang="en-US" sz="1400" b="1" kern="0" spc="20" dirty="0">
                  <a:solidFill>
                    <a:srgbClr val="FFFFFF"/>
                  </a:solidFill>
                  <a:latin typeface="+mn-ea"/>
                  <a:cs typeface="游明朝 Demibold"/>
                </a:rPr>
                <a:t>金融機関によるソリューション提供</a:t>
              </a:r>
              <a:endParaRPr sz="1400" kern="0" dirty="0">
                <a:solidFill>
                  <a:sysClr val="windowText" lastClr="000000"/>
                </a:solidFill>
                <a:latin typeface="+mn-ea"/>
                <a:cs typeface="游明朝 Demibold"/>
              </a:endParaRPr>
            </a:p>
          </p:txBody>
        </p:sp>
      </p:grpSp>
      <p:grpSp>
        <p:nvGrpSpPr>
          <p:cNvPr id="88" name="グループ化 87">
            <a:extLst>
              <a:ext uri="{FF2B5EF4-FFF2-40B4-BE49-F238E27FC236}">
                <a16:creationId xmlns:a16="http://schemas.microsoft.com/office/drawing/2014/main" id="{166034E3-398E-4889-B862-7B733E224A89}"/>
              </a:ext>
            </a:extLst>
          </p:cNvPr>
          <p:cNvGrpSpPr/>
          <p:nvPr/>
        </p:nvGrpSpPr>
        <p:grpSpPr>
          <a:xfrm>
            <a:off x="4811792" y="4645581"/>
            <a:ext cx="4568532" cy="1514231"/>
            <a:chOff x="4347079" y="4824840"/>
            <a:chExt cx="2010468" cy="1297312"/>
          </a:xfrm>
        </p:grpSpPr>
        <p:pic>
          <p:nvPicPr>
            <p:cNvPr id="72" name="図 71" descr="アイコン&#10;&#10;自動的に生成された説明">
              <a:extLst>
                <a:ext uri="{FF2B5EF4-FFF2-40B4-BE49-F238E27FC236}">
                  <a16:creationId xmlns:a16="http://schemas.microsoft.com/office/drawing/2014/main" id="{96A14F96-9DB9-4F11-96FB-2366507E40B1}"/>
                </a:ext>
              </a:extLst>
            </p:cNvPr>
            <p:cNvPicPr>
              <a:picLocks noChangeAspect="1"/>
            </p:cNvPicPr>
            <p:nvPr/>
          </p:nvPicPr>
          <p:blipFill>
            <a:blip r:embed="rId2">
              <a:duotone>
                <a:schemeClr val="accent6">
                  <a:shade val="45000"/>
                  <a:satMod val="135000"/>
                </a:schemeClr>
                <a:prstClr val="white"/>
              </a:duotone>
            </a:blip>
            <a:stretch>
              <a:fillRect/>
            </a:stretch>
          </p:blipFill>
          <p:spPr>
            <a:xfrm>
              <a:off x="5684301" y="5473341"/>
              <a:ext cx="216567" cy="469996"/>
            </a:xfrm>
            <a:prstGeom prst="rect">
              <a:avLst/>
            </a:prstGeom>
          </p:spPr>
        </p:pic>
        <p:sp>
          <p:nvSpPr>
            <p:cNvPr id="73" name="object 118">
              <a:extLst>
                <a:ext uri="{FF2B5EF4-FFF2-40B4-BE49-F238E27FC236}">
                  <a16:creationId xmlns:a16="http://schemas.microsoft.com/office/drawing/2014/main" id="{2877E934-D77A-4C8B-8095-1D41B1F940A1}"/>
                </a:ext>
              </a:extLst>
            </p:cNvPr>
            <p:cNvSpPr txBox="1"/>
            <p:nvPr/>
          </p:nvSpPr>
          <p:spPr>
            <a:xfrm>
              <a:off x="5503148" y="5926584"/>
              <a:ext cx="578545" cy="195568"/>
            </a:xfrm>
            <a:prstGeom prst="rect">
              <a:avLst/>
            </a:prstGeom>
          </p:spPr>
          <p:txBody>
            <a:bodyPr vert="horz" wrap="square" lIns="0" tIns="12700" rIns="0" bIns="0" rtlCol="0">
              <a:spAutoFit/>
            </a:bodyPr>
            <a:lstStyle/>
            <a:p>
              <a:pPr marL="12700" algn="ctr" defTabSz="914400">
                <a:spcBef>
                  <a:spcPts val="100"/>
                </a:spcBef>
              </a:pPr>
              <a:r>
                <a:rPr lang="ja-JP" altLang="en-US" sz="1400" b="1" kern="0" dirty="0">
                  <a:solidFill>
                    <a:srgbClr val="C00000"/>
                  </a:solidFill>
                  <a:latin typeface="+mn-ea"/>
                  <a:cs typeface="游明朝 Demibold"/>
                </a:rPr>
                <a:t>金融機関担当者</a:t>
              </a:r>
            </a:p>
          </p:txBody>
        </p:sp>
        <p:sp>
          <p:nvSpPr>
            <p:cNvPr id="74" name="四角形: 角を丸くする 73">
              <a:extLst>
                <a:ext uri="{FF2B5EF4-FFF2-40B4-BE49-F238E27FC236}">
                  <a16:creationId xmlns:a16="http://schemas.microsoft.com/office/drawing/2014/main" id="{ADFEB374-16BB-4240-B7E3-B1936E0A1237}"/>
                </a:ext>
              </a:extLst>
            </p:cNvPr>
            <p:cNvSpPr/>
            <p:nvPr/>
          </p:nvSpPr>
          <p:spPr>
            <a:xfrm>
              <a:off x="4347079" y="4824840"/>
              <a:ext cx="2010468" cy="590336"/>
            </a:xfrm>
            <a:prstGeom prst="roundRect">
              <a:avLst>
                <a:gd name="adj" fmla="val 62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p>
          </p:txBody>
        </p:sp>
        <p:sp>
          <p:nvSpPr>
            <p:cNvPr id="75" name="四角形: 角を丸くする 74">
              <a:extLst>
                <a:ext uri="{FF2B5EF4-FFF2-40B4-BE49-F238E27FC236}">
                  <a16:creationId xmlns:a16="http://schemas.microsoft.com/office/drawing/2014/main" id="{1E9245F2-7163-491B-9CE6-44841D9A2DFD}"/>
                </a:ext>
              </a:extLst>
            </p:cNvPr>
            <p:cNvSpPr/>
            <p:nvPr/>
          </p:nvSpPr>
          <p:spPr>
            <a:xfrm>
              <a:off x="4446646" y="5052116"/>
              <a:ext cx="840690" cy="306523"/>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chemeClr val="bg1"/>
                  </a:solidFill>
                  <a:effectLst/>
                  <a:uLnTx/>
                  <a:uFillTx/>
                  <a:latin typeface="+mn-ea"/>
                  <a:cs typeface="+mn-cs"/>
                </a:rPr>
                <a:t>営業支援</a:t>
              </a:r>
              <a:br>
                <a:rPr kumimoji="1" lang="en-US" altLang="ja-JP" sz="1100" b="1" i="0" u="none" strike="noStrike" kern="1200" cap="none" spc="0" normalizeH="0" baseline="0" noProof="0" dirty="0">
                  <a:ln>
                    <a:noFill/>
                  </a:ln>
                  <a:solidFill>
                    <a:schemeClr val="bg1"/>
                  </a:solidFill>
                  <a:effectLst/>
                  <a:uLnTx/>
                  <a:uFillTx/>
                  <a:latin typeface="+mn-ea"/>
                  <a:cs typeface="+mn-cs"/>
                </a:rPr>
              </a:br>
              <a:r>
                <a:rPr kumimoji="1" lang="ja-JP" altLang="en-US" sz="1100" b="1" i="0" u="none" strike="noStrike" kern="1200" cap="none" spc="0" normalizeH="0" baseline="0" noProof="0" dirty="0">
                  <a:ln>
                    <a:noFill/>
                  </a:ln>
                  <a:solidFill>
                    <a:schemeClr val="bg1"/>
                  </a:solidFill>
                  <a:effectLst/>
                  <a:uLnTx/>
                  <a:uFillTx/>
                  <a:latin typeface="+mn-ea"/>
                  <a:cs typeface="+mn-cs"/>
                </a:rPr>
                <a:t>エージェントのマッチング</a:t>
              </a:r>
            </a:p>
          </p:txBody>
        </p:sp>
        <p:sp>
          <p:nvSpPr>
            <p:cNvPr id="76" name="四角形: 角を丸くする 75">
              <a:extLst>
                <a:ext uri="{FF2B5EF4-FFF2-40B4-BE49-F238E27FC236}">
                  <a16:creationId xmlns:a16="http://schemas.microsoft.com/office/drawing/2014/main" id="{2AEF3401-352E-4AB1-9025-85897B09E507}"/>
                </a:ext>
              </a:extLst>
            </p:cNvPr>
            <p:cNvSpPr/>
            <p:nvPr/>
          </p:nvSpPr>
          <p:spPr>
            <a:xfrm>
              <a:off x="5431074" y="4884119"/>
              <a:ext cx="840690" cy="1385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chemeClr val="tx1"/>
                  </a:solidFill>
                  <a:effectLst/>
                  <a:uLnTx/>
                  <a:uFillTx/>
                  <a:latin typeface="+mn-ea"/>
                  <a:cs typeface="+mn-cs"/>
                </a:rPr>
                <a:t>専門家派遣</a:t>
              </a:r>
              <a:endParaRPr kumimoji="1" lang="en-US" altLang="ja-JP" sz="1100" b="1" i="0" u="none" strike="noStrike" kern="1200" cap="none" spc="0" normalizeH="0" baseline="0" noProof="0" dirty="0">
                <a:ln>
                  <a:noFill/>
                </a:ln>
                <a:solidFill>
                  <a:schemeClr val="tx1"/>
                </a:solidFill>
                <a:effectLst/>
                <a:uLnTx/>
                <a:uFillTx/>
                <a:latin typeface="+mn-ea"/>
                <a:cs typeface="+mn-cs"/>
              </a:endParaRPr>
            </a:p>
          </p:txBody>
        </p:sp>
        <p:sp>
          <p:nvSpPr>
            <p:cNvPr id="77" name="四角形: 角を丸くする 76">
              <a:extLst>
                <a:ext uri="{FF2B5EF4-FFF2-40B4-BE49-F238E27FC236}">
                  <a16:creationId xmlns:a16="http://schemas.microsoft.com/office/drawing/2014/main" id="{6225BEBD-4372-4B8D-BC9C-11356F00E9B6}"/>
                </a:ext>
              </a:extLst>
            </p:cNvPr>
            <p:cNvSpPr/>
            <p:nvPr/>
          </p:nvSpPr>
          <p:spPr>
            <a:xfrm>
              <a:off x="5431074" y="5052117"/>
              <a:ext cx="840690" cy="1385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chemeClr val="tx1"/>
                  </a:solidFill>
                  <a:effectLst/>
                  <a:uLnTx/>
                  <a:uFillTx/>
                  <a:latin typeface="+mn-ea"/>
                  <a:cs typeface="+mn-cs"/>
                </a:rPr>
                <a:t>商談会</a:t>
              </a:r>
              <a:endParaRPr kumimoji="1" lang="en-US" altLang="ja-JP" sz="1100" b="1" i="0" u="none" strike="noStrike" kern="1200" cap="none" spc="0" normalizeH="0" baseline="0" noProof="0" dirty="0">
                <a:ln>
                  <a:noFill/>
                </a:ln>
                <a:solidFill>
                  <a:schemeClr val="tx1"/>
                </a:solidFill>
                <a:effectLst/>
                <a:uLnTx/>
                <a:uFillTx/>
                <a:latin typeface="+mn-ea"/>
                <a:cs typeface="+mn-cs"/>
              </a:endParaRPr>
            </a:p>
          </p:txBody>
        </p:sp>
        <p:sp>
          <p:nvSpPr>
            <p:cNvPr id="78" name="object 118">
              <a:extLst>
                <a:ext uri="{FF2B5EF4-FFF2-40B4-BE49-F238E27FC236}">
                  <a16:creationId xmlns:a16="http://schemas.microsoft.com/office/drawing/2014/main" id="{579C9BFA-CC9A-49C4-AE39-CB898548FA36}"/>
                </a:ext>
              </a:extLst>
            </p:cNvPr>
            <p:cNvSpPr txBox="1"/>
            <p:nvPr/>
          </p:nvSpPr>
          <p:spPr>
            <a:xfrm>
              <a:off x="4399638" y="4888794"/>
              <a:ext cx="934707" cy="156014"/>
            </a:xfrm>
            <a:prstGeom prst="rect">
              <a:avLst/>
            </a:prstGeom>
          </p:spPr>
          <p:txBody>
            <a:bodyPr vert="horz" wrap="square" lIns="0" tIns="12700" rIns="0" bIns="0" rtlCol="0">
              <a:spAutoFit/>
            </a:bodyPr>
            <a:lstStyle/>
            <a:p>
              <a:pPr marL="12700" algn="ctr" defTabSz="914400">
                <a:spcBef>
                  <a:spcPts val="100"/>
                </a:spcBef>
              </a:pPr>
              <a:r>
                <a:rPr lang="ja-JP" altLang="en-US" sz="1100" b="1" kern="0" dirty="0">
                  <a:solidFill>
                    <a:srgbClr val="C00000"/>
                  </a:solidFill>
                  <a:latin typeface="+mn-ea"/>
                  <a:cs typeface="游明朝 Demibold"/>
                </a:rPr>
                <a:t>効く支援がわかった！</a:t>
              </a:r>
            </a:p>
          </p:txBody>
        </p:sp>
        <p:sp>
          <p:nvSpPr>
            <p:cNvPr id="79" name="二等辺三角形 78">
              <a:extLst>
                <a:ext uri="{FF2B5EF4-FFF2-40B4-BE49-F238E27FC236}">
                  <a16:creationId xmlns:a16="http://schemas.microsoft.com/office/drawing/2014/main" id="{3A9BB631-6C71-4CED-BCD6-9EF767616503}"/>
                </a:ext>
              </a:extLst>
            </p:cNvPr>
            <p:cNvSpPr/>
            <p:nvPr/>
          </p:nvSpPr>
          <p:spPr>
            <a:xfrm rot="19422815" flipV="1">
              <a:off x="5523345" y="5291367"/>
              <a:ext cx="141514" cy="20338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p>
          </p:txBody>
        </p:sp>
        <p:sp>
          <p:nvSpPr>
            <p:cNvPr id="80" name="四角形: 角を丸くする 79">
              <a:extLst>
                <a:ext uri="{FF2B5EF4-FFF2-40B4-BE49-F238E27FC236}">
                  <a16:creationId xmlns:a16="http://schemas.microsoft.com/office/drawing/2014/main" id="{A9D9E44E-0549-4D3C-8BFE-3013C1DA39C3}"/>
                </a:ext>
              </a:extLst>
            </p:cNvPr>
            <p:cNvSpPr/>
            <p:nvPr/>
          </p:nvSpPr>
          <p:spPr>
            <a:xfrm>
              <a:off x="5431074" y="5220115"/>
              <a:ext cx="840690" cy="1385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chemeClr val="tx1"/>
                  </a:solidFill>
                  <a:effectLst/>
                  <a:uLnTx/>
                  <a:uFillTx/>
                  <a:latin typeface="+mn-ea"/>
                  <a:cs typeface="+mn-cs"/>
                </a:rPr>
                <a:t>補助金</a:t>
              </a:r>
              <a:endParaRPr kumimoji="1" lang="en-US" altLang="ja-JP" sz="1100" b="1" i="0" u="none" strike="noStrike" kern="1200" cap="none" spc="0" normalizeH="0" baseline="0" noProof="0" dirty="0">
                <a:ln>
                  <a:noFill/>
                </a:ln>
                <a:solidFill>
                  <a:schemeClr val="tx1"/>
                </a:solidFill>
                <a:effectLst/>
                <a:uLnTx/>
                <a:uFillTx/>
                <a:latin typeface="+mn-ea"/>
                <a:cs typeface="+mn-cs"/>
              </a:endParaRPr>
            </a:p>
          </p:txBody>
        </p:sp>
      </p:grpSp>
      <p:sp>
        <p:nvSpPr>
          <p:cNvPr id="15" name="object 10">
            <a:extLst>
              <a:ext uri="{FF2B5EF4-FFF2-40B4-BE49-F238E27FC236}">
                <a16:creationId xmlns:a16="http://schemas.microsoft.com/office/drawing/2014/main" id="{BA8488A4-D81E-4F3D-A5E0-B1739906E124}"/>
              </a:ext>
            </a:extLst>
          </p:cNvPr>
          <p:cNvSpPr/>
          <p:nvPr/>
        </p:nvSpPr>
        <p:spPr>
          <a:xfrm>
            <a:off x="414339" y="914663"/>
            <a:ext cx="4094641" cy="3030375"/>
          </a:xfrm>
          <a:custGeom>
            <a:avLst/>
            <a:gdLst/>
            <a:ahLst/>
            <a:cxnLst/>
            <a:rect l="l" t="t" r="r" b="b"/>
            <a:pathLst>
              <a:path w="5685155" h="1674495">
                <a:moveTo>
                  <a:pt x="5684875" y="0"/>
                </a:moveTo>
                <a:lnTo>
                  <a:pt x="0" y="0"/>
                </a:lnTo>
                <a:lnTo>
                  <a:pt x="0" y="71996"/>
                </a:lnTo>
                <a:lnTo>
                  <a:pt x="0" y="1674164"/>
                </a:lnTo>
                <a:lnTo>
                  <a:pt x="5684875" y="1674164"/>
                </a:lnTo>
                <a:lnTo>
                  <a:pt x="5684875" y="71996"/>
                </a:lnTo>
                <a:lnTo>
                  <a:pt x="5684875" y="0"/>
                </a:lnTo>
                <a:close/>
              </a:path>
            </a:pathLst>
          </a:custGeom>
          <a:solidFill>
            <a:srgbClr val="F4EFE8">
              <a:alpha val="50000"/>
            </a:srgbClr>
          </a:solidFill>
          <a:ln>
            <a:solidFill>
              <a:schemeClr val="tx1">
                <a:lumMod val="50000"/>
                <a:lumOff val="5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16" name="object 11">
            <a:extLst>
              <a:ext uri="{FF2B5EF4-FFF2-40B4-BE49-F238E27FC236}">
                <a16:creationId xmlns:a16="http://schemas.microsoft.com/office/drawing/2014/main" id="{17591707-741D-43B1-BCB9-4F25FA9A079C}"/>
              </a:ext>
            </a:extLst>
          </p:cNvPr>
          <p:cNvSpPr txBox="1"/>
          <p:nvPr/>
        </p:nvSpPr>
        <p:spPr>
          <a:xfrm>
            <a:off x="568117" y="1047430"/>
            <a:ext cx="3681500" cy="2625270"/>
          </a:xfrm>
          <a:prstGeom prst="rect">
            <a:avLst/>
          </a:prstGeom>
        </p:spPr>
        <p:txBody>
          <a:bodyPr vert="horz" wrap="square" lIns="0" tIns="12700" rIns="0" bIns="0" rtlCol="0">
            <a:spAutoFit/>
          </a:bodyPr>
          <a:lstStyle/>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建設会社</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社は、自ら施工会社として受注・施工するだけでなく、パートナー企業に技術供与を行うビジネスを展開し、県内を中心に事業を営んできた。</a:t>
            </a: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そんな</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社では、事業の全国拡大を検討するようになった。</a:t>
            </a:r>
            <a:endParaRPr lang="en-US" altLang="ja-JP" sz="1400" kern="0" spc="-30" dirty="0">
              <a:solidFill>
                <a:schemeClr val="tx1">
                  <a:lumMod val="85000"/>
                  <a:lumOff val="15000"/>
                </a:schemeClr>
              </a:solidFill>
              <a:latin typeface="+mn-ea"/>
              <a:cs typeface="游明朝 Demibold"/>
            </a:endParaRP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しかし、</a:t>
            </a:r>
            <a:r>
              <a:rPr lang="ja-JP" altLang="en-US" sz="1400" kern="0" spc="-30" dirty="0">
                <a:latin typeface="+mn-ea"/>
                <a:cs typeface="游明朝 Demibold"/>
              </a:rPr>
              <a:t>独自工法が競合の工法と比較してどんな強みがあるのか、また、全国展開に向けて何が課題なのか漠然と理解はしているものの系統だった整理ができておらず、打ち手を絞り込むことができずに悩んでいた。</a:t>
            </a:r>
          </a:p>
        </p:txBody>
      </p:sp>
      <p:grpSp>
        <p:nvGrpSpPr>
          <p:cNvPr id="17" name="グループ化 16">
            <a:extLst>
              <a:ext uri="{FF2B5EF4-FFF2-40B4-BE49-F238E27FC236}">
                <a16:creationId xmlns:a16="http://schemas.microsoft.com/office/drawing/2014/main" id="{6E10F5A1-3725-437C-8249-D20D9A983CE5}"/>
              </a:ext>
            </a:extLst>
          </p:cNvPr>
          <p:cNvGrpSpPr/>
          <p:nvPr/>
        </p:nvGrpSpPr>
        <p:grpSpPr>
          <a:xfrm>
            <a:off x="414339" y="633768"/>
            <a:ext cx="4094641" cy="298137"/>
            <a:chOff x="683291" y="1621916"/>
            <a:chExt cx="1953260" cy="216535"/>
          </a:xfrm>
          <a:solidFill>
            <a:schemeClr val="accent6">
              <a:lumMod val="75000"/>
            </a:schemeClr>
          </a:solidFill>
        </p:grpSpPr>
        <p:sp>
          <p:nvSpPr>
            <p:cNvPr id="20" name="object 13">
              <a:extLst>
                <a:ext uri="{FF2B5EF4-FFF2-40B4-BE49-F238E27FC236}">
                  <a16:creationId xmlns:a16="http://schemas.microsoft.com/office/drawing/2014/main" id="{83D1E74D-55B8-4254-8A76-8CC5F5FF83C2}"/>
                </a:ext>
              </a:extLst>
            </p:cNvPr>
            <p:cNvSpPr/>
            <p:nvPr/>
          </p:nvSpPr>
          <p:spPr>
            <a:xfrm>
              <a:off x="683291" y="1621916"/>
              <a:ext cx="1953260" cy="216535"/>
            </a:xfrm>
            <a:prstGeom prst="rect">
              <a:avLst/>
            </a:pr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19" name="object 15">
              <a:extLst>
                <a:ext uri="{FF2B5EF4-FFF2-40B4-BE49-F238E27FC236}">
                  <a16:creationId xmlns:a16="http://schemas.microsoft.com/office/drawing/2014/main" id="{E5AF88D5-0D75-4EBB-8A5B-9F93FDAAB729}"/>
                </a:ext>
              </a:extLst>
            </p:cNvPr>
            <p:cNvSpPr txBox="1"/>
            <p:nvPr/>
          </p:nvSpPr>
          <p:spPr>
            <a:xfrm>
              <a:off x="683291" y="1621916"/>
              <a:ext cx="1953260" cy="184418"/>
            </a:xfrm>
            <a:prstGeom prst="rect">
              <a:avLst/>
            </a:prstGeom>
            <a:grpFill/>
          </p:spPr>
          <p:txBody>
            <a:bodyPr vert="horz" wrap="square" lIns="0" tIns="38100" rIns="0" bIns="0" rtlCol="0">
              <a:spAutoFit/>
            </a:bodyPr>
            <a:lstStyle/>
            <a:p>
              <a:pPr marR="4445" algn="ctr" defTabSz="914400">
                <a:spcBef>
                  <a:spcPts val="300"/>
                </a:spcBef>
              </a:pPr>
              <a:r>
                <a:rPr lang="ja-JP" altLang="en-US" sz="1400" b="1" kern="0" spc="-20" dirty="0">
                  <a:solidFill>
                    <a:srgbClr val="FFFFFF"/>
                  </a:solidFill>
                  <a:latin typeface="+mn-ea"/>
                  <a:cs typeface="游明朝 Demibold"/>
                </a:rPr>
                <a:t>取引先企業が有する</a:t>
              </a:r>
              <a:r>
                <a:rPr sz="1400" b="1" kern="0" spc="-20" dirty="0" err="1">
                  <a:solidFill>
                    <a:srgbClr val="FFFFFF"/>
                  </a:solidFill>
                  <a:latin typeface="+mn-ea"/>
                  <a:cs typeface="游明朝 Demibold"/>
                </a:rPr>
                <a:t>背景・課題</a:t>
              </a:r>
              <a:endParaRPr sz="1400" kern="0" dirty="0">
                <a:solidFill>
                  <a:sysClr val="windowText" lastClr="000000"/>
                </a:solidFill>
                <a:latin typeface="+mn-ea"/>
                <a:cs typeface="游明朝 Demibold"/>
              </a:endParaRPr>
            </a:p>
          </p:txBody>
        </p:sp>
      </p:grpSp>
      <p:grpSp>
        <p:nvGrpSpPr>
          <p:cNvPr id="81" name="グループ化 80">
            <a:extLst>
              <a:ext uri="{FF2B5EF4-FFF2-40B4-BE49-F238E27FC236}">
                <a16:creationId xmlns:a16="http://schemas.microsoft.com/office/drawing/2014/main" id="{06A0D363-759E-490B-B150-F1CF0CBB465C}"/>
              </a:ext>
            </a:extLst>
          </p:cNvPr>
          <p:cNvGrpSpPr/>
          <p:nvPr/>
        </p:nvGrpSpPr>
        <p:grpSpPr>
          <a:xfrm>
            <a:off x="5369565" y="633768"/>
            <a:ext cx="4094641" cy="298137"/>
            <a:chOff x="683291" y="1621916"/>
            <a:chExt cx="1953260" cy="216535"/>
          </a:xfrm>
          <a:solidFill>
            <a:schemeClr val="accent6">
              <a:lumMod val="75000"/>
            </a:schemeClr>
          </a:solidFill>
        </p:grpSpPr>
        <p:sp>
          <p:nvSpPr>
            <p:cNvPr id="82" name="object 13">
              <a:extLst>
                <a:ext uri="{FF2B5EF4-FFF2-40B4-BE49-F238E27FC236}">
                  <a16:creationId xmlns:a16="http://schemas.microsoft.com/office/drawing/2014/main" id="{F6D3313B-AE5D-4726-BD39-A716FE0EC073}"/>
                </a:ext>
              </a:extLst>
            </p:cNvPr>
            <p:cNvSpPr/>
            <p:nvPr/>
          </p:nvSpPr>
          <p:spPr>
            <a:xfrm>
              <a:off x="683291" y="1621916"/>
              <a:ext cx="1953260" cy="216535"/>
            </a:xfrm>
            <a:prstGeom prst="rect">
              <a:avLst/>
            </a:pr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83" name="object 15">
              <a:extLst>
                <a:ext uri="{FF2B5EF4-FFF2-40B4-BE49-F238E27FC236}">
                  <a16:creationId xmlns:a16="http://schemas.microsoft.com/office/drawing/2014/main" id="{E3CA293D-5005-4D9D-A166-126B9A9A5D98}"/>
                </a:ext>
              </a:extLst>
            </p:cNvPr>
            <p:cNvSpPr txBox="1"/>
            <p:nvPr/>
          </p:nvSpPr>
          <p:spPr>
            <a:xfrm>
              <a:off x="683291" y="1621916"/>
              <a:ext cx="1953260" cy="184418"/>
            </a:xfrm>
            <a:prstGeom prst="rect">
              <a:avLst/>
            </a:prstGeom>
            <a:grpFill/>
          </p:spPr>
          <p:txBody>
            <a:bodyPr vert="horz" wrap="square" lIns="0" tIns="38100" rIns="0" bIns="0" rtlCol="0">
              <a:spAutoFit/>
            </a:bodyPr>
            <a:lstStyle/>
            <a:p>
              <a:pPr marR="4445" algn="ctr" defTabSz="914400">
                <a:spcBef>
                  <a:spcPts val="300"/>
                </a:spcBef>
              </a:pPr>
              <a:r>
                <a:rPr lang="ja-JP" altLang="en-US" sz="1400" b="1" kern="0" spc="-20" dirty="0">
                  <a:solidFill>
                    <a:srgbClr val="FFFFFF"/>
                  </a:solidFill>
                  <a:latin typeface="+mn-ea"/>
                  <a:cs typeface="游明朝 Demibold"/>
                </a:rPr>
                <a:t>金融機関による「知財」を軸とした分析</a:t>
              </a:r>
              <a:endParaRPr sz="1400" kern="0" dirty="0">
                <a:solidFill>
                  <a:sysClr val="windowText" lastClr="000000"/>
                </a:solidFill>
                <a:latin typeface="+mn-ea"/>
                <a:cs typeface="游明朝 Demibold"/>
              </a:endParaRPr>
            </a:p>
          </p:txBody>
        </p:sp>
      </p:grpSp>
      <p:sp>
        <p:nvSpPr>
          <p:cNvPr id="84" name="object 10">
            <a:extLst>
              <a:ext uri="{FF2B5EF4-FFF2-40B4-BE49-F238E27FC236}">
                <a16:creationId xmlns:a16="http://schemas.microsoft.com/office/drawing/2014/main" id="{EA99CC60-3873-45FF-93DE-374FCFD0C329}"/>
              </a:ext>
            </a:extLst>
          </p:cNvPr>
          <p:cNvSpPr/>
          <p:nvPr/>
        </p:nvSpPr>
        <p:spPr>
          <a:xfrm>
            <a:off x="5369565" y="937910"/>
            <a:ext cx="4094641" cy="3007965"/>
          </a:xfrm>
          <a:custGeom>
            <a:avLst/>
            <a:gdLst/>
            <a:ahLst/>
            <a:cxnLst/>
            <a:rect l="l" t="t" r="r" b="b"/>
            <a:pathLst>
              <a:path w="5685155" h="1674495">
                <a:moveTo>
                  <a:pt x="5684875" y="0"/>
                </a:moveTo>
                <a:lnTo>
                  <a:pt x="0" y="0"/>
                </a:lnTo>
                <a:lnTo>
                  <a:pt x="0" y="71996"/>
                </a:lnTo>
                <a:lnTo>
                  <a:pt x="0" y="1674164"/>
                </a:lnTo>
                <a:lnTo>
                  <a:pt x="5684875" y="1674164"/>
                </a:lnTo>
                <a:lnTo>
                  <a:pt x="5684875" y="71996"/>
                </a:lnTo>
                <a:lnTo>
                  <a:pt x="5684875" y="0"/>
                </a:lnTo>
                <a:close/>
              </a:path>
            </a:pathLst>
          </a:custGeom>
          <a:solidFill>
            <a:srgbClr val="F4EFE8">
              <a:alpha val="50000"/>
            </a:srgbClr>
          </a:solidFill>
          <a:ln>
            <a:solidFill>
              <a:schemeClr val="tx1">
                <a:lumMod val="50000"/>
                <a:lumOff val="5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85" name="object 11">
            <a:extLst>
              <a:ext uri="{FF2B5EF4-FFF2-40B4-BE49-F238E27FC236}">
                <a16:creationId xmlns:a16="http://schemas.microsoft.com/office/drawing/2014/main" id="{DC61C32B-B882-4AF2-B6C9-7FCE5F2FEECA}"/>
              </a:ext>
            </a:extLst>
          </p:cNvPr>
          <p:cNvSpPr txBox="1"/>
          <p:nvPr/>
        </p:nvSpPr>
        <p:spPr>
          <a:xfrm>
            <a:off x="5544758" y="1024778"/>
            <a:ext cx="3681500" cy="1934376"/>
          </a:xfrm>
          <a:prstGeom prst="rect">
            <a:avLst/>
          </a:prstGeom>
        </p:spPr>
        <p:txBody>
          <a:bodyPr vert="horz" wrap="square" lIns="0" tIns="12700" rIns="0" bIns="0" rtlCol="0">
            <a:spAutoFit/>
          </a:bodyPr>
          <a:lstStyle/>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市場の分析に強い専門家が</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社工法と競合する工法を洗い出し、強みや市場での採用状況等を比較のうえ整理。</a:t>
            </a: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その結果、</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社工法は他社工法と比較して技術的な優位性がありシェア拡大のポテンシャ</a:t>
            </a:r>
            <a:r>
              <a:rPr lang="ja-JP" altLang="en-US" sz="1400" kern="0" spc="-30" dirty="0">
                <a:latin typeface="+mn-ea"/>
                <a:cs typeface="游明朝 Demibold"/>
              </a:rPr>
              <a:t>ルはあることが判明</a:t>
            </a:r>
            <a:endParaRPr lang="en-US" altLang="ja-JP" sz="1400" kern="0" spc="-30" dirty="0">
              <a:latin typeface="+mn-ea"/>
              <a:cs typeface="游明朝 Demibold"/>
            </a:endParaRPr>
          </a:p>
          <a:p>
            <a:pPr marL="184150" marR="5080" indent="-171450" algn="just" defTabSz="914400">
              <a:lnSpc>
                <a:spcPct val="110000"/>
              </a:lnSpc>
              <a:spcBef>
                <a:spcPts val="100"/>
              </a:spcBef>
              <a:buFont typeface="Arial" panose="020B0604020202020204" pitchFamily="34" charset="0"/>
              <a:buChar char="•"/>
            </a:pPr>
            <a:r>
              <a:rPr lang="ja-JP" altLang="en-US" sz="1400" kern="0" spc="-30" dirty="0">
                <a:latin typeface="+mn-ea"/>
                <a:cs typeface="游明朝 Demibold"/>
              </a:rPr>
              <a:t>一方、営業力や施工キャパシティがネックとなって事業を拡大できていないことがわかった。</a:t>
            </a:r>
          </a:p>
        </p:txBody>
      </p:sp>
      <p:sp>
        <p:nvSpPr>
          <p:cNvPr id="89" name="二等辺三角形 88">
            <a:extLst>
              <a:ext uri="{FF2B5EF4-FFF2-40B4-BE49-F238E27FC236}">
                <a16:creationId xmlns:a16="http://schemas.microsoft.com/office/drawing/2014/main" id="{08B22198-240D-46FD-80A4-E9B171B8E184}"/>
              </a:ext>
            </a:extLst>
          </p:cNvPr>
          <p:cNvSpPr/>
          <p:nvPr/>
        </p:nvSpPr>
        <p:spPr>
          <a:xfrm rot="10800000">
            <a:off x="3944889" y="4005064"/>
            <a:ext cx="2016224" cy="125955"/>
          </a:xfrm>
          <a:prstGeom prst="triangle">
            <a:avLst/>
          </a:prstGeom>
          <a:solidFill>
            <a:schemeClr val="tx1">
              <a:lumMod val="65000"/>
              <a:lumOff val="35000"/>
            </a:schemeClr>
          </a:solidFill>
          <a:ln w="3175">
            <a:noFill/>
          </a:ln>
        </p:spPr>
        <p:txBody>
          <a:bodyPr vert="horz" lIns="0" tIns="0" rIns="0" bIns="0" rtlCol="0" anchor="ctr"/>
          <a:lstStyle/>
          <a:p>
            <a:pPr algn="ctr"/>
            <a:endParaRPr kumimoji="1" lang="ja-JP" altLang="en-US" sz="1000" dirty="0">
              <a:latin typeface="+mn-ea"/>
              <a:ea typeface="+mn-ea"/>
            </a:endParaRPr>
          </a:p>
        </p:txBody>
      </p:sp>
      <p:sp>
        <p:nvSpPr>
          <p:cNvPr id="33" name="テキスト ボックス 32">
            <a:extLst>
              <a:ext uri="{FF2B5EF4-FFF2-40B4-BE49-F238E27FC236}">
                <a16:creationId xmlns:a16="http://schemas.microsoft.com/office/drawing/2014/main" id="{C3ACFD88-8C57-420D-8A2E-47757A380C26}"/>
              </a:ext>
            </a:extLst>
          </p:cNvPr>
          <p:cNvSpPr txBox="1"/>
          <p:nvPr/>
        </p:nvSpPr>
        <p:spPr>
          <a:xfrm>
            <a:off x="350614" y="6300028"/>
            <a:ext cx="6597791" cy="369332"/>
          </a:xfrm>
          <a:prstGeom prst="rect">
            <a:avLst/>
          </a:prstGeom>
          <a:noFill/>
        </p:spPr>
        <p:txBody>
          <a:bodyPr wrap="square">
            <a:spAutoFit/>
          </a:bodyPr>
          <a:lstStyle/>
          <a:p>
            <a:r>
              <a:rPr lang="ja-JP" altLang="en-US" sz="900" dirty="0"/>
              <a:t>知財金融事業パンフレット　</a:t>
            </a:r>
            <a:r>
              <a:rPr lang="en-US" altLang="ja-JP" sz="900" dirty="0"/>
              <a:t>P6</a:t>
            </a:r>
            <a:r>
              <a:rPr lang="ja-JP" altLang="en-US" sz="900" dirty="0"/>
              <a:t>　「大光銀行 </a:t>
            </a:r>
            <a:r>
              <a:rPr lang="en-US" altLang="ja-JP" sz="900" dirty="0"/>
              <a:t>× </a:t>
            </a:r>
            <a:r>
              <a:rPr lang="ja-JP" altLang="en-US" sz="900" dirty="0"/>
              <a:t>建築業界企業 </a:t>
            </a:r>
            <a:r>
              <a:rPr lang="en-US" altLang="ja-JP" sz="900" dirty="0"/>
              <a:t>× </a:t>
            </a:r>
            <a:r>
              <a:rPr lang="ja-JP" altLang="en-US" sz="900" dirty="0"/>
              <a:t>市場の分析に強い専門家 </a:t>
            </a:r>
            <a:r>
              <a:rPr lang="en-US" altLang="ja-JP" sz="900" dirty="0"/>
              <a:t>× </a:t>
            </a:r>
            <a:r>
              <a:rPr lang="ja-JP" altLang="en-US" sz="900" dirty="0"/>
              <a:t>中小企業診断士」様事例より作成</a:t>
            </a:r>
            <a:endParaRPr lang="en-US" altLang="ja-JP" sz="900" dirty="0"/>
          </a:p>
          <a:p>
            <a:r>
              <a:rPr lang="en-US" altLang="ja-JP" sz="900" dirty="0"/>
              <a:t>https://chizai-kinyu.go.jp/cms/wp-content/uploads/shokai.pdf</a:t>
            </a:r>
            <a:endParaRPr lang="ja-JP" altLang="en-US" sz="900" dirty="0"/>
          </a:p>
        </p:txBody>
      </p:sp>
      <p:sp>
        <p:nvSpPr>
          <p:cNvPr id="31" name="スライド番号プレースホルダー 1"/>
          <p:cNvSpPr txBox="1">
            <a:spLocks/>
          </p:cNvSpPr>
          <p:nvPr/>
        </p:nvSpPr>
        <p:spPr>
          <a:xfrm>
            <a:off x="9226258" y="6378800"/>
            <a:ext cx="596900" cy="346076"/>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7816"/>
            <a:fld id="{E56D3A4E-9A59-4E6B-BF4A-AE0DD7BCF8CE}" type="slidenum">
              <a:rPr lang="ja-JP" altLang="en-US" sz="1900" smtClean="0">
                <a:solidFill>
                  <a:prstClr val="black">
                    <a:tint val="75000"/>
                  </a:prstClr>
                </a:solidFill>
              </a:rPr>
              <a:pPr defTabSz="957816"/>
              <a:t>16</a:t>
            </a:fld>
            <a:endParaRPr lang="ja-JP" altLang="en-US" sz="1900" dirty="0">
              <a:solidFill>
                <a:prstClr val="black">
                  <a:tint val="75000"/>
                </a:prstClr>
              </a:solidFill>
            </a:endParaRPr>
          </a:p>
        </p:txBody>
      </p:sp>
    </p:spTree>
    <p:extLst>
      <p:ext uri="{BB962C8B-B14F-4D97-AF65-F5344CB8AC3E}">
        <p14:creationId xmlns:p14="http://schemas.microsoft.com/office/powerpoint/2010/main" val="347883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CC626BF8-5081-4148-A71A-674DE1F6AEA5}"/>
              </a:ext>
            </a:extLst>
          </p:cNvPr>
          <p:cNvSpPr>
            <a:spLocks noChangeArrowheads="1"/>
          </p:cNvSpPr>
          <p:nvPr/>
        </p:nvSpPr>
        <p:spPr bwMode="auto">
          <a:xfrm>
            <a:off x="394046" y="72748"/>
            <a:ext cx="9117908" cy="357417"/>
          </a:xfrm>
          <a:prstGeom prst="roundRect">
            <a:avLst>
              <a:gd name="adj" fmla="val 21125"/>
            </a:avLst>
          </a:prstGeom>
          <a:gradFill flip="none" rotWithShape="1">
            <a:gsLst>
              <a:gs pos="0">
                <a:srgbClr val="FF9933"/>
              </a:gs>
              <a:gs pos="50000">
                <a:sysClr val="window" lastClr="FFFFFF"/>
              </a:gs>
              <a:gs pos="100000">
                <a:srgbClr val="FF9933"/>
              </a:gs>
            </a:gsLst>
            <a:lin ang="5400000" scaled="1"/>
            <a:tileRect/>
          </a:gradFill>
          <a:ln w="57150" cmpd="thickThin">
            <a:solidFill>
              <a:sysClr val="windowText" lastClr="000000"/>
            </a:solidFill>
            <a:round/>
            <a:headEnd/>
            <a:tailEnd/>
          </a:ln>
          <a:effectLst/>
        </p:spPr>
        <p:txBody>
          <a:bodyPr wrap="square" lIns="81436" tIns="40716" rIns="81436" bIns="40716" anchor="ctr">
            <a:noAutofit/>
          </a:bodyPr>
          <a:lstStyle/>
          <a:p>
            <a:pPr lvl="0" algn="ctr" fontAlgn="auto">
              <a:spcBef>
                <a:spcPts val="0"/>
              </a:spcBef>
              <a:spcAft>
                <a:spcPts val="0"/>
              </a:spcAft>
              <a:defRPr/>
            </a:pPr>
            <a:r>
              <a:rPr lang="ja-JP" altLang="en-US"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「知財を活かす活動」が</a:t>
            </a:r>
            <a:r>
              <a:rPr lang="en-US" altLang="ja-JP"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人材</a:t>
            </a:r>
            <a:r>
              <a:rPr lang="en-US" altLang="ja-JP"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ソリューション提供に繋がるパターン</a:t>
            </a:r>
            <a:endParaRPr lang="ja-JP" altLang="en-US"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8" name="object 4">
            <a:extLst>
              <a:ext uri="{FF2B5EF4-FFF2-40B4-BE49-F238E27FC236}">
                <a16:creationId xmlns:a16="http://schemas.microsoft.com/office/drawing/2014/main" id="{01352405-779A-4F90-A3A4-72DB91B7C6D9}"/>
              </a:ext>
            </a:extLst>
          </p:cNvPr>
          <p:cNvSpPr/>
          <p:nvPr/>
        </p:nvSpPr>
        <p:spPr>
          <a:xfrm>
            <a:off x="394046" y="4925772"/>
            <a:ext cx="9091576" cy="1746575"/>
          </a:xfrm>
          <a:custGeom>
            <a:avLst/>
            <a:gdLst/>
            <a:ahLst/>
            <a:cxnLst/>
            <a:rect l="l" t="t" r="r" b="b"/>
            <a:pathLst>
              <a:path w="5685155" h="1674495">
                <a:moveTo>
                  <a:pt x="5684875" y="0"/>
                </a:moveTo>
                <a:lnTo>
                  <a:pt x="0" y="0"/>
                </a:lnTo>
                <a:lnTo>
                  <a:pt x="0" y="71996"/>
                </a:lnTo>
                <a:lnTo>
                  <a:pt x="0" y="1674164"/>
                </a:lnTo>
                <a:lnTo>
                  <a:pt x="5684875" y="1674164"/>
                </a:lnTo>
                <a:lnTo>
                  <a:pt x="5684875" y="71996"/>
                </a:lnTo>
                <a:lnTo>
                  <a:pt x="5684875" y="0"/>
                </a:lnTo>
                <a:close/>
              </a:path>
            </a:pathLst>
          </a:custGeom>
          <a:solidFill>
            <a:srgbClr val="F4EFE8">
              <a:alpha val="50000"/>
            </a:srgbClr>
          </a:solidFill>
          <a:ln>
            <a:solidFill>
              <a:schemeClr val="tx1">
                <a:lumMod val="50000"/>
                <a:lumOff val="5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noProof="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9" name="object 5">
            <a:extLst>
              <a:ext uri="{FF2B5EF4-FFF2-40B4-BE49-F238E27FC236}">
                <a16:creationId xmlns:a16="http://schemas.microsoft.com/office/drawing/2014/main" id="{7B326C0B-241F-465C-8561-B476B1A7D8EC}"/>
              </a:ext>
            </a:extLst>
          </p:cNvPr>
          <p:cNvSpPr txBox="1"/>
          <p:nvPr/>
        </p:nvSpPr>
        <p:spPr>
          <a:xfrm>
            <a:off x="515546" y="5076433"/>
            <a:ext cx="4036781" cy="1447576"/>
          </a:xfrm>
          <a:prstGeom prst="rect">
            <a:avLst/>
          </a:prstGeom>
        </p:spPr>
        <p:txBody>
          <a:bodyPr vert="horz" wrap="square" lIns="0" tIns="12700" rIns="0" bIns="0" rtlCol="0">
            <a:spAutoFit/>
          </a:bodyPr>
          <a:lstStyle/>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金融機関は、ドローン分野への進出にあたり、当該分野の知見を持ち、かつ、ネットワークをもつ人材が必要不可欠と考えた。</a:t>
            </a: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これを踏まえ、</a:t>
            </a:r>
            <a:r>
              <a:rPr lang="ja-JP" altLang="en-US" sz="1400" u="sng" kern="0" spc="-30" dirty="0">
                <a:solidFill>
                  <a:srgbClr val="FF0000"/>
                </a:solidFill>
                <a:latin typeface="+mn-ea"/>
                <a:cs typeface="游明朝 Demibold"/>
              </a:rPr>
              <a:t>金融機関は首都圏等においてドローン分野に携わる元大手メーカーの人材を企業に紹介・マッチング</a:t>
            </a:r>
            <a:r>
              <a:rPr lang="ja-JP" altLang="en-US" sz="1400" kern="0" spc="-30" dirty="0">
                <a:solidFill>
                  <a:srgbClr val="C00000"/>
                </a:solidFill>
                <a:latin typeface="+mn-ea"/>
                <a:cs typeface="游明朝 Demibold"/>
              </a:rPr>
              <a:t>。</a:t>
            </a:r>
            <a:r>
              <a:rPr lang="ja-JP" altLang="en-US" sz="1400" kern="0" spc="-30" dirty="0">
                <a:latin typeface="+mn-ea"/>
                <a:cs typeface="游明朝 Demibold"/>
              </a:rPr>
              <a:t>事業開発を加速化することができた。</a:t>
            </a:r>
          </a:p>
        </p:txBody>
      </p:sp>
      <p:grpSp>
        <p:nvGrpSpPr>
          <p:cNvPr id="86" name="グループ化 85">
            <a:extLst>
              <a:ext uri="{FF2B5EF4-FFF2-40B4-BE49-F238E27FC236}">
                <a16:creationId xmlns:a16="http://schemas.microsoft.com/office/drawing/2014/main" id="{1A6A8CE4-0730-4161-B0D5-37F0B23398F9}"/>
              </a:ext>
            </a:extLst>
          </p:cNvPr>
          <p:cNvGrpSpPr/>
          <p:nvPr/>
        </p:nvGrpSpPr>
        <p:grpSpPr>
          <a:xfrm>
            <a:off x="394046" y="4640056"/>
            <a:ext cx="9091576" cy="298136"/>
            <a:chOff x="658675" y="4325647"/>
            <a:chExt cx="2794806" cy="271033"/>
          </a:xfrm>
        </p:grpSpPr>
        <p:sp>
          <p:nvSpPr>
            <p:cNvPr id="13" name="object 7">
              <a:extLst>
                <a:ext uri="{FF2B5EF4-FFF2-40B4-BE49-F238E27FC236}">
                  <a16:creationId xmlns:a16="http://schemas.microsoft.com/office/drawing/2014/main" id="{A190558C-D712-41CD-9008-BA484A139892}"/>
                </a:ext>
              </a:extLst>
            </p:cNvPr>
            <p:cNvSpPr/>
            <p:nvPr/>
          </p:nvSpPr>
          <p:spPr>
            <a:xfrm>
              <a:off x="658675" y="4325647"/>
              <a:ext cx="2794806" cy="271033"/>
            </a:xfrm>
            <a:custGeom>
              <a:avLst/>
              <a:gdLst/>
              <a:ahLst/>
              <a:cxnLst/>
              <a:rect l="l" t="t" r="r" b="b"/>
              <a:pathLst>
                <a:path w="1953260" h="216534">
                  <a:moveTo>
                    <a:pt x="1953171" y="0"/>
                  </a:moveTo>
                  <a:lnTo>
                    <a:pt x="0" y="0"/>
                  </a:lnTo>
                  <a:lnTo>
                    <a:pt x="0" y="216001"/>
                  </a:lnTo>
                  <a:lnTo>
                    <a:pt x="1953171" y="216001"/>
                  </a:lnTo>
                  <a:lnTo>
                    <a:pt x="1953171" y="0"/>
                  </a:lnTo>
                  <a:close/>
                </a:path>
              </a:pathLst>
            </a:custGeom>
            <a:solidFill>
              <a:schemeClr val="accent6">
                <a:lumMod val="75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noProof="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12" name="object 9">
              <a:extLst>
                <a:ext uri="{FF2B5EF4-FFF2-40B4-BE49-F238E27FC236}">
                  <a16:creationId xmlns:a16="http://schemas.microsoft.com/office/drawing/2014/main" id="{2E377C88-A712-422F-8C35-A70C607FE93F}"/>
                </a:ext>
              </a:extLst>
            </p:cNvPr>
            <p:cNvSpPr txBox="1"/>
            <p:nvPr/>
          </p:nvSpPr>
          <p:spPr>
            <a:xfrm>
              <a:off x="658675" y="4325647"/>
              <a:ext cx="2794806" cy="230833"/>
            </a:xfrm>
            <a:prstGeom prst="rect">
              <a:avLst/>
            </a:prstGeom>
          </p:spPr>
          <p:txBody>
            <a:bodyPr vert="horz" wrap="square" lIns="0" tIns="38100" rIns="0" bIns="0" rtlCol="0">
              <a:spAutoFit/>
            </a:bodyPr>
            <a:lstStyle/>
            <a:p>
              <a:pPr algn="ctr" defTabSz="914400">
                <a:spcBef>
                  <a:spcPts val="300"/>
                </a:spcBef>
              </a:pPr>
              <a:r>
                <a:rPr lang="ja-JP" altLang="en-US" sz="1400" b="1" kern="0" spc="20" dirty="0">
                  <a:solidFill>
                    <a:srgbClr val="FFFFFF"/>
                  </a:solidFill>
                  <a:latin typeface="+mn-ea"/>
                  <a:cs typeface="游明朝 Demibold"/>
                </a:rPr>
                <a:t>金融機関によるソリューション提供</a:t>
              </a:r>
              <a:endParaRPr sz="1400" kern="0" dirty="0">
                <a:solidFill>
                  <a:sysClr val="windowText" lastClr="000000"/>
                </a:solidFill>
                <a:latin typeface="+mn-ea"/>
                <a:cs typeface="游明朝 Demibold"/>
              </a:endParaRPr>
            </a:p>
          </p:txBody>
        </p:sp>
      </p:grpSp>
      <p:grpSp>
        <p:nvGrpSpPr>
          <p:cNvPr id="88" name="グループ化 87">
            <a:extLst>
              <a:ext uri="{FF2B5EF4-FFF2-40B4-BE49-F238E27FC236}">
                <a16:creationId xmlns:a16="http://schemas.microsoft.com/office/drawing/2014/main" id="{166034E3-398E-4889-B862-7B733E224A89}"/>
              </a:ext>
            </a:extLst>
          </p:cNvPr>
          <p:cNvGrpSpPr/>
          <p:nvPr/>
        </p:nvGrpSpPr>
        <p:grpSpPr>
          <a:xfrm>
            <a:off x="4821922" y="5062683"/>
            <a:ext cx="4568532" cy="1582737"/>
            <a:chOff x="4347079" y="4824839"/>
            <a:chExt cx="2010468" cy="1356004"/>
          </a:xfrm>
        </p:grpSpPr>
        <p:sp>
          <p:nvSpPr>
            <p:cNvPr id="73" name="object 118">
              <a:extLst>
                <a:ext uri="{FF2B5EF4-FFF2-40B4-BE49-F238E27FC236}">
                  <a16:creationId xmlns:a16="http://schemas.microsoft.com/office/drawing/2014/main" id="{2877E934-D77A-4C8B-8095-1D41B1F940A1}"/>
                </a:ext>
              </a:extLst>
            </p:cNvPr>
            <p:cNvSpPr txBox="1"/>
            <p:nvPr/>
          </p:nvSpPr>
          <p:spPr>
            <a:xfrm>
              <a:off x="5213875" y="5876929"/>
              <a:ext cx="578545" cy="195568"/>
            </a:xfrm>
            <a:prstGeom prst="rect">
              <a:avLst/>
            </a:prstGeom>
          </p:spPr>
          <p:txBody>
            <a:bodyPr vert="horz" wrap="square" lIns="0" tIns="12700" rIns="0" bIns="0" rtlCol="0">
              <a:spAutoFit/>
            </a:bodyPr>
            <a:lstStyle/>
            <a:p>
              <a:pPr marL="12700" algn="ctr" defTabSz="914400">
                <a:spcBef>
                  <a:spcPts val="100"/>
                </a:spcBef>
              </a:pPr>
              <a:r>
                <a:rPr lang="ja-JP" altLang="en-US" sz="1400" b="1" kern="0" dirty="0">
                  <a:solidFill>
                    <a:srgbClr val="C00000"/>
                  </a:solidFill>
                  <a:latin typeface="+mn-ea"/>
                  <a:cs typeface="游明朝 Demibold"/>
                </a:rPr>
                <a:t>金融機関担当者</a:t>
              </a:r>
            </a:p>
          </p:txBody>
        </p:sp>
        <p:sp>
          <p:nvSpPr>
            <p:cNvPr id="74" name="四角形: 角を丸くする 73">
              <a:extLst>
                <a:ext uri="{FF2B5EF4-FFF2-40B4-BE49-F238E27FC236}">
                  <a16:creationId xmlns:a16="http://schemas.microsoft.com/office/drawing/2014/main" id="{ADFEB374-16BB-4240-B7E3-B1936E0A1237}"/>
                </a:ext>
              </a:extLst>
            </p:cNvPr>
            <p:cNvSpPr/>
            <p:nvPr/>
          </p:nvSpPr>
          <p:spPr>
            <a:xfrm>
              <a:off x="4347079" y="4824839"/>
              <a:ext cx="2010468" cy="800080"/>
            </a:xfrm>
            <a:prstGeom prst="roundRect">
              <a:avLst>
                <a:gd name="adj" fmla="val 62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p>
          </p:txBody>
        </p:sp>
        <p:sp>
          <p:nvSpPr>
            <p:cNvPr id="75" name="四角形: 角を丸くする 74">
              <a:extLst>
                <a:ext uri="{FF2B5EF4-FFF2-40B4-BE49-F238E27FC236}">
                  <a16:creationId xmlns:a16="http://schemas.microsoft.com/office/drawing/2014/main" id="{1E9245F2-7163-491B-9CE6-44841D9A2DFD}"/>
                </a:ext>
              </a:extLst>
            </p:cNvPr>
            <p:cNvSpPr/>
            <p:nvPr/>
          </p:nvSpPr>
          <p:spPr>
            <a:xfrm>
              <a:off x="5475233" y="4977554"/>
              <a:ext cx="840690" cy="306523"/>
            </a:xfrm>
            <a:prstGeom prst="roundRect">
              <a:avLst>
                <a:gd name="adj"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chemeClr val="tx1"/>
                  </a:solidFill>
                  <a:effectLst/>
                  <a:uLnTx/>
                  <a:uFillTx/>
                  <a:latin typeface="+mn-ea"/>
                  <a:cs typeface="+mn-cs"/>
                </a:rPr>
                <a:t>ドローン分野の</a:t>
              </a:r>
              <a:br>
                <a:rPr kumimoji="1" lang="en-US" altLang="ja-JP" sz="1100" b="1" i="0" u="none" strike="noStrike" kern="1200" cap="none" spc="0" normalizeH="0" baseline="0" noProof="0" dirty="0">
                  <a:ln>
                    <a:noFill/>
                  </a:ln>
                  <a:solidFill>
                    <a:schemeClr val="bg1"/>
                  </a:solidFill>
                  <a:effectLst/>
                  <a:uLnTx/>
                  <a:uFillTx/>
                  <a:latin typeface="+mn-ea"/>
                  <a:cs typeface="+mn-cs"/>
                </a:rPr>
              </a:br>
              <a:r>
                <a:rPr kumimoji="1" lang="ja-JP" altLang="en-US" sz="1100" b="1" i="0" u="none" strike="noStrike" kern="1200" cap="none" spc="0" normalizeH="0" baseline="0" noProof="0" dirty="0">
                  <a:ln>
                    <a:noFill/>
                  </a:ln>
                  <a:solidFill>
                    <a:srgbClr val="FF0000"/>
                  </a:solidFill>
                  <a:effectLst/>
                  <a:uLnTx/>
                  <a:uFillTx/>
                  <a:latin typeface="+mn-ea"/>
                  <a:cs typeface="+mn-cs"/>
                </a:rPr>
                <a:t>人材マッチングの支援</a:t>
              </a:r>
            </a:p>
          </p:txBody>
        </p:sp>
        <p:sp>
          <p:nvSpPr>
            <p:cNvPr id="78" name="object 118">
              <a:extLst>
                <a:ext uri="{FF2B5EF4-FFF2-40B4-BE49-F238E27FC236}">
                  <a16:creationId xmlns:a16="http://schemas.microsoft.com/office/drawing/2014/main" id="{579C9BFA-CC9A-49C4-AE39-CB898548FA36}"/>
                </a:ext>
              </a:extLst>
            </p:cNvPr>
            <p:cNvSpPr txBox="1"/>
            <p:nvPr/>
          </p:nvSpPr>
          <p:spPr>
            <a:xfrm>
              <a:off x="4399638" y="4888794"/>
              <a:ext cx="934707" cy="736125"/>
            </a:xfrm>
            <a:prstGeom prst="rect">
              <a:avLst/>
            </a:prstGeom>
          </p:spPr>
          <p:txBody>
            <a:bodyPr vert="horz" wrap="square" lIns="0" tIns="12700" rIns="0" bIns="0" rtlCol="0">
              <a:spAutoFit/>
            </a:bodyPr>
            <a:lstStyle/>
            <a:p>
              <a:pPr marL="12700" defTabSz="914400">
                <a:spcBef>
                  <a:spcPts val="100"/>
                </a:spcBef>
              </a:pPr>
              <a:r>
                <a:rPr lang="ja-JP" altLang="en-US" sz="1100" b="1" kern="0" dirty="0">
                  <a:solidFill>
                    <a:srgbClr val="C00000"/>
                  </a:solidFill>
                  <a:latin typeface="+mn-ea"/>
                  <a:cs typeface="游明朝 Demibold"/>
                </a:rPr>
                <a:t>どういうソリューションを提供できるのかなー？補助金紹介、専門家派遣などもあるけど</a:t>
              </a:r>
              <a:r>
                <a:rPr lang="ja-JP" altLang="en-US" sz="1100" b="1" kern="0" dirty="0" err="1">
                  <a:solidFill>
                    <a:srgbClr val="C00000"/>
                  </a:solidFill>
                  <a:latin typeface="+mn-ea"/>
                  <a:cs typeface="游明朝 Demibold"/>
                </a:rPr>
                <a:t>、、、</a:t>
              </a:r>
              <a:r>
                <a:rPr lang="ja-JP" altLang="en-US" sz="1100" b="1" kern="0" dirty="0">
                  <a:solidFill>
                    <a:srgbClr val="C00000"/>
                  </a:solidFill>
                  <a:latin typeface="+mn-ea"/>
                  <a:cs typeface="游明朝 Demibold"/>
                </a:rPr>
                <a:t>いずれも短期的であり、中長期的な伴走支援には難しいな～</a:t>
              </a:r>
              <a:r>
                <a:rPr lang="ja-JP" altLang="en-US" sz="1100" b="1" kern="0" dirty="0" err="1">
                  <a:solidFill>
                    <a:srgbClr val="C00000"/>
                  </a:solidFill>
                  <a:latin typeface="+mn-ea"/>
                  <a:cs typeface="游明朝 Demibold"/>
                </a:rPr>
                <a:t>、、、</a:t>
              </a:r>
              <a:endParaRPr lang="ja-JP" altLang="en-US" sz="1100" b="1" kern="0" dirty="0">
                <a:solidFill>
                  <a:srgbClr val="C00000"/>
                </a:solidFill>
                <a:latin typeface="+mn-ea"/>
                <a:cs typeface="游明朝 Demibold"/>
              </a:endParaRPr>
            </a:p>
          </p:txBody>
        </p:sp>
        <p:sp>
          <p:nvSpPr>
            <p:cNvPr id="79" name="二等辺三角形 78">
              <a:extLst>
                <a:ext uri="{FF2B5EF4-FFF2-40B4-BE49-F238E27FC236}">
                  <a16:creationId xmlns:a16="http://schemas.microsoft.com/office/drawing/2014/main" id="{3A9BB631-6C71-4CED-BCD6-9EF767616503}"/>
                </a:ext>
              </a:extLst>
            </p:cNvPr>
            <p:cNvSpPr/>
            <p:nvPr/>
          </p:nvSpPr>
          <p:spPr>
            <a:xfrm rot="19422815" flipV="1">
              <a:off x="5523345" y="5291367"/>
              <a:ext cx="141514" cy="20338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p>
          </p:txBody>
        </p:sp>
        <p:pic>
          <p:nvPicPr>
            <p:cNvPr id="72" name="図 71" descr="アイコン&#10;&#10;自動的に生成された説明">
              <a:extLst>
                <a:ext uri="{FF2B5EF4-FFF2-40B4-BE49-F238E27FC236}">
                  <a16:creationId xmlns:a16="http://schemas.microsoft.com/office/drawing/2014/main" id="{96A14F96-9DB9-4F11-96FB-2366507E40B1}"/>
                </a:ext>
              </a:extLst>
            </p:cNvPr>
            <p:cNvPicPr>
              <a:picLocks noChangeAspect="1"/>
            </p:cNvPicPr>
            <p:nvPr/>
          </p:nvPicPr>
          <p:blipFill>
            <a:blip r:embed="rId2">
              <a:duotone>
                <a:schemeClr val="accent6">
                  <a:shade val="45000"/>
                  <a:satMod val="135000"/>
                </a:schemeClr>
                <a:prstClr val="white"/>
              </a:duotone>
            </a:blip>
            <a:stretch>
              <a:fillRect/>
            </a:stretch>
          </p:blipFill>
          <p:spPr>
            <a:xfrm>
              <a:off x="4968846" y="5710847"/>
              <a:ext cx="216567" cy="469996"/>
            </a:xfrm>
            <a:prstGeom prst="rect">
              <a:avLst/>
            </a:prstGeom>
          </p:spPr>
        </p:pic>
      </p:grpSp>
      <p:sp>
        <p:nvSpPr>
          <p:cNvPr id="15" name="object 10">
            <a:extLst>
              <a:ext uri="{FF2B5EF4-FFF2-40B4-BE49-F238E27FC236}">
                <a16:creationId xmlns:a16="http://schemas.microsoft.com/office/drawing/2014/main" id="{BA8488A4-D81E-4F3D-A5E0-B1739906E124}"/>
              </a:ext>
            </a:extLst>
          </p:cNvPr>
          <p:cNvSpPr/>
          <p:nvPr/>
        </p:nvSpPr>
        <p:spPr>
          <a:xfrm>
            <a:off x="414339" y="1689646"/>
            <a:ext cx="4094641" cy="2599425"/>
          </a:xfrm>
          <a:custGeom>
            <a:avLst/>
            <a:gdLst/>
            <a:ahLst/>
            <a:cxnLst/>
            <a:rect l="l" t="t" r="r" b="b"/>
            <a:pathLst>
              <a:path w="5685155" h="1674495">
                <a:moveTo>
                  <a:pt x="5684875" y="0"/>
                </a:moveTo>
                <a:lnTo>
                  <a:pt x="0" y="0"/>
                </a:lnTo>
                <a:lnTo>
                  <a:pt x="0" y="71996"/>
                </a:lnTo>
                <a:lnTo>
                  <a:pt x="0" y="1674164"/>
                </a:lnTo>
                <a:lnTo>
                  <a:pt x="5684875" y="1674164"/>
                </a:lnTo>
                <a:lnTo>
                  <a:pt x="5684875" y="71996"/>
                </a:lnTo>
                <a:lnTo>
                  <a:pt x="5684875" y="0"/>
                </a:lnTo>
                <a:close/>
              </a:path>
            </a:pathLst>
          </a:custGeom>
          <a:solidFill>
            <a:srgbClr val="F4EFE8">
              <a:alpha val="50000"/>
            </a:srgbClr>
          </a:solidFill>
          <a:ln>
            <a:solidFill>
              <a:schemeClr val="tx1">
                <a:lumMod val="50000"/>
                <a:lumOff val="5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16" name="object 11">
            <a:extLst>
              <a:ext uri="{FF2B5EF4-FFF2-40B4-BE49-F238E27FC236}">
                <a16:creationId xmlns:a16="http://schemas.microsoft.com/office/drawing/2014/main" id="{17591707-741D-43B1-BCB9-4F25FA9A079C}"/>
              </a:ext>
            </a:extLst>
          </p:cNvPr>
          <p:cNvSpPr txBox="1"/>
          <p:nvPr/>
        </p:nvSpPr>
        <p:spPr>
          <a:xfrm>
            <a:off x="568117" y="1822413"/>
            <a:ext cx="3681500" cy="2388283"/>
          </a:xfrm>
          <a:prstGeom prst="rect">
            <a:avLst/>
          </a:prstGeom>
        </p:spPr>
        <p:txBody>
          <a:bodyPr vert="horz" wrap="square" lIns="0" tIns="12700" rIns="0" bIns="0" rtlCol="0">
            <a:spAutoFit/>
          </a:bodyPr>
          <a:lstStyle/>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自動車部品メーカーの</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社は、独自の技術を用いた自動車向け製品を県内の大手メーカーを中心に展開中である</a:t>
            </a:r>
          </a:p>
          <a:p>
            <a:pPr marL="184150" marR="5080" indent="-171450" algn="just" defTabSz="914400">
              <a:lnSpc>
                <a:spcPct val="110000"/>
              </a:lnSpc>
              <a:spcBef>
                <a:spcPts val="100"/>
              </a:spcBef>
              <a:buFont typeface="Arial" panose="020B0604020202020204" pitchFamily="34" charset="0"/>
              <a:buChar char="•"/>
            </a:pP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社では、事業の多角展開を検討するようになった。主に</a:t>
            </a:r>
            <a:r>
              <a:rPr lang="ja-JP" altLang="en-US" sz="1400" u="sng" kern="0" spc="-30" dirty="0">
                <a:solidFill>
                  <a:schemeClr val="tx1">
                    <a:lumMod val="85000"/>
                    <a:lumOff val="15000"/>
                  </a:schemeClr>
                </a:solidFill>
                <a:latin typeface="+mn-ea"/>
                <a:cs typeface="游明朝 Demibold"/>
              </a:rPr>
              <a:t>自動車部品の展開先として「航空宇宙分野」などでポテンシャルがあることを把握</a:t>
            </a:r>
            <a:endParaRPr lang="en-US" altLang="ja-JP" sz="1400" u="sng" kern="0" spc="-30" dirty="0">
              <a:solidFill>
                <a:schemeClr val="tx1">
                  <a:lumMod val="85000"/>
                  <a:lumOff val="15000"/>
                </a:schemeClr>
              </a:solidFill>
              <a:latin typeface="+mn-ea"/>
              <a:cs typeface="游明朝 Demibold"/>
            </a:endParaRP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しかし、</a:t>
            </a:r>
            <a:r>
              <a:rPr lang="ja-JP" altLang="en-US" sz="1400" kern="0" spc="-30" dirty="0">
                <a:latin typeface="+mn-ea"/>
                <a:cs typeface="游明朝 Demibold"/>
              </a:rPr>
              <a:t>独自技術が競合と比較してどんな強みがあるのか、また、事業開発に向けて何が課題なのか整理ができておらず、打ち手を絞り込むことができずに悩んでいた。</a:t>
            </a:r>
          </a:p>
        </p:txBody>
      </p:sp>
      <p:grpSp>
        <p:nvGrpSpPr>
          <p:cNvPr id="17" name="グループ化 16">
            <a:extLst>
              <a:ext uri="{FF2B5EF4-FFF2-40B4-BE49-F238E27FC236}">
                <a16:creationId xmlns:a16="http://schemas.microsoft.com/office/drawing/2014/main" id="{6E10F5A1-3725-437C-8249-D20D9A983CE5}"/>
              </a:ext>
            </a:extLst>
          </p:cNvPr>
          <p:cNvGrpSpPr/>
          <p:nvPr/>
        </p:nvGrpSpPr>
        <p:grpSpPr>
          <a:xfrm>
            <a:off x="414339" y="1408751"/>
            <a:ext cx="4094641" cy="298137"/>
            <a:chOff x="683291" y="1621916"/>
            <a:chExt cx="1953260" cy="216535"/>
          </a:xfrm>
          <a:solidFill>
            <a:schemeClr val="accent6">
              <a:lumMod val="75000"/>
            </a:schemeClr>
          </a:solidFill>
        </p:grpSpPr>
        <p:sp>
          <p:nvSpPr>
            <p:cNvPr id="20" name="object 13">
              <a:extLst>
                <a:ext uri="{FF2B5EF4-FFF2-40B4-BE49-F238E27FC236}">
                  <a16:creationId xmlns:a16="http://schemas.microsoft.com/office/drawing/2014/main" id="{83D1E74D-55B8-4254-8A76-8CC5F5FF83C2}"/>
                </a:ext>
              </a:extLst>
            </p:cNvPr>
            <p:cNvSpPr/>
            <p:nvPr/>
          </p:nvSpPr>
          <p:spPr>
            <a:xfrm>
              <a:off x="683291" y="1621916"/>
              <a:ext cx="1953260" cy="216535"/>
            </a:xfrm>
            <a:prstGeom prst="rect">
              <a:avLst/>
            </a:pr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19" name="object 15">
              <a:extLst>
                <a:ext uri="{FF2B5EF4-FFF2-40B4-BE49-F238E27FC236}">
                  <a16:creationId xmlns:a16="http://schemas.microsoft.com/office/drawing/2014/main" id="{E5AF88D5-0D75-4EBB-8A5B-9F93FDAAB729}"/>
                </a:ext>
              </a:extLst>
            </p:cNvPr>
            <p:cNvSpPr txBox="1"/>
            <p:nvPr/>
          </p:nvSpPr>
          <p:spPr>
            <a:xfrm>
              <a:off x="683291" y="1621916"/>
              <a:ext cx="1953260" cy="184418"/>
            </a:xfrm>
            <a:prstGeom prst="rect">
              <a:avLst/>
            </a:prstGeom>
            <a:grpFill/>
          </p:spPr>
          <p:txBody>
            <a:bodyPr vert="horz" wrap="square" lIns="0" tIns="38100" rIns="0" bIns="0" rtlCol="0">
              <a:spAutoFit/>
            </a:bodyPr>
            <a:lstStyle/>
            <a:p>
              <a:pPr marR="4445" algn="ctr" defTabSz="914400">
                <a:spcBef>
                  <a:spcPts val="300"/>
                </a:spcBef>
              </a:pPr>
              <a:r>
                <a:rPr lang="ja-JP" altLang="en-US" sz="1400" b="1" kern="0" spc="-20" dirty="0">
                  <a:solidFill>
                    <a:srgbClr val="FFFFFF"/>
                  </a:solidFill>
                  <a:latin typeface="+mn-ea"/>
                  <a:cs typeface="游明朝 Demibold"/>
                </a:rPr>
                <a:t>取引先企業が有する</a:t>
              </a:r>
              <a:r>
                <a:rPr sz="1400" b="1" kern="0" spc="-20" dirty="0" err="1">
                  <a:solidFill>
                    <a:srgbClr val="FFFFFF"/>
                  </a:solidFill>
                  <a:latin typeface="+mn-ea"/>
                  <a:cs typeface="游明朝 Demibold"/>
                </a:rPr>
                <a:t>背景・課題</a:t>
              </a:r>
              <a:endParaRPr sz="1400" kern="0" dirty="0">
                <a:solidFill>
                  <a:sysClr val="windowText" lastClr="000000"/>
                </a:solidFill>
                <a:latin typeface="+mn-ea"/>
                <a:cs typeface="游明朝 Demibold"/>
              </a:endParaRPr>
            </a:p>
          </p:txBody>
        </p:sp>
      </p:grpSp>
      <p:grpSp>
        <p:nvGrpSpPr>
          <p:cNvPr id="81" name="グループ化 80">
            <a:extLst>
              <a:ext uri="{FF2B5EF4-FFF2-40B4-BE49-F238E27FC236}">
                <a16:creationId xmlns:a16="http://schemas.microsoft.com/office/drawing/2014/main" id="{06A0D363-759E-490B-B150-F1CF0CBB465C}"/>
              </a:ext>
            </a:extLst>
          </p:cNvPr>
          <p:cNvGrpSpPr/>
          <p:nvPr/>
        </p:nvGrpSpPr>
        <p:grpSpPr>
          <a:xfrm>
            <a:off x="5369565" y="1408751"/>
            <a:ext cx="4094641" cy="298137"/>
            <a:chOff x="683291" y="1621916"/>
            <a:chExt cx="1953260" cy="216535"/>
          </a:xfrm>
          <a:solidFill>
            <a:schemeClr val="accent6">
              <a:lumMod val="75000"/>
            </a:schemeClr>
          </a:solidFill>
        </p:grpSpPr>
        <p:sp>
          <p:nvSpPr>
            <p:cNvPr id="82" name="object 13">
              <a:extLst>
                <a:ext uri="{FF2B5EF4-FFF2-40B4-BE49-F238E27FC236}">
                  <a16:creationId xmlns:a16="http://schemas.microsoft.com/office/drawing/2014/main" id="{F6D3313B-AE5D-4726-BD39-A716FE0EC073}"/>
                </a:ext>
              </a:extLst>
            </p:cNvPr>
            <p:cNvSpPr/>
            <p:nvPr/>
          </p:nvSpPr>
          <p:spPr>
            <a:xfrm>
              <a:off x="683291" y="1621916"/>
              <a:ext cx="1953260" cy="216535"/>
            </a:xfrm>
            <a:prstGeom prst="rect">
              <a:avLst/>
            </a:pr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83" name="object 15">
              <a:extLst>
                <a:ext uri="{FF2B5EF4-FFF2-40B4-BE49-F238E27FC236}">
                  <a16:creationId xmlns:a16="http://schemas.microsoft.com/office/drawing/2014/main" id="{E3CA293D-5005-4D9D-A166-126B9A9A5D98}"/>
                </a:ext>
              </a:extLst>
            </p:cNvPr>
            <p:cNvSpPr txBox="1"/>
            <p:nvPr/>
          </p:nvSpPr>
          <p:spPr>
            <a:xfrm>
              <a:off x="683291" y="1621916"/>
              <a:ext cx="1953260" cy="184418"/>
            </a:xfrm>
            <a:prstGeom prst="rect">
              <a:avLst/>
            </a:prstGeom>
            <a:grpFill/>
          </p:spPr>
          <p:txBody>
            <a:bodyPr vert="horz" wrap="square" lIns="0" tIns="38100" rIns="0" bIns="0" rtlCol="0">
              <a:spAutoFit/>
            </a:bodyPr>
            <a:lstStyle/>
            <a:p>
              <a:pPr marR="4445" algn="ctr" defTabSz="914400">
                <a:spcBef>
                  <a:spcPts val="300"/>
                </a:spcBef>
              </a:pPr>
              <a:r>
                <a:rPr lang="ja-JP" altLang="en-US" sz="1400" b="1" kern="0" spc="-20" dirty="0">
                  <a:solidFill>
                    <a:srgbClr val="FFFFFF"/>
                  </a:solidFill>
                  <a:latin typeface="+mn-ea"/>
                  <a:cs typeface="游明朝 Demibold"/>
                </a:rPr>
                <a:t>金融機関による「知財」を軸とした分析</a:t>
              </a:r>
              <a:endParaRPr sz="1400" kern="0" dirty="0">
                <a:solidFill>
                  <a:sysClr val="windowText" lastClr="000000"/>
                </a:solidFill>
                <a:latin typeface="+mn-ea"/>
                <a:cs typeface="游明朝 Demibold"/>
              </a:endParaRPr>
            </a:p>
          </p:txBody>
        </p:sp>
      </p:grpSp>
      <p:sp>
        <p:nvSpPr>
          <p:cNvPr id="84" name="object 10">
            <a:extLst>
              <a:ext uri="{FF2B5EF4-FFF2-40B4-BE49-F238E27FC236}">
                <a16:creationId xmlns:a16="http://schemas.microsoft.com/office/drawing/2014/main" id="{EA99CC60-3873-45FF-93DE-374FCFD0C329}"/>
              </a:ext>
            </a:extLst>
          </p:cNvPr>
          <p:cNvSpPr/>
          <p:nvPr/>
        </p:nvSpPr>
        <p:spPr>
          <a:xfrm>
            <a:off x="5369565" y="1712894"/>
            <a:ext cx="4094641" cy="2580202"/>
          </a:xfrm>
          <a:custGeom>
            <a:avLst/>
            <a:gdLst/>
            <a:ahLst/>
            <a:cxnLst/>
            <a:rect l="l" t="t" r="r" b="b"/>
            <a:pathLst>
              <a:path w="5685155" h="1674495">
                <a:moveTo>
                  <a:pt x="5684875" y="0"/>
                </a:moveTo>
                <a:lnTo>
                  <a:pt x="0" y="0"/>
                </a:lnTo>
                <a:lnTo>
                  <a:pt x="0" y="71996"/>
                </a:lnTo>
                <a:lnTo>
                  <a:pt x="0" y="1674164"/>
                </a:lnTo>
                <a:lnTo>
                  <a:pt x="5684875" y="1674164"/>
                </a:lnTo>
                <a:lnTo>
                  <a:pt x="5684875" y="71996"/>
                </a:lnTo>
                <a:lnTo>
                  <a:pt x="5684875" y="0"/>
                </a:lnTo>
                <a:close/>
              </a:path>
            </a:pathLst>
          </a:custGeom>
          <a:solidFill>
            <a:srgbClr val="F4EFE8">
              <a:alpha val="50000"/>
            </a:srgbClr>
          </a:solidFill>
          <a:ln>
            <a:solidFill>
              <a:schemeClr val="tx1">
                <a:lumMod val="50000"/>
                <a:lumOff val="5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noProof="0" dirty="0">
              <a:ln>
                <a:noFill/>
              </a:ln>
              <a:solidFill>
                <a:sysClr val="windowText" lastClr="000000"/>
              </a:solidFill>
              <a:effectLst/>
              <a:uLnTx/>
              <a:uFillTx/>
              <a:latin typeface="Times New Roman" panose="02020603050405020304" pitchFamily="18" charset="0"/>
              <a:ea typeface="BIZ UDP明朝 Medium" panose="02020500000000000000" pitchFamily="18" charset="-128"/>
            </a:endParaRPr>
          </a:p>
        </p:txBody>
      </p:sp>
      <p:sp>
        <p:nvSpPr>
          <p:cNvPr id="85" name="object 11">
            <a:extLst>
              <a:ext uri="{FF2B5EF4-FFF2-40B4-BE49-F238E27FC236}">
                <a16:creationId xmlns:a16="http://schemas.microsoft.com/office/drawing/2014/main" id="{DC61C32B-B882-4AF2-B6C9-7FCE5F2FEECA}"/>
              </a:ext>
            </a:extLst>
          </p:cNvPr>
          <p:cNvSpPr txBox="1"/>
          <p:nvPr/>
        </p:nvSpPr>
        <p:spPr>
          <a:xfrm>
            <a:off x="5544758" y="1799761"/>
            <a:ext cx="3681500" cy="2388283"/>
          </a:xfrm>
          <a:prstGeom prst="rect">
            <a:avLst/>
          </a:prstGeom>
        </p:spPr>
        <p:txBody>
          <a:bodyPr vert="horz" wrap="square" lIns="0" tIns="12700" rIns="0" bIns="0" rtlCol="0">
            <a:spAutoFit/>
          </a:bodyPr>
          <a:lstStyle/>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金融機関では、同社技術のポテンシャルを把握した上、知財に加えて、市場の分析に強い専門家と連携。</a:t>
            </a:r>
            <a:endParaRPr lang="en-US" altLang="ja-JP" sz="1400" kern="0" spc="-30" dirty="0">
              <a:solidFill>
                <a:schemeClr val="tx1">
                  <a:lumMod val="85000"/>
                  <a:lumOff val="15000"/>
                </a:schemeClr>
              </a:solidFill>
              <a:latin typeface="+mn-ea"/>
              <a:cs typeface="游明朝 Demibold"/>
            </a:endParaRPr>
          </a:p>
          <a:p>
            <a:pPr marL="184150" marR="5080" indent="-171450" algn="just" defTabSz="914400">
              <a:lnSpc>
                <a:spcPct val="110000"/>
              </a:lnSpc>
              <a:spcBef>
                <a:spcPts val="100"/>
              </a:spcBef>
              <a:buFont typeface="Arial" panose="020B0604020202020204" pitchFamily="34" charset="0"/>
              <a:buChar char="•"/>
            </a:pPr>
            <a:r>
              <a:rPr lang="ja-JP" altLang="en-US" sz="1400" kern="0" spc="-30" dirty="0">
                <a:solidFill>
                  <a:schemeClr val="tx1">
                    <a:lumMod val="85000"/>
                    <a:lumOff val="15000"/>
                  </a:schemeClr>
                </a:solidFill>
                <a:latin typeface="+mn-ea"/>
                <a:cs typeface="游明朝 Demibold"/>
              </a:rPr>
              <a:t>専門家が、</a:t>
            </a:r>
            <a:r>
              <a:rPr lang="en-US" altLang="ja-JP" sz="1400" kern="0" spc="-30" dirty="0">
                <a:solidFill>
                  <a:schemeClr val="tx1">
                    <a:lumMod val="85000"/>
                    <a:lumOff val="15000"/>
                  </a:schemeClr>
                </a:solidFill>
                <a:latin typeface="+mn-ea"/>
                <a:cs typeface="游明朝 Demibold"/>
              </a:rPr>
              <a:t>A</a:t>
            </a:r>
            <a:r>
              <a:rPr lang="ja-JP" altLang="en-US" sz="1400" kern="0" spc="-30" dirty="0">
                <a:solidFill>
                  <a:schemeClr val="tx1">
                    <a:lumMod val="85000"/>
                    <a:lumOff val="15000"/>
                  </a:schemeClr>
                </a:solidFill>
                <a:latin typeface="+mn-ea"/>
                <a:cs typeface="游明朝 Demibold"/>
              </a:rPr>
              <a:t>社技術の類似・競合する技術を洗い出し、それらが「どのような用途で使われているのか」「どのような開発課題が</a:t>
            </a:r>
            <a:r>
              <a:rPr lang="ja-JP" altLang="en-US" sz="1400" kern="0" spc="-30" dirty="0">
                <a:latin typeface="+mn-ea"/>
                <a:cs typeface="游明朝 Demibold"/>
              </a:rPr>
              <a:t>あるのか」等を洗い出した</a:t>
            </a:r>
            <a:endParaRPr lang="en-US" altLang="ja-JP" sz="1400" kern="0" spc="-30" dirty="0">
              <a:latin typeface="+mn-ea"/>
              <a:cs typeface="游明朝 Demibold"/>
            </a:endParaRPr>
          </a:p>
          <a:p>
            <a:pPr marL="184150" marR="5080" indent="-171450" algn="just" defTabSz="914400">
              <a:lnSpc>
                <a:spcPct val="110000"/>
              </a:lnSpc>
              <a:spcBef>
                <a:spcPts val="100"/>
              </a:spcBef>
              <a:buFont typeface="Arial" panose="020B0604020202020204" pitchFamily="34" charset="0"/>
              <a:buChar char="•"/>
            </a:pPr>
            <a:r>
              <a:rPr lang="ja-JP" altLang="en-US" sz="1400" kern="0" spc="-30" dirty="0">
                <a:latin typeface="+mn-ea"/>
                <a:cs typeface="游明朝 Demibold"/>
              </a:rPr>
              <a:t>その結果、</a:t>
            </a:r>
            <a:r>
              <a:rPr lang="en-US" altLang="ja-JP" sz="1400" kern="0" spc="-30" dirty="0">
                <a:latin typeface="+mn-ea"/>
                <a:cs typeface="游明朝 Demibold"/>
              </a:rPr>
              <a:t>A</a:t>
            </a:r>
            <a:r>
              <a:rPr lang="ja-JP" altLang="en-US" sz="1400" kern="0" spc="-30" dirty="0">
                <a:latin typeface="+mn-ea"/>
                <a:cs typeface="游明朝 Demibold"/>
              </a:rPr>
              <a:t>社技術は「ドローン分野」で活用できると分かったが、当該分野の知見や販売先等へのネットワークが課題となった</a:t>
            </a:r>
          </a:p>
        </p:txBody>
      </p:sp>
      <p:sp>
        <p:nvSpPr>
          <p:cNvPr id="89" name="二等辺三角形 88">
            <a:extLst>
              <a:ext uri="{FF2B5EF4-FFF2-40B4-BE49-F238E27FC236}">
                <a16:creationId xmlns:a16="http://schemas.microsoft.com/office/drawing/2014/main" id="{08B22198-240D-46FD-80A4-E9B171B8E184}"/>
              </a:ext>
            </a:extLst>
          </p:cNvPr>
          <p:cNvSpPr/>
          <p:nvPr/>
        </p:nvSpPr>
        <p:spPr>
          <a:xfrm rot="10800000">
            <a:off x="3944889" y="4424032"/>
            <a:ext cx="2016224" cy="125955"/>
          </a:xfrm>
          <a:prstGeom prst="triangle">
            <a:avLst/>
          </a:prstGeom>
          <a:solidFill>
            <a:schemeClr val="tx1">
              <a:lumMod val="65000"/>
              <a:lumOff val="35000"/>
            </a:schemeClr>
          </a:solidFill>
          <a:ln w="3175">
            <a:noFill/>
          </a:ln>
        </p:spPr>
        <p:txBody>
          <a:bodyPr vert="horz" lIns="0" tIns="0" rIns="0" bIns="0" rtlCol="0" anchor="ctr"/>
          <a:lstStyle/>
          <a:p>
            <a:pPr algn="ctr"/>
            <a:endParaRPr kumimoji="1" lang="ja-JP" altLang="en-US" sz="1000" dirty="0">
              <a:latin typeface="+mn-ea"/>
              <a:ea typeface="+mn-ea"/>
            </a:endParaRPr>
          </a:p>
        </p:txBody>
      </p:sp>
      <p:sp>
        <p:nvSpPr>
          <p:cNvPr id="31" name="Text Box 6">
            <a:extLst>
              <a:ext uri="{FF2B5EF4-FFF2-40B4-BE49-F238E27FC236}">
                <a16:creationId xmlns:a16="http://schemas.microsoft.com/office/drawing/2014/main" id="{54B2DF23-9ECD-4F31-B0AF-AB910B7E5666}"/>
              </a:ext>
            </a:extLst>
          </p:cNvPr>
          <p:cNvSpPr txBox="1">
            <a:spLocks noChangeArrowheads="1"/>
          </p:cNvSpPr>
          <p:nvPr/>
        </p:nvSpPr>
        <p:spPr bwMode="auto">
          <a:xfrm>
            <a:off x="272353" y="502799"/>
            <a:ext cx="9361294" cy="828192"/>
          </a:xfrm>
          <a:prstGeom prst="rect">
            <a:avLst/>
          </a:prstGeom>
          <a:solidFill>
            <a:schemeClr val="bg1"/>
          </a:solidFill>
          <a:ln w="12700">
            <a:solidFill>
              <a:schemeClr val="tx1"/>
            </a:solidFill>
            <a:miter lim="800000"/>
            <a:headEnd/>
            <a:tailEnd/>
          </a:ln>
        </p:spPr>
        <p:txBody>
          <a:bodyPr lIns="90000" tIns="42189" rIns="90000" bIns="42189" anchor="t"/>
          <a:lstStyle/>
          <a:p>
            <a:pPr marL="180975" indent="-180975" defTabSz="844083">
              <a:lnSpc>
                <a:spcPct val="150000"/>
              </a:lnSpc>
              <a:defRPr/>
            </a:pP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「知財金融」をきっかけとした活動を、金融機関のソリューション等に繋げていくことがポイント。</a:t>
            </a:r>
            <a:endParaRPr lang="en-US" altLang="ja-JP" sz="1600" dirty="0">
              <a:solidFill>
                <a:prstClr val="black"/>
              </a:solidFill>
              <a:latin typeface="ＭＳ Ｐゴシック" panose="020B0600070205080204" pitchFamily="50" charset="-128"/>
            </a:endParaRPr>
          </a:p>
          <a:p>
            <a:pPr marL="180975" indent="-180975" defTabSz="844083">
              <a:lnSpc>
                <a:spcPct val="150000"/>
              </a:lnSpc>
              <a:defRPr/>
            </a:pP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以下では、</a:t>
            </a:r>
            <a:r>
              <a:rPr lang="en-US" altLang="ja-JP" sz="1600" dirty="0">
                <a:solidFill>
                  <a:prstClr val="black"/>
                </a:solidFill>
                <a:latin typeface="ＭＳ Ｐゴシック" panose="020B0600070205080204" pitchFamily="50" charset="-128"/>
              </a:rPr>
              <a:t>2018</a:t>
            </a:r>
            <a:r>
              <a:rPr lang="ja-JP" altLang="en-US" sz="1600" dirty="0">
                <a:solidFill>
                  <a:prstClr val="black"/>
                </a:solidFill>
                <a:latin typeface="ＭＳ Ｐゴシック" panose="020B0600070205080204" pitchFamily="50" charset="-128"/>
              </a:rPr>
              <a:t>年３月の監督指針改正で始まった</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人材紹介</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のパターンを紹介。</a:t>
            </a:r>
          </a:p>
        </p:txBody>
      </p:sp>
      <p:sp>
        <p:nvSpPr>
          <p:cNvPr id="32" name="スライド番号プレースホルダー 1"/>
          <p:cNvSpPr txBox="1">
            <a:spLocks/>
          </p:cNvSpPr>
          <p:nvPr/>
        </p:nvSpPr>
        <p:spPr>
          <a:xfrm>
            <a:off x="9249727" y="6441759"/>
            <a:ext cx="596900" cy="346076"/>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7816"/>
            <a:fld id="{E56D3A4E-9A59-4E6B-BF4A-AE0DD7BCF8CE}" type="slidenum">
              <a:rPr lang="ja-JP" altLang="en-US" sz="1900" smtClean="0">
                <a:solidFill>
                  <a:prstClr val="black">
                    <a:tint val="75000"/>
                  </a:prstClr>
                </a:solidFill>
              </a:rPr>
              <a:pPr defTabSz="957816"/>
              <a:t>17</a:t>
            </a:fld>
            <a:endParaRPr lang="ja-JP" altLang="en-US" sz="1900" dirty="0">
              <a:solidFill>
                <a:prstClr val="black">
                  <a:tint val="75000"/>
                </a:prstClr>
              </a:solidFill>
            </a:endParaRPr>
          </a:p>
        </p:txBody>
      </p:sp>
    </p:spTree>
    <p:extLst>
      <p:ext uri="{BB962C8B-B14F-4D97-AF65-F5344CB8AC3E}">
        <p14:creationId xmlns:p14="http://schemas.microsoft.com/office/powerpoint/2010/main" val="279258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18</a:t>
            </a:fld>
            <a:endParaRPr kumimoji="1" lang="ja-JP" altLang="en-US" sz="1900" dirty="0">
              <a:solidFill>
                <a:prstClr val="black">
                  <a:tint val="75000"/>
                </a:prstClr>
              </a:solidFill>
            </a:endParaRPr>
          </a:p>
        </p:txBody>
      </p:sp>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32520" y="2060848"/>
            <a:ext cx="8568952" cy="1538883"/>
          </a:xfrm>
          <a:prstGeom prst="rect">
            <a:avLst/>
          </a:prstGeom>
          <a:noFill/>
        </p:spPr>
        <p:txBody>
          <a:bodyPr wrap="square" rtlCol="0">
            <a:spAutoFit/>
          </a:bodyPr>
          <a:lstStyle/>
          <a:p>
            <a:r>
              <a:rPr lang="ja-JP" altLang="en-US" sz="4000" dirty="0"/>
              <a:t>３</a:t>
            </a:r>
            <a:r>
              <a:rPr kumimoji="1" lang="ja-JP" altLang="en-US" sz="4000" dirty="0"/>
              <a:t>．</a:t>
            </a:r>
            <a:endParaRPr kumimoji="1" lang="en-US" altLang="ja-JP" sz="4000" dirty="0"/>
          </a:p>
          <a:p>
            <a:r>
              <a:rPr kumimoji="1" lang="ja-JP" altLang="en-US" sz="4000" dirty="0"/>
              <a:t>デジタル人材地域還流戦略パッケージ</a:t>
            </a:r>
            <a:endParaRPr kumimoji="1" lang="en-US" altLang="ja-JP" sz="4000" dirty="0"/>
          </a:p>
          <a:p>
            <a:endParaRPr kumimoji="1" lang="ja-JP" altLang="en-US" sz="1400" dirty="0"/>
          </a:p>
        </p:txBody>
      </p:sp>
    </p:spTree>
    <p:extLst>
      <p:ext uri="{BB962C8B-B14F-4D97-AF65-F5344CB8AC3E}">
        <p14:creationId xmlns:p14="http://schemas.microsoft.com/office/powerpoint/2010/main" val="80901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6178698"/>
          </a:xfrm>
        </p:spPr>
        <p:txBody>
          <a:bodyPr anchor="t">
            <a:normAutofit/>
          </a:bodyPr>
          <a:lstStyle/>
          <a:p>
            <a:r>
              <a:rPr kumimoji="1" lang="ja-JP" altLang="en-US" dirty="0"/>
              <a:t>＜目次＞</a:t>
            </a:r>
          </a:p>
        </p:txBody>
      </p:sp>
      <p:grpSp>
        <p:nvGrpSpPr>
          <p:cNvPr id="7" name="グループ化 6"/>
          <p:cNvGrpSpPr/>
          <p:nvPr/>
        </p:nvGrpSpPr>
        <p:grpSpPr>
          <a:xfrm>
            <a:off x="416496" y="1844824"/>
            <a:ext cx="9289032" cy="4171558"/>
            <a:chOff x="272480" y="1252186"/>
            <a:chExt cx="9289032" cy="4171558"/>
          </a:xfrm>
        </p:grpSpPr>
        <p:sp>
          <p:nvSpPr>
            <p:cNvPr id="5" name="テキスト ボックス 4"/>
            <p:cNvSpPr txBox="1"/>
            <p:nvPr/>
          </p:nvSpPr>
          <p:spPr>
            <a:xfrm>
              <a:off x="272480" y="1268760"/>
              <a:ext cx="8424936" cy="4154984"/>
            </a:xfrm>
            <a:prstGeom prst="rect">
              <a:avLst/>
            </a:prstGeom>
            <a:noFill/>
          </p:spPr>
          <p:txBody>
            <a:bodyPr wrap="square" rtlCol="0">
              <a:spAutoFit/>
            </a:bodyPr>
            <a:lstStyle/>
            <a:p>
              <a:r>
                <a:rPr kumimoji="1" lang="ja-JP" altLang="en-US" sz="2400" dirty="0"/>
                <a:t>１． はじめに、政策背景等</a:t>
              </a:r>
              <a:endParaRPr kumimoji="1" lang="en-US" altLang="ja-JP" sz="2400" dirty="0"/>
            </a:p>
            <a:p>
              <a:endParaRPr lang="en-US" altLang="ja-JP" sz="2400" dirty="0"/>
            </a:p>
            <a:p>
              <a:r>
                <a:rPr kumimoji="1" lang="ja-JP" altLang="en-US" sz="2400" dirty="0"/>
                <a:t>２．</a:t>
              </a:r>
              <a:r>
                <a:rPr lang="ja-JP" altLang="en-US" sz="2400" dirty="0"/>
                <a:t>「知財を活かす活動」を通じたソリューション提供</a:t>
              </a:r>
              <a:endParaRPr kumimoji="1" lang="en-US" altLang="ja-JP" sz="2400" dirty="0"/>
            </a:p>
            <a:p>
              <a:endParaRPr lang="en-US" altLang="ja-JP" sz="2400" dirty="0"/>
            </a:p>
            <a:p>
              <a:r>
                <a:rPr lang="ja-JP" altLang="en-US" sz="2400" dirty="0"/>
                <a:t>３． 「デジタル人材地域還流戦略パッケージ」</a:t>
              </a:r>
              <a:endParaRPr kumimoji="1" lang="en-US" altLang="ja-JP" sz="2400" dirty="0"/>
            </a:p>
            <a:p>
              <a:endParaRPr lang="en-US" altLang="ja-JP" sz="2400" dirty="0"/>
            </a:p>
            <a:p>
              <a:r>
                <a:rPr lang="ja-JP" altLang="en-US" sz="2400" dirty="0"/>
                <a:t>４．先導的人材マッチング事業</a:t>
              </a:r>
              <a:endParaRPr kumimoji="1" lang="en-US" altLang="ja-JP" sz="2400" dirty="0"/>
            </a:p>
            <a:p>
              <a:endParaRPr lang="en-US" altLang="ja-JP" sz="2400" dirty="0"/>
            </a:p>
            <a:p>
              <a:r>
                <a:rPr lang="ja-JP" altLang="en-US" sz="2400" dirty="0"/>
                <a:t>５</a:t>
              </a:r>
              <a:r>
                <a:rPr kumimoji="1" lang="ja-JP" altLang="en-US" sz="2400" dirty="0"/>
                <a:t>．</a:t>
              </a:r>
              <a:r>
                <a:rPr lang="ja-JP" altLang="en-US" sz="2400" dirty="0"/>
                <a:t>プロフェッショナル人材事業</a:t>
              </a:r>
              <a:endParaRPr kumimoji="1" lang="en-US" altLang="ja-JP" sz="2400" dirty="0"/>
            </a:p>
            <a:p>
              <a:endParaRPr lang="en-US" altLang="ja-JP" sz="2400" dirty="0"/>
            </a:p>
            <a:p>
              <a:r>
                <a:rPr lang="ja-JP" altLang="en-US" sz="2400" dirty="0"/>
                <a:t>（参考資料） </a:t>
              </a:r>
              <a:endParaRPr lang="en-US" altLang="ja-JP" sz="2400" dirty="0"/>
            </a:p>
          </p:txBody>
        </p:sp>
        <p:sp>
          <p:nvSpPr>
            <p:cNvPr id="6" name="テキスト ボックス 5"/>
            <p:cNvSpPr txBox="1"/>
            <p:nvPr/>
          </p:nvSpPr>
          <p:spPr>
            <a:xfrm>
              <a:off x="8697416" y="1252186"/>
              <a:ext cx="864096" cy="4154984"/>
            </a:xfrm>
            <a:prstGeom prst="rect">
              <a:avLst/>
            </a:prstGeom>
            <a:noFill/>
          </p:spPr>
          <p:txBody>
            <a:bodyPr wrap="square" rtlCol="0">
              <a:spAutoFit/>
            </a:bodyPr>
            <a:lstStyle/>
            <a:p>
              <a:pPr algn="ctr"/>
              <a:r>
                <a:rPr kumimoji="1" lang="ja-JP" altLang="en-US" sz="2400" dirty="0"/>
                <a:t>２</a:t>
              </a:r>
              <a:endParaRPr kumimoji="1" lang="en-US" altLang="ja-JP" sz="2400" dirty="0"/>
            </a:p>
            <a:p>
              <a:pPr algn="ctr"/>
              <a:endParaRPr lang="en-US" altLang="ja-JP" sz="2400" dirty="0"/>
            </a:p>
            <a:p>
              <a:pPr algn="ctr"/>
              <a:r>
                <a:rPr kumimoji="1" lang="en-US" altLang="ja-JP" sz="2400" dirty="0"/>
                <a:t>14</a:t>
              </a:r>
            </a:p>
            <a:p>
              <a:pPr algn="ctr"/>
              <a:endParaRPr lang="en-US" altLang="ja-JP" sz="2400" dirty="0"/>
            </a:p>
            <a:p>
              <a:pPr algn="ctr"/>
              <a:r>
                <a:rPr kumimoji="1" lang="en-US" altLang="ja-JP" sz="2400" dirty="0"/>
                <a:t>18</a:t>
              </a:r>
            </a:p>
            <a:p>
              <a:pPr algn="ctr"/>
              <a:endParaRPr lang="en-US" altLang="ja-JP" sz="2400" dirty="0"/>
            </a:p>
            <a:p>
              <a:pPr algn="ctr"/>
              <a:r>
                <a:rPr kumimoji="1" lang="en-US" altLang="ja-JP" sz="2400" dirty="0"/>
                <a:t>23</a:t>
              </a:r>
            </a:p>
            <a:p>
              <a:pPr algn="ctr"/>
              <a:endParaRPr kumimoji="1" lang="en-US" altLang="ja-JP" sz="2400" dirty="0"/>
            </a:p>
            <a:p>
              <a:pPr algn="ctr"/>
              <a:r>
                <a:rPr lang="en-US" altLang="ja-JP" sz="2400" dirty="0"/>
                <a:t>31</a:t>
              </a:r>
            </a:p>
            <a:p>
              <a:pPr algn="ctr"/>
              <a:endParaRPr lang="en-US" altLang="ja-JP" sz="2400" dirty="0">
                <a:solidFill>
                  <a:srgbClr val="FF0000"/>
                </a:solidFill>
              </a:endParaRPr>
            </a:p>
            <a:p>
              <a:pPr algn="ctr"/>
              <a:r>
                <a:rPr lang="en-US" altLang="ja-JP" sz="2400" dirty="0"/>
                <a:t>41</a:t>
              </a:r>
            </a:p>
          </p:txBody>
        </p:sp>
      </p:grpSp>
      <p:sp>
        <p:nvSpPr>
          <p:cNvPr id="4" name="スライド番号プレースホルダー 3"/>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1</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2219606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上矢印 6"/>
          <p:cNvSpPr/>
          <p:nvPr/>
        </p:nvSpPr>
        <p:spPr>
          <a:xfrm>
            <a:off x="2208152" y="3352199"/>
            <a:ext cx="1006576" cy="422504"/>
          </a:xfrm>
          <a:prstGeom prst="upArrow">
            <a:avLst>
              <a:gd name="adj1" fmla="val 45371"/>
              <a:gd name="adj2" fmla="val 69048"/>
            </a:avLst>
          </a:prstGeom>
          <a:solidFill>
            <a:srgbClr val="FF0000">
              <a:alpha val="50000"/>
            </a:srgbClr>
          </a:solidFill>
          <a:ln w="3175">
            <a:solidFill>
              <a:schemeClr val="tx1"/>
            </a:solidFill>
          </a:ln>
        </p:spPr>
        <p:txBody>
          <a:bodyPr vert="horz" lIns="0" tIns="0" rIns="0" bIns="0" rtlCol="0" anchor="ctr"/>
          <a:lstStyle/>
          <a:p>
            <a:pPr algn="ctr"/>
            <a:endParaRPr lang="ja-JP" altLang="en-US" sz="1000" dirty="0">
              <a:latin typeface="+mn-ea"/>
            </a:endParaRPr>
          </a:p>
        </p:txBody>
      </p:sp>
      <p:sp>
        <p:nvSpPr>
          <p:cNvPr id="45" name="正方形/長方形 44"/>
          <p:cNvSpPr/>
          <p:nvPr/>
        </p:nvSpPr>
        <p:spPr>
          <a:xfrm>
            <a:off x="422718" y="5614792"/>
            <a:ext cx="9094119" cy="604253"/>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p>
        </p:txBody>
      </p:sp>
      <p:sp>
        <p:nvSpPr>
          <p:cNvPr id="27" name="タイトル 1"/>
          <p:cNvSpPr txBox="1">
            <a:spLocks/>
          </p:cNvSpPr>
          <p:nvPr/>
        </p:nvSpPr>
        <p:spPr bwMode="auto">
          <a:xfrm>
            <a:off x="381000" y="7676"/>
            <a:ext cx="9144000" cy="265697"/>
          </a:xfrm>
          <a:prstGeom prst="rect">
            <a:avLst/>
          </a:prstGeom>
          <a:solidFill>
            <a:srgbClr val="FFD85B"/>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r>
              <a:rPr lang="ja-JP" altLang="en-US" sz="1600" b="1" dirty="0">
                <a:latin typeface="ＭＳ ゴシック" panose="020B0609070205080204" pitchFamily="49" charset="-128"/>
                <a:ea typeface="ＭＳ ゴシック" panose="020B0609070205080204" pitchFamily="49" charset="-128"/>
              </a:rPr>
              <a:t>デジタル田園都市国家構想基本方針の全体像</a:t>
            </a:r>
          </a:p>
        </p:txBody>
      </p:sp>
      <p:sp>
        <p:nvSpPr>
          <p:cNvPr id="43" name="右矢印 2"/>
          <p:cNvSpPr/>
          <p:nvPr/>
        </p:nvSpPr>
        <p:spPr>
          <a:xfrm>
            <a:off x="2358066" y="1781996"/>
            <a:ext cx="856664" cy="1098591"/>
          </a:xfrm>
          <a:custGeom>
            <a:avLst/>
            <a:gdLst>
              <a:gd name="connsiteX0" fmla="*/ 0 w 1694986"/>
              <a:gd name="connsiteY0" fmla="*/ 208501 h 834003"/>
              <a:gd name="connsiteX1" fmla="*/ 1277985 w 1694986"/>
              <a:gd name="connsiteY1" fmla="*/ 208501 h 834003"/>
              <a:gd name="connsiteX2" fmla="*/ 1277985 w 1694986"/>
              <a:gd name="connsiteY2" fmla="*/ 0 h 834003"/>
              <a:gd name="connsiteX3" fmla="*/ 1694986 w 1694986"/>
              <a:gd name="connsiteY3" fmla="*/ 417002 h 834003"/>
              <a:gd name="connsiteX4" fmla="*/ 1277985 w 1694986"/>
              <a:gd name="connsiteY4" fmla="*/ 834003 h 834003"/>
              <a:gd name="connsiteX5" fmla="*/ 1277985 w 1694986"/>
              <a:gd name="connsiteY5" fmla="*/ 625502 h 834003"/>
              <a:gd name="connsiteX6" fmla="*/ 0 w 1694986"/>
              <a:gd name="connsiteY6" fmla="*/ 625502 h 834003"/>
              <a:gd name="connsiteX7" fmla="*/ 0 w 1694986"/>
              <a:gd name="connsiteY7" fmla="*/ 208501 h 834003"/>
              <a:gd name="connsiteX0" fmla="*/ 0 w 1694986"/>
              <a:gd name="connsiteY0" fmla="*/ 625502 h 834003"/>
              <a:gd name="connsiteX1" fmla="*/ 1277985 w 1694986"/>
              <a:gd name="connsiteY1" fmla="*/ 208501 h 834003"/>
              <a:gd name="connsiteX2" fmla="*/ 1277985 w 1694986"/>
              <a:gd name="connsiteY2" fmla="*/ 0 h 834003"/>
              <a:gd name="connsiteX3" fmla="*/ 1694986 w 1694986"/>
              <a:gd name="connsiteY3" fmla="*/ 417002 h 834003"/>
              <a:gd name="connsiteX4" fmla="*/ 1277985 w 1694986"/>
              <a:gd name="connsiteY4" fmla="*/ 834003 h 834003"/>
              <a:gd name="connsiteX5" fmla="*/ 1277985 w 1694986"/>
              <a:gd name="connsiteY5" fmla="*/ 625502 h 834003"/>
              <a:gd name="connsiteX6" fmla="*/ 0 w 1694986"/>
              <a:gd name="connsiteY6" fmla="*/ 625502 h 834003"/>
              <a:gd name="connsiteX0" fmla="*/ 0 w 1773044"/>
              <a:gd name="connsiteY0" fmla="*/ 469385 h 834003"/>
              <a:gd name="connsiteX1" fmla="*/ 1356043 w 1773044"/>
              <a:gd name="connsiteY1" fmla="*/ 208501 h 834003"/>
              <a:gd name="connsiteX2" fmla="*/ 1356043 w 1773044"/>
              <a:gd name="connsiteY2" fmla="*/ 0 h 834003"/>
              <a:gd name="connsiteX3" fmla="*/ 1773044 w 1773044"/>
              <a:gd name="connsiteY3" fmla="*/ 417002 h 834003"/>
              <a:gd name="connsiteX4" fmla="*/ 1356043 w 1773044"/>
              <a:gd name="connsiteY4" fmla="*/ 834003 h 834003"/>
              <a:gd name="connsiteX5" fmla="*/ 1356043 w 1773044"/>
              <a:gd name="connsiteY5" fmla="*/ 625502 h 834003"/>
              <a:gd name="connsiteX6" fmla="*/ 0 w 1773044"/>
              <a:gd name="connsiteY6" fmla="*/ 469385 h 834003"/>
              <a:gd name="connsiteX0" fmla="*/ 0 w 1764183"/>
              <a:gd name="connsiteY0" fmla="*/ 414007 h 834003"/>
              <a:gd name="connsiteX1" fmla="*/ 1347182 w 1764183"/>
              <a:gd name="connsiteY1" fmla="*/ 208501 h 834003"/>
              <a:gd name="connsiteX2" fmla="*/ 1347182 w 1764183"/>
              <a:gd name="connsiteY2" fmla="*/ 0 h 834003"/>
              <a:gd name="connsiteX3" fmla="*/ 1764183 w 1764183"/>
              <a:gd name="connsiteY3" fmla="*/ 417002 h 834003"/>
              <a:gd name="connsiteX4" fmla="*/ 1347182 w 1764183"/>
              <a:gd name="connsiteY4" fmla="*/ 834003 h 834003"/>
              <a:gd name="connsiteX5" fmla="*/ 1347182 w 1764183"/>
              <a:gd name="connsiteY5" fmla="*/ 625502 h 834003"/>
              <a:gd name="connsiteX6" fmla="*/ 0 w 1764183"/>
              <a:gd name="connsiteY6" fmla="*/ 414007 h 834003"/>
              <a:gd name="connsiteX0" fmla="*/ 0 w 1451489"/>
              <a:gd name="connsiteY0" fmla="*/ 414007 h 834003"/>
              <a:gd name="connsiteX1" fmla="*/ 1034488 w 1451489"/>
              <a:gd name="connsiteY1" fmla="*/ 208501 h 834003"/>
              <a:gd name="connsiteX2" fmla="*/ 1034488 w 1451489"/>
              <a:gd name="connsiteY2" fmla="*/ 0 h 834003"/>
              <a:gd name="connsiteX3" fmla="*/ 1451489 w 1451489"/>
              <a:gd name="connsiteY3" fmla="*/ 417002 h 834003"/>
              <a:gd name="connsiteX4" fmla="*/ 1034488 w 1451489"/>
              <a:gd name="connsiteY4" fmla="*/ 834003 h 834003"/>
              <a:gd name="connsiteX5" fmla="*/ 1034488 w 1451489"/>
              <a:gd name="connsiteY5" fmla="*/ 625502 h 834003"/>
              <a:gd name="connsiteX6" fmla="*/ 0 w 1451489"/>
              <a:gd name="connsiteY6" fmla="*/ 414007 h 83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89" h="834003">
                <a:moveTo>
                  <a:pt x="0" y="414007"/>
                </a:moveTo>
                <a:lnTo>
                  <a:pt x="1034488" y="208501"/>
                </a:lnTo>
                <a:lnTo>
                  <a:pt x="1034488" y="0"/>
                </a:lnTo>
                <a:lnTo>
                  <a:pt x="1451489" y="417002"/>
                </a:lnTo>
                <a:lnTo>
                  <a:pt x="1034488" y="834003"/>
                </a:lnTo>
                <a:lnTo>
                  <a:pt x="1034488" y="625502"/>
                </a:lnTo>
                <a:lnTo>
                  <a:pt x="0" y="41400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7" name="テキスト ボックス 46"/>
          <p:cNvSpPr txBox="1"/>
          <p:nvPr/>
        </p:nvSpPr>
        <p:spPr>
          <a:xfrm>
            <a:off x="2279020" y="1783559"/>
            <a:ext cx="977142" cy="1169551"/>
          </a:xfrm>
          <a:prstGeom prst="rect">
            <a:avLst/>
          </a:prstGeom>
          <a:solidFill>
            <a:schemeClr val="accent6">
              <a:lumMod val="20000"/>
              <a:lumOff val="80000"/>
              <a:alpha val="50000"/>
            </a:schemeClr>
          </a:solidFill>
          <a:ln w="15875">
            <a:noFill/>
          </a:ln>
        </p:spPr>
        <p:txBody>
          <a:bodyPr wrap="square" rtlCol="0">
            <a:spAutoFit/>
          </a:bodyPr>
          <a:lstStyle/>
          <a:p>
            <a:r>
              <a:rPr lang="ja-JP" altLang="en-US" sz="1000" dirty="0">
                <a:latin typeface="ＭＳ ゴシック" panose="020B0609070205080204" pitchFamily="49" charset="-128"/>
                <a:ea typeface="ＭＳ ゴシック" panose="020B0609070205080204" pitchFamily="49" charset="-128"/>
              </a:rPr>
              <a:t>デジタル実装を通じて、</a:t>
            </a:r>
            <a:endParaRPr lang="en-US" altLang="ja-JP" sz="1000" dirty="0">
              <a:latin typeface="ＭＳ ゴシック" panose="020B0609070205080204" pitchFamily="49" charset="-128"/>
              <a:ea typeface="ＭＳ ゴシック" panose="020B0609070205080204" pitchFamily="49" charset="-128"/>
            </a:endParaRPr>
          </a:p>
          <a:p>
            <a:r>
              <a:rPr lang="ja-JP" altLang="en-US" sz="1000" b="1" u="sng" dirty="0">
                <a:latin typeface="ＭＳ ゴシック" panose="020B0609070205080204" pitchFamily="49" charset="-128"/>
                <a:ea typeface="ＭＳ ゴシック" panose="020B0609070205080204" pitchFamily="49" charset="-128"/>
              </a:rPr>
              <a:t>地域の社会課題解決・魅力向上の取組を</a:t>
            </a:r>
            <a:r>
              <a:rPr lang="ja-JP" altLang="en-US" sz="1000" b="1" dirty="0">
                <a:latin typeface="ＭＳ ゴシック" panose="020B0609070205080204" pitchFamily="49" charset="-128"/>
                <a:ea typeface="ＭＳ ゴシック" panose="020B0609070205080204" pitchFamily="49" charset="-128"/>
              </a:rPr>
              <a:t>、</a:t>
            </a:r>
            <a:endParaRPr lang="en-US" altLang="ja-JP" sz="1000" b="1" dirty="0">
              <a:latin typeface="ＭＳ ゴシック" panose="020B0609070205080204" pitchFamily="49" charset="-128"/>
              <a:ea typeface="ＭＳ ゴシック" panose="020B0609070205080204" pitchFamily="49" charset="-128"/>
            </a:endParaRPr>
          </a:p>
          <a:p>
            <a:r>
              <a:rPr lang="ja-JP" altLang="en-US" sz="1000" b="1" u="sng" dirty="0">
                <a:latin typeface="ＭＳ ゴシック" panose="020B0609070205080204" pitchFamily="49" charset="-128"/>
                <a:ea typeface="ＭＳ ゴシック" panose="020B0609070205080204" pitchFamily="49" charset="-128"/>
              </a:rPr>
              <a:t>より高度・効率的に推進</a:t>
            </a:r>
            <a:endParaRPr lang="en-US" altLang="ja-JP" sz="1000" b="1" u="sng" dirty="0">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409153" y="6295455"/>
            <a:ext cx="9094119" cy="504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p>
        </p:txBody>
      </p:sp>
      <p:sp>
        <p:nvSpPr>
          <p:cNvPr id="49" name="テキスト ボックス 48"/>
          <p:cNvSpPr txBox="1"/>
          <p:nvPr/>
        </p:nvSpPr>
        <p:spPr>
          <a:xfrm>
            <a:off x="582777" y="6232544"/>
            <a:ext cx="1260273" cy="161583"/>
          </a:xfrm>
          <a:prstGeom prst="rect">
            <a:avLst/>
          </a:prstGeom>
          <a:solidFill>
            <a:schemeClr val="bg1"/>
          </a:solidFill>
        </p:spPr>
        <p:txBody>
          <a:bodyPr wrap="square" lIns="0" tIns="0" rIns="0" bIns="0" rtlCol="0">
            <a:spAutoFit/>
          </a:bodyPr>
          <a:lstStyle/>
          <a:p>
            <a:r>
              <a:rPr lang="en-US" altLang="ja-JP" sz="1050" b="1" dirty="0">
                <a:latin typeface="ＭＳ ゴシック" panose="020B0609070205080204" pitchFamily="49" charset="-128"/>
                <a:ea typeface="ＭＳ ゴシック" panose="020B0609070205080204" pitchFamily="49" charset="-128"/>
              </a:rPr>
              <a:t>【</a:t>
            </a:r>
            <a:r>
              <a:rPr lang="ja-JP" altLang="en-US" sz="1050" b="1" dirty="0">
                <a:latin typeface="ＭＳ ゴシック" panose="020B0609070205080204" pitchFamily="49" charset="-128"/>
                <a:ea typeface="ＭＳ ゴシック" panose="020B0609070205080204" pitchFamily="49" charset="-128"/>
              </a:rPr>
              <a:t>今後の進め方</a:t>
            </a:r>
            <a:r>
              <a:rPr lang="en-US" altLang="ja-JP" sz="1050" b="1" dirty="0">
                <a:latin typeface="ＭＳ ゴシック" panose="020B0609070205080204" pitchFamily="49" charset="-128"/>
                <a:ea typeface="ＭＳ ゴシック" panose="020B0609070205080204" pitchFamily="49" charset="-128"/>
              </a:rPr>
              <a:t>】</a:t>
            </a:r>
            <a:endParaRPr lang="ja-JP" altLang="en-US" sz="1050" b="1" dirty="0">
              <a:latin typeface="ＭＳ ゴシック" panose="020B0609070205080204" pitchFamily="49" charset="-128"/>
              <a:ea typeface="ＭＳ ゴシック" panose="020B0609070205080204" pitchFamily="49" charset="-128"/>
            </a:endParaRPr>
          </a:p>
        </p:txBody>
      </p:sp>
      <p:sp>
        <p:nvSpPr>
          <p:cNvPr id="51" name="テキスト ボックス 50"/>
          <p:cNvSpPr txBox="1"/>
          <p:nvPr/>
        </p:nvSpPr>
        <p:spPr>
          <a:xfrm>
            <a:off x="323852" y="6322422"/>
            <a:ext cx="9429750" cy="500137"/>
          </a:xfrm>
          <a:prstGeom prst="rect">
            <a:avLst/>
          </a:prstGeom>
          <a:noFill/>
        </p:spPr>
        <p:txBody>
          <a:bodyPr wrap="square" rtlCol="0">
            <a:spAutoFit/>
          </a:bodyPr>
          <a:lstStyle/>
          <a:p>
            <a:r>
              <a:rPr lang="ja-JP" altLang="en-US" sz="1050" b="1" dirty="0">
                <a:latin typeface="ＭＳ ゴシック" panose="020B0609070205080204" pitchFamily="49" charset="-128"/>
                <a:ea typeface="ＭＳ ゴシック" panose="020B0609070205080204" pitchFamily="49" charset="-128"/>
              </a:rPr>
              <a:t>〇デジタル田園都市国家構想総合戦略（仮称）の策定（まち・ひと・しごと創生総合戦略の改訂）</a:t>
            </a:r>
            <a:endParaRPr lang="en-US" altLang="ja-JP" sz="1050" b="1"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・国は、</a:t>
            </a:r>
            <a:r>
              <a:rPr lang="en-US" altLang="ja-JP" sz="800" dirty="0">
                <a:latin typeface="ＭＳ ゴシック" panose="020B0609070205080204" pitchFamily="49" charset="-128"/>
                <a:ea typeface="ＭＳ ゴシック" panose="020B0609070205080204" pitchFamily="49" charset="-128"/>
              </a:rPr>
              <a:t>2024</a:t>
            </a:r>
            <a:r>
              <a:rPr lang="ja-JP" altLang="en-US" sz="800" dirty="0">
                <a:latin typeface="ＭＳ ゴシック" panose="020B0609070205080204" pitchFamily="49" charset="-128"/>
                <a:ea typeface="ＭＳ ゴシック" panose="020B0609070205080204" pitchFamily="49" charset="-128"/>
              </a:rPr>
              <a:t>年度までの地方創生の基本的方向を定めた</a:t>
            </a:r>
            <a:r>
              <a:rPr lang="ja-JP" altLang="en-US" sz="800" b="1" u="sng" dirty="0">
                <a:latin typeface="ＭＳ ゴシック" panose="020B0609070205080204" pitchFamily="49" charset="-128"/>
                <a:ea typeface="ＭＳ ゴシック" panose="020B0609070205080204" pitchFamily="49" charset="-128"/>
              </a:rPr>
              <a:t>まち・ひと・しごと創生総合戦略を抜本的に改訂し、</a:t>
            </a:r>
            <a:r>
              <a:rPr lang="ja-JP" altLang="en-US" sz="800" dirty="0">
                <a:latin typeface="ＭＳ ゴシック" panose="020B0609070205080204" pitchFamily="49" charset="-128"/>
                <a:ea typeface="ＭＳ ゴシック" panose="020B0609070205080204" pitchFamily="49" charset="-128"/>
              </a:rPr>
              <a:t>構想の中長期的な基本的方向を提示する</a:t>
            </a:r>
            <a:r>
              <a:rPr lang="ja-JP" altLang="en-US" sz="800" b="1" u="sng" dirty="0">
                <a:latin typeface="ＭＳ ゴシック" panose="020B0609070205080204" pitchFamily="49" charset="-128"/>
                <a:ea typeface="ＭＳ ゴシック" panose="020B0609070205080204" pitchFamily="49" charset="-128"/>
              </a:rPr>
              <a:t>デジタル田園都市国家構想総合戦略</a:t>
            </a:r>
            <a:r>
              <a:rPr lang="en-US" altLang="ja-JP" sz="800" b="1" u="sng" dirty="0">
                <a:latin typeface="ＭＳ ゴシック" panose="020B0609070205080204" pitchFamily="49" charset="-128"/>
                <a:ea typeface="ＭＳ ゴシック" panose="020B0609070205080204" pitchFamily="49" charset="-128"/>
              </a:rPr>
              <a:t>(</a:t>
            </a:r>
            <a:r>
              <a:rPr lang="ja-JP" altLang="en-US" sz="800" b="1" u="sng" dirty="0">
                <a:latin typeface="ＭＳ ゴシック" panose="020B0609070205080204" pitchFamily="49" charset="-128"/>
                <a:ea typeface="ＭＳ ゴシック" panose="020B0609070205080204" pitchFamily="49" charset="-128"/>
              </a:rPr>
              <a:t>仮称</a:t>
            </a:r>
            <a:r>
              <a:rPr lang="en-US" altLang="ja-JP" sz="800" b="1" u="sng" dirty="0">
                <a:latin typeface="ＭＳ ゴシック" panose="020B0609070205080204" pitchFamily="49" charset="-128"/>
                <a:ea typeface="ＭＳ ゴシック" panose="020B0609070205080204" pitchFamily="49" charset="-128"/>
              </a:rPr>
              <a:t>)</a:t>
            </a:r>
            <a:r>
              <a:rPr lang="ja-JP" altLang="en-US" sz="800" b="1" u="sng" dirty="0">
                <a:latin typeface="ＭＳ ゴシック" panose="020B0609070205080204" pitchFamily="49" charset="-128"/>
                <a:ea typeface="ＭＳ ゴシック" panose="020B0609070205080204" pitchFamily="49" charset="-128"/>
              </a:rPr>
              <a:t>を策定</a:t>
            </a:r>
            <a:r>
              <a:rPr lang="ja-JP" altLang="en-US" sz="800" dirty="0">
                <a:latin typeface="ＭＳ ゴシック" panose="020B0609070205080204" pitchFamily="49" charset="-128"/>
                <a:ea typeface="ＭＳ ゴシック" panose="020B0609070205080204" pitchFamily="49" charset="-128"/>
              </a:rPr>
              <a:t>。</a:t>
            </a:r>
            <a:endParaRPr lang="en-US" altLang="ja-JP" sz="8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a:t>
            </a:r>
            <a:r>
              <a:rPr lang="ja-JP" altLang="en-US" sz="800" b="1" u="sng" dirty="0">
                <a:latin typeface="ＭＳ ゴシック" panose="020B0609070205080204" pitchFamily="49" charset="-128"/>
                <a:ea typeface="ＭＳ ゴシック" panose="020B0609070205080204" pitchFamily="49" charset="-128"/>
              </a:rPr>
              <a:t>地方公共団体は、新たな状況下で目指すべき地域像を再構築し、地方版総合戦略を改訂</a:t>
            </a:r>
            <a:r>
              <a:rPr lang="ja-JP" altLang="en-US" sz="800" dirty="0">
                <a:latin typeface="ＭＳ ゴシック" panose="020B0609070205080204" pitchFamily="49" charset="-128"/>
                <a:ea typeface="ＭＳ ゴシック" panose="020B0609070205080204" pitchFamily="49" charset="-128"/>
              </a:rPr>
              <a:t>し、具体的な取組を推進。国は、様々な施策を活用して地方の取組を支援。</a:t>
            </a:r>
          </a:p>
        </p:txBody>
      </p:sp>
      <p:sp>
        <p:nvSpPr>
          <p:cNvPr id="71" name="正方形/長方形 70"/>
          <p:cNvSpPr/>
          <p:nvPr/>
        </p:nvSpPr>
        <p:spPr>
          <a:xfrm>
            <a:off x="277535" y="1506585"/>
            <a:ext cx="987747" cy="253916"/>
          </a:xfrm>
          <a:prstGeom prst="rect">
            <a:avLst/>
          </a:prstGeom>
        </p:spPr>
        <p:txBody>
          <a:bodyPr wrap="square">
            <a:spAutoFit/>
          </a:bodyPr>
          <a:lstStyle/>
          <a:p>
            <a:r>
              <a:rPr lang="en-US" altLang="ja-JP" sz="1050" b="1" dirty="0">
                <a:latin typeface="ＭＳ ゴシック" panose="020B0609070205080204" pitchFamily="49" charset="-128"/>
                <a:ea typeface="ＭＳ ゴシック" panose="020B0609070205080204" pitchFamily="49" charset="-128"/>
              </a:rPr>
              <a:t>【</a:t>
            </a:r>
            <a:r>
              <a:rPr lang="ja-JP" altLang="en-US" sz="1050" b="1" dirty="0">
                <a:latin typeface="ＭＳ ゴシック" panose="020B0609070205080204" pitchFamily="49" charset="-128"/>
                <a:ea typeface="ＭＳ ゴシック" panose="020B0609070205080204" pitchFamily="49" charset="-128"/>
              </a:rPr>
              <a:t>取組方針</a:t>
            </a:r>
            <a:r>
              <a:rPr lang="en-US" altLang="ja-JP" sz="1050" b="1" dirty="0">
                <a:latin typeface="ＭＳ ゴシック" panose="020B0609070205080204" pitchFamily="49" charset="-128"/>
                <a:ea typeface="ＭＳ ゴシック" panose="020B0609070205080204" pitchFamily="49" charset="-128"/>
              </a:rPr>
              <a:t>】</a:t>
            </a:r>
          </a:p>
        </p:txBody>
      </p:sp>
      <p:sp>
        <p:nvSpPr>
          <p:cNvPr id="5" name="スライド番号プレースホルダー 4"/>
          <p:cNvSpPr>
            <a:spLocks noGrp="1"/>
          </p:cNvSpPr>
          <p:nvPr>
            <p:ph type="sldNum" sz="quarter" idx="12"/>
          </p:nvPr>
        </p:nvSpPr>
        <p:spPr>
          <a:xfrm>
            <a:off x="9049712" y="6531315"/>
            <a:ext cx="866214" cy="365125"/>
          </a:xfrm>
        </p:spPr>
        <p:txBody>
          <a:bodyPr/>
          <a:lstStyle/>
          <a:p>
            <a:pPr>
              <a:defRPr/>
            </a:pPr>
            <a:r>
              <a:rPr lang="en-US" altLang="ja-JP" sz="1800" dirty="0">
                <a:solidFill>
                  <a:schemeClr val="tx1"/>
                </a:solidFill>
              </a:rPr>
              <a:t>19</a:t>
            </a:r>
            <a:endParaRPr lang="ja-JP" altLang="en-US" sz="1800" dirty="0">
              <a:solidFill>
                <a:schemeClr val="tx1"/>
              </a:solidFill>
            </a:endParaRPr>
          </a:p>
        </p:txBody>
      </p:sp>
      <p:grpSp>
        <p:nvGrpSpPr>
          <p:cNvPr id="6" name="グループ化 5"/>
          <p:cNvGrpSpPr/>
          <p:nvPr/>
        </p:nvGrpSpPr>
        <p:grpSpPr>
          <a:xfrm>
            <a:off x="239552" y="213017"/>
            <a:ext cx="9265570" cy="1315671"/>
            <a:chOff x="-141448" y="86782"/>
            <a:chExt cx="9265570" cy="1315671"/>
          </a:xfrm>
        </p:grpSpPr>
        <p:sp>
          <p:nvSpPr>
            <p:cNvPr id="32" name="テキスト ボックス 31"/>
            <p:cNvSpPr txBox="1"/>
            <p:nvPr/>
          </p:nvSpPr>
          <p:spPr>
            <a:xfrm>
              <a:off x="28152" y="273495"/>
              <a:ext cx="9095970" cy="1128958"/>
            </a:xfrm>
            <a:prstGeom prst="rect">
              <a:avLst/>
            </a:prstGeom>
            <a:noFill/>
            <a:ln w="12700">
              <a:solidFill>
                <a:schemeClr val="tx1"/>
              </a:solidFill>
            </a:ln>
          </p:spPr>
          <p:txBody>
            <a:bodyPr wrap="square" tIns="18000" bIns="18000" rtlCol="0">
              <a:spAutoFit/>
            </a:bodyPr>
            <a:lstStyle/>
            <a:p>
              <a:r>
                <a:rPr lang="ja-JP" altLang="en-US" sz="900" b="1" u="sng" dirty="0">
                  <a:latin typeface="ＭＳ ゴシック" panose="020B0609070205080204" pitchFamily="49" charset="-128"/>
                  <a:ea typeface="ＭＳ ゴシック" panose="020B0609070205080204" pitchFamily="49" charset="-128"/>
                </a:rPr>
                <a:t>デジタルは地方の社会課題を解決するための鍵であり、新しい価値を生み出す源泉。今こそデジタル田園都市国家構想の旗を掲げ、デジタルインフラを急速に整備し、官民双方で地方におけるデジタルトランスフォーメーション（</a:t>
              </a:r>
              <a:r>
                <a:rPr lang="en-US" altLang="ja-JP" sz="900" b="1" u="sng" dirty="0">
                  <a:latin typeface="ＭＳ ゴシック" panose="020B0609070205080204" pitchFamily="49" charset="-128"/>
                  <a:ea typeface="ＭＳ ゴシック" panose="020B0609070205080204" pitchFamily="49" charset="-128"/>
                </a:rPr>
                <a:t>DX</a:t>
              </a:r>
              <a:r>
                <a:rPr lang="ja-JP" altLang="en-US" sz="900" b="1" u="sng" dirty="0">
                  <a:latin typeface="ＭＳ ゴシック" panose="020B0609070205080204" pitchFamily="49" charset="-128"/>
                  <a:ea typeface="ＭＳ ゴシック" panose="020B0609070205080204" pitchFamily="49" charset="-128"/>
                </a:rPr>
                <a:t>）を積極的に推進</a:t>
              </a:r>
              <a:r>
                <a:rPr lang="ja-JP" altLang="en-US" sz="900" dirty="0">
                  <a:latin typeface="ＭＳ ゴシック" panose="020B0609070205080204" pitchFamily="49" charset="-128"/>
                  <a:ea typeface="ＭＳ ゴシック" panose="020B0609070205080204" pitchFamily="49" charset="-128"/>
                </a:rPr>
                <a:t>。</a:t>
              </a:r>
              <a:endParaRPr lang="en-US" altLang="ja-JP" sz="900" dirty="0">
                <a:latin typeface="ＭＳ ゴシック" panose="020B0609070205080204" pitchFamily="49" charset="-128"/>
                <a:ea typeface="ＭＳ ゴシック" panose="020B0609070205080204" pitchFamily="49" charset="-128"/>
              </a:endParaRPr>
            </a:p>
            <a:p>
              <a:endParaRPr lang="en-US" altLang="ja-JP" sz="300" dirty="0">
                <a:latin typeface="ＭＳ ゴシック" panose="020B0609070205080204" pitchFamily="49" charset="-128"/>
                <a:ea typeface="ＭＳ ゴシック" panose="020B0609070205080204" pitchFamily="49" charset="-128"/>
              </a:endParaRPr>
            </a:p>
            <a:p>
              <a:pPr marL="214308" indent="-214308">
                <a:lnSpc>
                  <a:spcPts val="1000"/>
                </a:lnSpc>
                <a:buFont typeface="Wingdings" panose="05000000000000000000" pitchFamily="2" charset="2"/>
                <a:buChar char="Ø"/>
              </a:pPr>
              <a:r>
                <a:rPr lang="ja-JP" altLang="en-US" sz="900" dirty="0">
                  <a:latin typeface="ＭＳ ゴシック" panose="020B0609070205080204" pitchFamily="49" charset="-128"/>
                  <a:ea typeface="ＭＳ ゴシック" panose="020B0609070205080204" pitchFamily="49" charset="-128"/>
                </a:rPr>
                <a:t>デジタル田園都市国家構想は</a:t>
              </a:r>
              <a:r>
                <a:rPr lang="ja-JP" altLang="en-US" sz="900" b="1" u="sng" dirty="0">
                  <a:latin typeface="ＭＳ ゴシック" panose="020B0609070205080204" pitchFamily="49" charset="-128"/>
                  <a:ea typeface="ＭＳ ゴシック" panose="020B0609070205080204" pitchFamily="49" charset="-128"/>
                </a:rPr>
                <a:t>「新しい資本主義」の重要な柱の一つ</a:t>
              </a:r>
              <a:r>
                <a:rPr lang="ja-JP" altLang="en-US" sz="900" dirty="0">
                  <a:latin typeface="ＭＳ ゴシック" panose="020B0609070205080204" pitchFamily="49" charset="-128"/>
                  <a:ea typeface="ＭＳ ゴシック" panose="020B0609070205080204" pitchFamily="49" charset="-128"/>
                </a:rPr>
                <a:t>。</a:t>
              </a:r>
              <a:r>
                <a:rPr lang="ja-JP" altLang="en-US" sz="900" b="1" u="sng" dirty="0">
                  <a:latin typeface="ＭＳ ゴシック" panose="020B0609070205080204" pitchFamily="49" charset="-128"/>
                  <a:ea typeface="ＭＳ ゴシック" panose="020B0609070205080204" pitchFamily="49" charset="-128"/>
                </a:rPr>
                <a:t>地方の社会課題を成長のエンジンへと転換</a:t>
              </a:r>
              <a:r>
                <a:rPr lang="ja-JP" altLang="en-US" sz="900" dirty="0">
                  <a:latin typeface="ＭＳ ゴシック" panose="020B0609070205080204" pitchFamily="49" charset="-128"/>
                  <a:ea typeface="ＭＳ ゴシック" panose="020B0609070205080204" pitchFamily="49" charset="-128"/>
                </a:rPr>
                <a:t>し、持続可能な経済社会の実現や新たな成長を目指す。</a:t>
              </a:r>
              <a:endParaRPr lang="en-US" altLang="ja-JP" sz="900" dirty="0">
                <a:latin typeface="ＭＳ ゴシック" panose="020B0609070205080204" pitchFamily="49" charset="-128"/>
                <a:ea typeface="ＭＳ ゴシック" panose="020B0609070205080204" pitchFamily="49" charset="-128"/>
              </a:endParaRPr>
            </a:p>
            <a:p>
              <a:pPr marL="214308" indent="-214308">
                <a:lnSpc>
                  <a:spcPts val="1000"/>
                </a:lnSpc>
                <a:buFont typeface="Wingdings" panose="05000000000000000000" pitchFamily="2" charset="2"/>
                <a:buChar char="Ø"/>
              </a:pPr>
              <a:r>
                <a:rPr lang="ja-JP" altLang="en-US" sz="900" dirty="0">
                  <a:latin typeface="ＭＳ ゴシック" panose="020B0609070205080204" pitchFamily="49" charset="-128"/>
                  <a:ea typeface="ＭＳ ゴシック" panose="020B0609070205080204" pitchFamily="49" charset="-128"/>
                </a:rPr>
                <a:t>構想の実現により、地方における仕事や暮らしの向上に資する新たなサービスの創出、持続可能性の向上、</a:t>
              </a:r>
              <a:r>
                <a:rPr lang="en-US" altLang="ja-JP" sz="900" dirty="0">
                  <a:latin typeface="ＭＳ ゴシック" panose="020B0609070205080204" pitchFamily="49" charset="-128"/>
                  <a:ea typeface="ＭＳ ゴシック" panose="020B0609070205080204" pitchFamily="49" charset="-128"/>
                </a:rPr>
                <a:t>Well-being</a:t>
              </a:r>
              <a:r>
                <a:rPr lang="ja-JP" altLang="en-US" sz="900" dirty="0">
                  <a:latin typeface="ＭＳ ゴシック" panose="020B0609070205080204" pitchFamily="49" charset="-128"/>
                  <a:ea typeface="ＭＳ ゴシック" panose="020B0609070205080204" pitchFamily="49" charset="-128"/>
                </a:rPr>
                <a:t>の実現等を通じて、</a:t>
              </a:r>
              <a:r>
                <a:rPr lang="ja-JP" altLang="en-US" sz="900" b="1" u="sng" dirty="0">
                  <a:latin typeface="ＭＳ ゴシック" panose="020B0609070205080204" pitchFamily="49" charset="-128"/>
                  <a:ea typeface="ＭＳ ゴシック" panose="020B0609070205080204" pitchFamily="49" charset="-128"/>
                </a:rPr>
                <a:t>デジタル化の恩恵を国民や事業者が享受できる社会</a:t>
              </a:r>
              <a:r>
                <a:rPr lang="ja-JP" altLang="en-US" sz="900" dirty="0">
                  <a:latin typeface="ＭＳ ゴシック" panose="020B0609070205080204" pitchFamily="49" charset="-128"/>
                  <a:ea typeface="ＭＳ ゴシック" panose="020B0609070205080204" pitchFamily="49" charset="-128"/>
                </a:rPr>
                <a:t>、いわば</a:t>
              </a:r>
              <a:r>
                <a:rPr lang="ja-JP" altLang="en-US" sz="900" b="1" u="sng" dirty="0">
                  <a:latin typeface="ＭＳ ゴシック" panose="020B0609070205080204" pitchFamily="49" charset="-128"/>
                  <a:ea typeface="ＭＳ ゴシック" panose="020B0609070205080204" pitchFamily="49" charset="-128"/>
                </a:rPr>
                <a:t>「全国どこでも誰もが便利で快適に暮らせる社会」</a:t>
              </a:r>
              <a:r>
                <a:rPr lang="ja-JP" altLang="en-US" sz="900" dirty="0">
                  <a:latin typeface="ＭＳ ゴシック" panose="020B0609070205080204" pitchFamily="49" charset="-128"/>
                  <a:ea typeface="ＭＳ ゴシック" panose="020B0609070205080204" pitchFamily="49" charset="-128"/>
                </a:rPr>
                <a:t>を目指す。これにより、東京圏への一極集中の是正を図り、</a:t>
              </a:r>
              <a:r>
                <a:rPr lang="ja-JP" altLang="en-US" sz="900" b="1" u="sng" dirty="0">
                  <a:latin typeface="ＭＳ ゴシック" panose="020B0609070205080204" pitchFamily="49" charset="-128"/>
                  <a:ea typeface="ＭＳ ゴシック" panose="020B0609070205080204" pitchFamily="49" charset="-128"/>
                </a:rPr>
                <a:t>地方から全国へとボトムアップの成長</a:t>
              </a:r>
              <a:r>
                <a:rPr lang="ja-JP" altLang="en-US" sz="900" dirty="0">
                  <a:latin typeface="ＭＳ ゴシック" panose="020B0609070205080204" pitchFamily="49" charset="-128"/>
                  <a:ea typeface="ＭＳ ゴシック" panose="020B0609070205080204" pitchFamily="49" charset="-128"/>
                </a:rPr>
                <a:t>を推進する。</a:t>
              </a:r>
            </a:p>
            <a:p>
              <a:pPr marL="214308" indent="-214308">
                <a:lnSpc>
                  <a:spcPts val="1000"/>
                </a:lnSpc>
                <a:buFont typeface="Wingdings" panose="05000000000000000000" pitchFamily="2" charset="2"/>
                <a:buChar char="Ø"/>
              </a:pPr>
              <a:r>
                <a:rPr lang="ja-JP" altLang="en-US" sz="900" dirty="0">
                  <a:latin typeface="ＭＳ ゴシック" panose="020B0609070205080204" pitchFamily="49" charset="-128"/>
                  <a:ea typeface="ＭＳ ゴシック" panose="020B0609070205080204" pitchFamily="49" charset="-128"/>
                </a:rPr>
                <a:t>国は、基本方針を通じて、</a:t>
              </a:r>
              <a:r>
                <a:rPr lang="ja-JP" altLang="en-US" sz="900" b="1" u="sng" dirty="0">
                  <a:latin typeface="ＭＳ ゴシック" panose="020B0609070205080204" pitchFamily="49" charset="-128"/>
                  <a:ea typeface="ＭＳ ゴシック" panose="020B0609070205080204" pitchFamily="49" charset="-128"/>
                </a:rPr>
                <a:t>構想が目指すべき中長期的な方向性を提示し、地方の取組を支援</a:t>
              </a:r>
              <a:r>
                <a:rPr lang="ja-JP" altLang="en-US" sz="900" dirty="0">
                  <a:latin typeface="ＭＳ ゴシック" panose="020B0609070205080204" pitchFamily="49" charset="-128"/>
                  <a:ea typeface="ＭＳ ゴシック" panose="020B0609070205080204" pitchFamily="49" charset="-128"/>
                </a:rPr>
                <a:t>。特に、データ連携基盤の構築など</a:t>
              </a:r>
              <a:r>
                <a:rPr lang="ja-JP" altLang="en-US" sz="900" b="1" u="sng" dirty="0">
                  <a:latin typeface="ＭＳ ゴシック" panose="020B0609070205080204" pitchFamily="49" charset="-128"/>
                  <a:ea typeface="ＭＳ ゴシック" panose="020B0609070205080204" pitchFamily="49" charset="-128"/>
                </a:rPr>
                <a:t>国が主導して進める環境整備に積極的に取り組む</a:t>
              </a:r>
              <a:r>
                <a:rPr lang="ja-JP" altLang="en-US" sz="900" dirty="0">
                  <a:latin typeface="ＭＳ ゴシック" panose="020B0609070205080204" pitchFamily="49" charset="-128"/>
                  <a:ea typeface="ＭＳ ゴシック" panose="020B0609070205080204" pitchFamily="49" charset="-128"/>
                </a:rPr>
                <a:t>。地方は、</a:t>
              </a:r>
              <a:r>
                <a:rPr lang="ja-JP" altLang="en-US" sz="900" b="1" u="sng" dirty="0">
                  <a:latin typeface="ＭＳ ゴシック" panose="020B0609070205080204" pitchFamily="49" charset="-128"/>
                  <a:ea typeface="ＭＳ ゴシック" panose="020B0609070205080204" pitchFamily="49" charset="-128"/>
                </a:rPr>
                <a:t>自らが目指す社会の姿を描き、自主的・主体的に構想の実現に向けた取組を推進</a:t>
              </a:r>
              <a:r>
                <a:rPr lang="ja-JP" altLang="en-US" sz="900" dirty="0">
                  <a:latin typeface="ＭＳ ゴシック" panose="020B0609070205080204" pitchFamily="49" charset="-128"/>
                  <a:ea typeface="ＭＳ ゴシック" panose="020B0609070205080204" pitchFamily="49" charset="-128"/>
                </a:rPr>
                <a:t>。</a:t>
              </a:r>
              <a:endParaRPr lang="en-US" altLang="ja-JP" sz="900" dirty="0">
                <a:latin typeface="ＭＳ ゴシック" panose="020B0609070205080204" pitchFamily="49" charset="-128"/>
                <a:ea typeface="ＭＳ ゴシック" panose="020B0609070205080204" pitchFamily="49" charset="-128"/>
              </a:endParaRPr>
            </a:p>
          </p:txBody>
        </p:sp>
        <p:sp>
          <p:nvSpPr>
            <p:cNvPr id="30" name="正方形/長方形 29"/>
            <p:cNvSpPr/>
            <p:nvPr/>
          </p:nvSpPr>
          <p:spPr>
            <a:xfrm>
              <a:off x="-141448" y="86782"/>
              <a:ext cx="5214933" cy="246221"/>
            </a:xfrm>
            <a:prstGeom prst="rect">
              <a:avLst/>
            </a:prstGeom>
          </p:spPr>
          <p:txBody>
            <a:bodyPr wrap="square">
              <a:spAutoFit/>
            </a:bodyPr>
            <a:lstStyle/>
            <a:p>
              <a:r>
                <a:rPr lang="en-US" altLang="ja-JP" sz="1000" b="1" dirty="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基本的な考え方～「全国どこでも誰もが便利で快適に暮らせる社会」を目指して～</a:t>
              </a:r>
              <a:r>
                <a:rPr lang="en-US" altLang="ja-JP" sz="1000" b="1" dirty="0">
                  <a:latin typeface="ＭＳ ゴシック" panose="020B0609070205080204" pitchFamily="49" charset="-128"/>
                  <a:ea typeface="ＭＳ ゴシック" panose="020B0609070205080204" pitchFamily="49" charset="-128"/>
                </a:rPr>
                <a:t>】</a:t>
              </a:r>
            </a:p>
          </p:txBody>
        </p:sp>
      </p:grpSp>
      <p:sp>
        <p:nvSpPr>
          <p:cNvPr id="40" name="テキスト ボックス 39"/>
          <p:cNvSpPr txBox="1"/>
          <p:nvPr/>
        </p:nvSpPr>
        <p:spPr>
          <a:xfrm>
            <a:off x="3214730" y="1576096"/>
            <a:ext cx="6281921" cy="2099851"/>
          </a:xfrm>
          <a:prstGeom prst="rect">
            <a:avLst/>
          </a:prstGeom>
          <a:solidFill>
            <a:srgbClr val="FFC000">
              <a:alpha val="50000"/>
            </a:srgbClr>
          </a:solidFill>
          <a:ln w="15875">
            <a:solidFill>
              <a:schemeClr val="tx1"/>
            </a:solidFill>
          </a:ln>
        </p:spPr>
        <p:txBody>
          <a:bodyPr wrap="square" lIns="36000" tIns="18000" rIns="36000" bIns="0" rtlCol="0">
            <a:noAutofit/>
          </a:bodyPr>
          <a:lstStyle/>
          <a:p>
            <a:pPr marL="171450" indent="-171450" algn="ctr">
              <a:buFont typeface="Wingdings" panose="05000000000000000000" pitchFamily="2" charset="2"/>
              <a:buChar char="Ø"/>
            </a:pPr>
            <a:r>
              <a:rPr lang="ja-JP" altLang="en-US" sz="1000" b="1" u="sng" dirty="0">
                <a:latin typeface="ＭＳ ゴシック" panose="020B0609070205080204" pitchFamily="49" charset="-128"/>
                <a:ea typeface="ＭＳ ゴシック" panose="020B0609070205080204" pitchFamily="49" charset="-128"/>
              </a:rPr>
              <a:t>デジタルの力を活用した地方の社会課題解決</a:t>
            </a:r>
            <a:endParaRPr lang="en-US" altLang="ja-JP" sz="1000" b="1" u="sng" dirty="0">
              <a:latin typeface="ＭＳ ゴシック" panose="020B0609070205080204" pitchFamily="49" charset="-128"/>
              <a:ea typeface="ＭＳ ゴシック" panose="020B0609070205080204" pitchFamily="49" charset="-128"/>
            </a:endParaRPr>
          </a:p>
          <a:p>
            <a:pPr algn="ctr"/>
            <a:r>
              <a:rPr lang="ja-JP" altLang="en-US" sz="900" b="1" dirty="0">
                <a:solidFill>
                  <a:srgbClr val="FF0000"/>
                </a:solidFill>
                <a:latin typeface="ＭＳ ゴシック" panose="020B0609070205080204" pitchFamily="49" charset="-128"/>
                <a:ea typeface="ＭＳ ゴシック" panose="020B0609070205080204" pitchFamily="49" charset="-128"/>
              </a:rPr>
              <a:t>（</a:t>
            </a:r>
            <a:r>
              <a:rPr lang="en-US" altLang="ja-JP" sz="900" b="1" dirty="0">
                <a:solidFill>
                  <a:srgbClr val="FF0000"/>
                </a:solidFill>
                <a:latin typeface="ＭＳ ゴシック" panose="020B0609070205080204" pitchFamily="49" charset="-128"/>
                <a:ea typeface="ＭＳ ゴシック" panose="020B0609070205080204" pitchFamily="49" charset="-128"/>
              </a:rPr>
              <a:t>2024</a:t>
            </a:r>
            <a:r>
              <a:rPr lang="ja-JP" altLang="en-US" sz="900" b="1" dirty="0">
                <a:solidFill>
                  <a:srgbClr val="FF0000"/>
                </a:solidFill>
                <a:latin typeface="ＭＳ ゴシック" panose="020B0609070205080204" pitchFamily="49" charset="-128"/>
                <a:ea typeface="ＭＳ ゴシック" panose="020B0609070205080204" pitchFamily="49" charset="-128"/>
              </a:rPr>
              <a:t>年度末までにデジタル実装に取り組む地方公共団体</a:t>
            </a:r>
            <a:r>
              <a:rPr lang="en-US" altLang="ja-JP" sz="900" b="1" dirty="0">
                <a:solidFill>
                  <a:srgbClr val="FF0000"/>
                </a:solidFill>
                <a:latin typeface="ＭＳ ゴシック" panose="020B0609070205080204" pitchFamily="49" charset="-128"/>
                <a:ea typeface="ＭＳ ゴシック" panose="020B0609070205080204" pitchFamily="49" charset="-128"/>
              </a:rPr>
              <a:t>1000</a:t>
            </a:r>
            <a:r>
              <a:rPr lang="ja-JP" altLang="en-US" sz="900" b="1" dirty="0">
                <a:solidFill>
                  <a:srgbClr val="FF0000"/>
                </a:solidFill>
                <a:latin typeface="ＭＳ ゴシック" panose="020B0609070205080204" pitchFamily="49" charset="-128"/>
                <a:ea typeface="ＭＳ ゴシック" panose="020B0609070205080204" pitchFamily="49" charset="-128"/>
              </a:rPr>
              <a:t>団体達成）</a:t>
            </a:r>
            <a:endParaRPr lang="en-US" altLang="ja-JP" sz="900" b="1" dirty="0">
              <a:solidFill>
                <a:srgbClr val="FF0000"/>
              </a:solidFill>
              <a:latin typeface="ＭＳ ゴシック" panose="020B0609070205080204" pitchFamily="49" charset="-128"/>
              <a:ea typeface="ＭＳ ゴシック" panose="020B0609070205080204" pitchFamily="49" charset="-128"/>
            </a:endParaRPr>
          </a:p>
          <a:p>
            <a:r>
              <a:rPr lang="ja-JP" altLang="en-US" sz="900" b="1" dirty="0">
                <a:latin typeface="ＭＳ ゴシック" panose="020B0609070205080204" pitchFamily="49" charset="-128"/>
                <a:ea typeface="ＭＳ ゴシック" panose="020B0609070205080204" pitchFamily="49" charset="-128"/>
              </a:rPr>
              <a:t>①地方に仕事をつくる</a:t>
            </a:r>
            <a:endParaRPr lang="en-US" altLang="ja-JP" sz="900" b="1"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スタートアップ・エコシステムの確立、中小・中堅企業</a:t>
            </a:r>
            <a:r>
              <a:rPr lang="en-US" altLang="ja-JP" sz="800" dirty="0">
                <a:latin typeface="ＭＳ ゴシック" panose="020B0609070205080204" pitchFamily="49" charset="-128"/>
                <a:ea typeface="ＭＳ ゴシック" panose="020B0609070205080204" pitchFamily="49" charset="-128"/>
              </a:rPr>
              <a:t>DX</a:t>
            </a:r>
            <a:r>
              <a:rPr lang="ja-JP" altLang="en-US" sz="800" dirty="0">
                <a:latin typeface="ＭＳ ゴシック" panose="020B0609070205080204" pitchFamily="49" charset="-128"/>
                <a:ea typeface="ＭＳ ゴシック" panose="020B0609070205080204" pitchFamily="49" charset="-128"/>
              </a:rPr>
              <a:t>（キャッシュレス決済、シェアリングエコノミー等）、スマート農林水産業、</a:t>
            </a:r>
            <a:endParaRPr lang="en-US" altLang="ja-JP" sz="8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観光</a:t>
            </a:r>
            <a:r>
              <a:rPr lang="en-US" altLang="ja-JP" sz="800" dirty="0">
                <a:latin typeface="ＭＳ ゴシック" panose="020B0609070205080204" pitchFamily="49" charset="-128"/>
                <a:ea typeface="ＭＳ ゴシック" panose="020B0609070205080204" pitchFamily="49" charset="-128"/>
              </a:rPr>
              <a:t>DX</a:t>
            </a:r>
            <a:r>
              <a:rPr lang="ja-JP" altLang="en-US" sz="800" dirty="0" err="1">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地方大学を核としたイノベーション創出等</a:t>
            </a:r>
            <a:endParaRPr lang="en-US" altLang="ja-JP" sz="800" dirty="0">
              <a:latin typeface="ＭＳ ゴシック" panose="020B0609070205080204" pitchFamily="49" charset="-128"/>
              <a:ea typeface="ＭＳ ゴシック" panose="020B0609070205080204" pitchFamily="49" charset="-128"/>
            </a:endParaRPr>
          </a:p>
          <a:p>
            <a:r>
              <a:rPr lang="ja-JP" altLang="en-US" sz="900" b="1" dirty="0">
                <a:latin typeface="ＭＳ ゴシック" panose="020B0609070205080204" pitchFamily="49" charset="-128"/>
                <a:ea typeface="ＭＳ ゴシック" panose="020B0609070205080204" pitchFamily="49" charset="-128"/>
              </a:rPr>
              <a:t>②人の流れをつくる</a:t>
            </a:r>
            <a:endParaRPr lang="en-US" altLang="ja-JP" sz="900" b="1"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「転職なき移住」の推進（</a:t>
            </a:r>
            <a:r>
              <a:rPr lang="en-US" altLang="ja-JP" sz="800" b="1" dirty="0">
                <a:solidFill>
                  <a:srgbClr val="FF0000"/>
                </a:solidFill>
                <a:latin typeface="ＭＳ ゴシック" panose="020B0609070205080204" pitchFamily="49" charset="-128"/>
                <a:ea typeface="ＭＳ ゴシック" panose="020B0609070205080204" pitchFamily="49" charset="-128"/>
              </a:rPr>
              <a:t>2024</a:t>
            </a:r>
            <a:r>
              <a:rPr lang="ja-JP" altLang="en-US" sz="800" b="1" dirty="0">
                <a:solidFill>
                  <a:srgbClr val="FF0000"/>
                </a:solidFill>
                <a:latin typeface="ＭＳ ゴシック" panose="020B0609070205080204" pitchFamily="49" charset="-128"/>
                <a:ea typeface="ＭＳ ゴシック" panose="020B0609070205080204" pitchFamily="49" charset="-128"/>
              </a:rPr>
              <a:t>年度末までにサテライトオフィス等を地方公共団体</a:t>
            </a:r>
            <a:r>
              <a:rPr lang="en-US" altLang="ja-JP" sz="800" b="1" dirty="0">
                <a:solidFill>
                  <a:srgbClr val="FF0000"/>
                </a:solidFill>
                <a:latin typeface="ＭＳ ゴシック" panose="020B0609070205080204" pitchFamily="49" charset="-128"/>
                <a:ea typeface="ＭＳ ゴシック" panose="020B0609070205080204" pitchFamily="49" charset="-128"/>
              </a:rPr>
              <a:t>1000</a:t>
            </a:r>
            <a:r>
              <a:rPr lang="ja-JP" altLang="en-US" sz="800" b="1" dirty="0">
                <a:solidFill>
                  <a:srgbClr val="FF0000"/>
                </a:solidFill>
                <a:latin typeface="ＭＳ ゴシック" panose="020B0609070205080204" pitchFamily="49" charset="-128"/>
                <a:ea typeface="ＭＳ ゴシック" panose="020B0609070205080204" pitchFamily="49" charset="-128"/>
              </a:rPr>
              <a:t>団体に設置</a:t>
            </a:r>
            <a:r>
              <a:rPr lang="ja-JP" altLang="en-US" sz="800" dirty="0">
                <a:latin typeface="ＭＳ ゴシック" panose="020B0609070205080204" pitchFamily="49" charset="-128"/>
                <a:ea typeface="ＭＳ ゴシック" panose="020B0609070205080204" pitchFamily="49" charset="-128"/>
              </a:rPr>
              <a:t>）、オンライン関係人口の創出・</a:t>
            </a:r>
            <a:endParaRPr lang="en-US" altLang="ja-JP" sz="800" dirty="0">
              <a:latin typeface="ＭＳ ゴシック" panose="020B0609070205080204" pitchFamily="49" charset="-128"/>
              <a:ea typeface="ＭＳ ゴシック" panose="020B0609070205080204" pitchFamily="49" charset="-128"/>
            </a:endParaRPr>
          </a:p>
          <a:p>
            <a:r>
              <a:rPr lang="en-US" altLang="ja-JP" sz="800" dirty="0">
                <a:latin typeface="ＭＳ ゴシック" panose="020B0609070205080204" pitchFamily="49" charset="-128"/>
                <a:ea typeface="ＭＳ ゴシック" panose="020B0609070205080204" pitchFamily="49" charset="-128"/>
              </a:rPr>
              <a:t>  </a:t>
            </a:r>
            <a:r>
              <a:rPr lang="ja-JP" altLang="en-US" sz="800" dirty="0">
                <a:latin typeface="ＭＳ ゴシック" panose="020B0609070205080204" pitchFamily="49" charset="-128"/>
                <a:ea typeface="ＭＳ ゴシック" panose="020B0609070205080204" pitchFamily="49" charset="-128"/>
              </a:rPr>
              <a:t>拡大、二地域居住等の推進、サテライトキャンパス等</a:t>
            </a:r>
            <a:endParaRPr lang="en-US" altLang="ja-JP" sz="900" dirty="0">
              <a:latin typeface="ＭＳ ゴシック" panose="020B0609070205080204" pitchFamily="49" charset="-128"/>
              <a:ea typeface="ＭＳ ゴシック" panose="020B0609070205080204" pitchFamily="49" charset="-128"/>
            </a:endParaRPr>
          </a:p>
          <a:p>
            <a:r>
              <a:rPr lang="ja-JP" altLang="en-US" sz="900" b="1" dirty="0">
                <a:latin typeface="ＭＳ ゴシック" panose="020B0609070205080204" pitchFamily="49" charset="-128"/>
                <a:ea typeface="ＭＳ ゴシック" panose="020B0609070205080204" pitchFamily="49" charset="-128"/>
              </a:rPr>
              <a:t>③結婚・出産・子育ての希望をかなえる</a:t>
            </a:r>
            <a:endParaRPr lang="en-US" altLang="ja-JP" sz="900" b="1" dirty="0">
              <a:latin typeface="ＭＳ ゴシック" panose="020B0609070205080204" pitchFamily="49" charset="-128"/>
              <a:ea typeface="ＭＳ ゴシック" panose="020B0609070205080204" pitchFamily="49" charset="-128"/>
            </a:endParaRPr>
          </a:p>
          <a:p>
            <a:pPr marL="357188" indent="-357188"/>
            <a:r>
              <a:rPr lang="ja-JP" altLang="en-US" sz="800" dirty="0">
                <a:latin typeface="ＭＳ ゴシック" panose="020B0609070205080204" pitchFamily="49" charset="-128"/>
                <a:ea typeface="ＭＳ ゴシック" panose="020B0609070205080204" pitchFamily="49" charset="-128"/>
              </a:rPr>
              <a:t>　母子オンライン相談、母子健康手帳アプリ、子どもの見守り支援等</a:t>
            </a:r>
            <a:endParaRPr lang="en-US" altLang="ja-JP" sz="800" dirty="0">
              <a:latin typeface="ＭＳ ゴシック" panose="020B0609070205080204" pitchFamily="49" charset="-128"/>
              <a:ea typeface="ＭＳ ゴシック" panose="020B0609070205080204" pitchFamily="49" charset="-128"/>
            </a:endParaRPr>
          </a:p>
          <a:p>
            <a:r>
              <a:rPr lang="ja-JP" altLang="en-US" sz="900" b="1" dirty="0">
                <a:latin typeface="ＭＳ ゴシック" panose="020B0609070205080204" pitchFamily="49" charset="-128"/>
                <a:ea typeface="ＭＳ ゴシック" panose="020B0609070205080204" pitchFamily="49" charset="-128"/>
              </a:rPr>
              <a:t>④魅力的な地域をつくる</a:t>
            </a:r>
            <a:endParaRPr lang="en-US" altLang="ja-JP" sz="900" b="1" dirty="0">
              <a:latin typeface="ＭＳ ゴシック" panose="020B0609070205080204" pitchFamily="49" charset="-128"/>
              <a:ea typeface="ＭＳ ゴシック" panose="020B0609070205080204" pitchFamily="49" charset="-128"/>
            </a:endParaRPr>
          </a:p>
          <a:p>
            <a:pPr marL="357188" indent="-357188"/>
            <a:r>
              <a:rPr lang="ja-JP" altLang="en-US" sz="800" dirty="0">
                <a:latin typeface="ＭＳ ゴシック" panose="020B0609070205080204" pitchFamily="49" charset="-128"/>
                <a:ea typeface="ＭＳ ゴシック" panose="020B0609070205080204" pitchFamily="49" charset="-128"/>
              </a:rPr>
              <a:t>　</a:t>
            </a:r>
            <a:r>
              <a:rPr lang="en-US" altLang="ja-JP" sz="800" dirty="0">
                <a:latin typeface="ＭＳ ゴシック" panose="020B0609070205080204" pitchFamily="49" charset="-128"/>
                <a:ea typeface="ＭＳ ゴシック" panose="020B0609070205080204" pitchFamily="49" charset="-128"/>
              </a:rPr>
              <a:t>GIGA</a:t>
            </a:r>
            <a:r>
              <a:rPr lang="ja-JP" altLang="en-US" sz="800" dirty="0">
                <a:latin typeface="ＭＳ ゴシック" panose="020B0609070205080204" pitchFamily="49" charset="-128"/>
                <a:ea typeface="ＭＳ ゴシック" panose="020B0609070205080204" pitchFamily="49" charset="-128"/>
              </a:rPr>
              <a:t>スクール・遠隔教育（教育</a:t>
            </a:r>
            <a:r>
              <a:rPr lang="en-US" altLang="ja-JP" sz="800" dirty="0">
                <a:latin typeface="ＭＳ ゴシック" panose="020B0609070205080204" pitchFamily="49" charset="-128"/>
                <a:ea typeface="ＭＳ ゴシック" panose="020B0609070205080204" pitchFamily="49" charset="-128"/>
              </a:rPr>
              <a:t>DX</a:t>
            </a:r>
            <a:r>
              <a:rPr lang="ja-JP" altLang="en-US" sz="800" dirty="0">
                <a:latin typeface="ＭＳ ゴシック" panose="020B0609070205080204" pitchFamily="49" charset="-128"/>
                <a:ea typeface="ＭＳ ゴシック" panose="020B0609070205080204" pitchFamily="49" charset="-128"/>
              </a:rPr>
              <a:t>）、遠隔医療、ドローン物流、自動運転、</a:t>
            </a:r>
            <a:r>
              <a:rPr lang="en-US" altLang="ja-JP" sz="800" dirty="0" err="1">
                <a:latin typeface="ＭＳ ゴシック" panose="020B0609070205080204" pitchFamily="49" charset="-128"/>
                <a:ea typeface="ＭＳ ゴシック" panose="020B0609070205080204" pitchFamily="49" charset="-128"/>
              </a:rPr>
              <a:t>MaaS</a:t>
            </a:r>
            <a:r>
              <a:rPr lang="ja-JP" altLang="en-US" sz="800" dirty="0" err="1">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インフラ分野の</a:t>
            </a:r>
            <a:r>
              <a:rPr lang="en-US" altLang="ja-JP" sz="800" dirty="0">
                <a:latin typeface="ＭＳ ゴシック" panose="020B0609070205080204" pitchFamily="49" charset="-128"/>
                <a:ea typeface="ＭＳ ゴシック" panose="020B0609070205080204" pitchFamily="49" charset="-128"/>
              </a:rPr>
              <a:t>DX</a:t>
            </a:r>
            <a:r>
              <a:rPr lang="ja-JP" altLang="en-US" sz="800" dirty="0" err="1">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3D</a:t>
            </a:r>
            <a:r>
              <a:rPr lang="ja-JP" altLang="en-US" sz="800" dirty="0">
                <a:latin typeface="ＭＳ ゴシック" panose="020B0609070205080204" pitchFamily="49" charset="-128"/>
                <a:ea typeface="ＭＳ ゴシック" panose="020B0609070205080204" pitchFamily="49" charset="-128"/>
              </a:rPr>
              <a:t>都市モデル整備・活用、</a:t>
            </a:r>
            <a:endParaRPr lang="en-US" altLang="ja-JP" sz="800" dirty="0">
              <a:latin typeface="ＭＳ ゴシック" panose="020B0609070205080204" pitchFamily="49" charset="-128"/>
              <a:ea typeface="ＭＳ ゴシック" panose="020B0609070205080204" pitchFamily="49" charset="-128"/>
            </a:endParaRPr>
          </a:p>
          <a:p>
            <a:pPr marL="357188" indent="-357188"/>
            <a:r>
              <a:rPr lang="ja-JP" altLang="en-US" sz="800" dirty="0">
                <a:latin typeface="ＭＳ ゴシック" panose="020B0609070205080204" pitchFamily="49" charset="-128"/>
                <a:ea typeface="ＭＳ ゴシック" panose="020B0609070205080204" pitchFamily="49" charset="-128"/>
              </a:rPr>
              <a:t>　文化芸術</a:t>
            </a:r>
            <a:r>
              <a:rPr lang="en-US" altLang="ja-JP" sz="800" dirty="0">
                <a:latin typeface="ＭＳ ゴシック" panose="020B0609070205080204" pitchFamily="49" charset="-128"/>
                <a:ea typeface="ＭＳ ゴシック" panose="020B0609070205080204" pitchFamily="49" charset="-128"/>
              </a:rPr>
              <a:t>DX</a:t>
            </a:r>
            <a:r>
              <a:rPr lang="ja-JP" altLang="en-US" sz="800" dirty="0" err="1">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防災</a:t>
            </a:r>
            <a:r>
              <a:rPr lang="en-US" altLang="ja-JP" sz="800" dirty="0">
                <a:latin typeface="ＭＳ ゴシック" panose="020B0609070205080204" pitchFamily="49" charset="-128"/>
                <a:ea typeface="ＭＳ ゴシック" panose="020B0609070205080204" pitchFamily="49" charset="-128"/>
              </a:rPr>
              <a:t>DX</a:t>
            </a:r>
            <a:r>
              <a:rPr lang="ja-JP" altLang="en-US" sz="800" dirty="0">
                <a:latin typeface="ＭＳ ゴシック" panose="020B0609070205080204" pitchFamily="49" charset="-128"/>
                <a:ea typeface="ＭＳ ゴシック" panose="020B0609070205080204" pitchFamily="49" charset="-128"/>
              </a:rPr>
              <a:t>等</a:t>
            </a:r>
            <a:endParaRPr lang="en-US" altLang="ja-JP" sz="800" dirty="0">
              <a:latin typeface="ＭＳ ゴシック" panose="020B0609070205080204" pitchFamily="49" charset="-128"/>
              <a:ea typeface="ＭＳ ゴシック" panose="020B0609070205080204" pitchFamily="49" charset="-128"/>
            </a:endParaRPr>
          </a:p>
          <a:p>
            <a:pPr marL="357188" indent="-357188"/>
            <a:r>
              <a:rPr lang="ja-JP" altLang="en-US" sz="900" b="1" dirty="0">
                <a:latin typeface="ＭＳ ゴシック" panose="020B0609070205080204" pitchFamily="49" charset="-128"/>
                <a:ea typeface="ＭＳ ゴシック" panose="020B0609070205080204" pitchFamily="49" charset="-128"/>
              </a:rPr>
              <a:t>⑤地域の特色を活かした分野横断的な支援</a:t>
            </a:r>
            <a:endParaRPr lang="en-US" altLang="ja-JP" sz="900" b="1" dirty="0">
              <a:latin typeface="ＭＳ ゴシック" panose="020B0609070205080204" pitchFamily="49" charset="-128"/>
              <a:ea typeface="ＭＳ ゴシック" panose="020B0609070205080204" pitchFamily="49" charset="-128"/>
            </a:endParaRPr>
          </a:p>
          <a:p>
            <a:pPr marL="357188" indent="-357188"/>
            <a:r>
              <a:rPr lang="ja-JP" altLang="en-US" sz="800" dirty="0">
                <a:latin typeface="ＭＳ ゴシック" panose="020B0609070205080204" pitchFamily="49" charset="-128"/>
                <a:ea typeface="ＭＳ ゴシック" panose="020B0609070205080204" pitchFamily="49" charset="-128"/>
              </a:rPr>
              <a:t>　デジタル田園都市国家構想交付金による支援、スマートシティ関連施策の支援（</a:t>
            </a:r>
            <a:r>
              <a:rPr lang="ja-JP" altLang="en-US" sz="800" b="1" dirty="0">
                <a:solidFill>
                  <a:srgbClr val="FF0000"/>
                </a:solidFill>
                <a:latin typeface="ＭＳ ゴシック" panose="020B0609070205080204" pitchFamily="49" charset="-128"/>
                <a:ea typeface="ＭＳ ゴシック" panose="020B0609070205080204" pitchFamily="49" charset="-128"/>
              </a:rPr>
              <a:t>地域づくり・まちづくりを推進するハブとなる</a:t>
            </a:r>
            <a:endParaRPr lang="en-US" altLang="ja-JP" sz="800" b="1" dirty="0">
              <a:solidFill>
                <a:srgbClr val="FF0000"/>
              </a:solidFill>
              <a:latin typeface="ＭＳ ゴシック" panose="020B0609070205080204" pitchFamily="49" charset="-128"/>
              <a:ea typeface="ＭＳ ゴシック" panose="020B0609070205080204" pitchFamily="49" charset="-128"/>
            </a:endParaRPr>
          </a:p>
          <a:p>
            <a:pPr marL="357188" indent="-357188"/>
            <a:r>
              <a:rPr lang="ja-JP" altLang="en-US" sz="800" b="1" dirty="0">
                <a:solidFill>
                  <a:srgbClr val="FF0000"/>
                </a:solidFill>
                <a:latin typeface="ＭＳ ゴシック" panose="020B0609070205080204" pitchFamily="49" charset="-128"/>
                <a:ea typeface="ＭＳ ゴシック" panose="020B0609070205080204" pitchFamily="49" charset="-128"/>
              </a:rPr>
              <a:t>　経営人材を国内</a:t>
            </a:r>
            <a:r>
              <a:rPr lang="en-US" altLang="ja-JP" sz="800" b="1" dirty="0">
                <a:solidFill>
                  <a:srgbClr val="FF0000"/>
                </a:solidFill>
                <a:latin typeface="ＭＳ ゴシック" panose="020B0609070205080204" pitchFamily="49" charset="-128"/>
                <a:ea typeface="ＭＳ ゴシック" panose="020B0609070205080204" pitchFamily="49" charset="-128"/>
              </a:rPr>
              <a:t>100</a:t>
            </a:r>
            <a:r>
              <a:rPr lang="ja-JP" altLang="en-US" sz="800" b="1" dirty="0">
                <a:solidFill>
                  <a:srgbClr val="FF0000"/>
                </a:solidFill>
                <a:latin typeface="ＭＳ ゴシック" panose="020B0609070205080204" pitchFamily="49" charset="-128"/>
                <a:ea typeface="ＭＳ ゴシック" panose="020B0609070205080204" pitchFamily="49" charset="-128"/>
              </a:rPr>
              <a:t>地域に展開</a:t>
            </a:r>
            <a:r>
              <a:rPr lang="ja-JP" altLang="en-US" sz="800" dirty="0">
                <a:latin typeface="ＭＳ ゴシック" panose="020B0609070205080204" pitchFamily="49" charset="-128"/>
                <a:ea typeface="ＭＳ ゴシック" panose="020B0609070205080204" pitchFamily="49" charset="-128"/>
              </a:rPr>
              <a:t>）　等</a:t>
            </a:r>
            <a:endParaRPr lang="ja-JP" altLang="en-US" sz="900" dirty="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384247" y="1743406"/>
            <a:ext cx="1955793" cy="1640725"/>
          </a:xfrm>
          <a:prstGeom prst="rect">
            <a:avLst/>
          </a:prstGeom>
          <a:solidFill>
            <a:srgbClr val="FDF69B"/>
          </a:solidFill>
          <a:ln w="15875">
            <a:solidFill>
              <a:schemeClr val="tx1"/>
            </a:solidFill>
          </a:ln>
        </p:spPr>
        <p:txBody>
          <a:bodyPr wrap="square" lIns="7200" tIns="18000" rIns="0" bIns="18000" rtlCol="0">
            <a:noAutofit/>
          </a:bodyPr>
          <a:lstStyle/>
          <a:p>
            <a:pPr algn="ctr"/>
            <a:r>
              <a:rPr lang="ja-JP" altLang="en-US" sz="1000" b="1" dirty="0">
                <a:latin typeface="ＭＳ ゴシック" panose="020B0609070205080204" pitchFamily="49" charset="-128"/>
                <a:ea typeface="ＭＳ ゴシック" panose="020B0609070205080204" pitchFamily="49" charset="-128"/>
              </a:rPr>
              <a:t>☆解決すべき地方の社会課題</a:t>
            </a:r>
            <a:endParaRPr lang="en-US" altLang="ja-JP" sz="1000" b="1" dirty="0">
              <a:latin typeface="ＭＳ ゴシック" panose="020B0609070205080204" pitchFamily="49" charset="-128"/>
              <a:ea typeface="ＭＳ ゴシック" panose="020B0609070205080204" pitchFamily="49" charset="-128"/>
            </a:endParaRPr>
          </a:p>
          <a:p>
            <a:endParaRPr lang="en-US" altLang="ja-JP" sz="300" dirty="0">
              <a:latin typeface="ＭＳ ゴシック" panose="020B0609070205080204" pitchFamily="49" charset="-128"/>
              <a:ea typeface="ＭＳ ゴシック" panose="020B0609070205080204" pitchFamily="49" charset="-128"/>
            </a:endParaRPr>
          </a:p>
          <a:p>
            <a:r>
              <a:rPr lang="ja-JP" altLang="en-US" sz="900" b="1" dirty="0">
                <a:latin typeface="ＭＳ ゴシック" panose="020B0609070205080204" pitchFamily="49" charset="-128"/>
                <a:ea typeface="ＭＳ ゴシック" panose="020B0609070205080204" pitchFamily="49" charset="-128"/>
              </a:rPr>
              <a:t>・人口減少・少子高齢化</a:t>
            </a:r>
            <a:endParaRPr lang="en-US" altLang="ja-JP" sz="900" b="1"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出生率　</a:t>
            </a:r>
            <a:r>
              <a:rPr lang="en-US" altLang="ja-JP" sz="800" dirty="0">
                <a:latin typeface="ＭＳ ゴシック" panose="020B0609070205080204" pitchFamily="49" charset="-128"/>
                <a:ea typeface="ＭＳ ゴシック" panose="020B0609070205080204" pitchFamily="49" charset="-128"/>
              </a:rPr>
              <a:t>1.45(2015</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1.33(2020</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a:t>
            </a:r>
          </a:p>
          <a:p>
            <a:r>
              <a:rPr lang="ja-JP" altLang="en-US" sz="800" dirty="0">
                <a:latin typeface="ＭＳ ゴシック" panose="020B0609070205080204" pitchFamily="49" charset="-128"/>
                <a:ea typeface="ＭＳ ゴシック" panose="020B0609070205080204" pitchFamily="49" charset="-128"/>
              </a:rPr>
              <a:t>　</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生産年齢人口　</a:t>
            </a:r>
            <a:r>
              <a:rPr lang="en-US" altLang="ja-JP" sz="800" dirty="0">
                <a:latin typeface="ＭＳ ゴシック" panose="020B0609070205080204" pitchFamily="49" charset="-128"/>
                <a:ea typeface="ＭＳ ゴシック" panose="020B0609070205080204" pitchFamily="49" charset="-128"/>
              </a:rPr>
              <a:t>7,667</a:t>
            </a:r>
            <a:r>
              <a:rPr lang="ja-JP" altLang="en-US" sz="800" dirty="0">
                <a:latin typeface="ＭＳ ゴシック" panose="020B0609070205080204" pitchFamily="49" charset="-128"/>
                <a:ea typeface="ＭＳ ゴシック" panose="020B0609070205080204" pitchFamily="49" charset="-128"/>
              </a:rPr>
              <a:t>万人</a:t>
            </a:r>
            <a:r>
              <a:rPr lang="en-US" altLang="ja-JP" sz="800" dirty="0">
                <a:latin typeface="ＭＳ ゴシック" panose="020B0609070205080204" pitchFamily="49" charset="-128"/>
                <a:ea typeface="ＭＳ ゴシック" panose="020B0609070205080204" pitchFamily="49" charset="-128"/>
              </a:rPr>
              <a:t>(2016</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a:t>
            </a:r>
          </a:p>
          <a:p>
            <a:r>
              <a:rPr lang="ja-JP" altLang="en-US" sz="800" dirty="0">
                <a:latin typeface="ＭＳ ゴシック" panose="020B0609070205080204" pitchFamily="49" charset="-128"/>
                <a:ea typeface="ＭＳ ゴシック" panose="020B0609070205080204" pitchFamily="49" charset="-128"/>
              </a:rPr>
              <a:t>　　　　　　　　→</a:t>
            </a:r>
            <a:r>
              <a:rPr lang="en-US" altLang="ja-JP" sz="800" dirty="0">
                <a:latin typeface="ＭＳ ゴシック" panose="020B0609070205080204" pitchFamily="49" charset="-128"/>
                <a:ea typeface="ＭＳ ゴシック" panose="020B0609070205080204" pitchFamily="49" charset="-128"/>
              </a:rPr>
              <a:t>7,450</a:t>
            </a:r>
            <a:r>
              <a:rPr lang="ja-JP" altLang="en-US" sz="800" dirty="0">
                <a:latin typeface="ＭＳ ゴシック" panose="020B0609070205080204" pitchFamily="49" charset="-128"/>
                <a:ea typeface="ＭＳ ゴシック" panose="020B0609070205080204" pitchFamily="49" charset="-128"/>
              </a:rPr>
              <a:t>万人</a:t>
            </a:r>
            <a:r>
              <a:rPr lang="en-US" altLang="ja-JP" sz="800" dirty="0">
                <a:latin typeface="ＭＳ ゴシック" panose="020B0609070205080204" pitchFamily="49" charset="-128"/>
                <a:ea typeface="ＭＳ ゴシック" panose="020B0609070205080204" pitchFamily="49" charset="-128"/>
              </a:rPr>
              <a:t>(2021</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a:t>
            </a:r>
          </a:p>
          <a:p>
            <a:pPr>
              <a:spcBef>
                <a:spcPts val="600"/>
              </a:spcBef>
            </a:pPr>
            <a:r>
              <a:rPr lang="ja-JP" altLang="en-US" sz="900" b="1" dirty="0">
                <a:latin typeface="ＭＳ ゴシック" panose="020B0609070205080204" pitchFamily="49" charset="-128"/>
                <a:ea typeface="ＭＳ ゴシック" panose="020B0609070205080204" pitchFamily="49" charset="-128"/>
              </a:rPr>
              <a:t>・過疎化・東京圏への一極集中</a:t>
            </a:r>
            <a:endParaRPr lang="en-US" altLang="ja-JP" sz="900" b="1" dirty="0">
              <a:latin typeface="ＭＳ ゴシック" panose="020B0609070205080204" pitchFamily="49" charset="-128"/>
              <a:ea typeface="ＭＳ ゴシック" panose="020B0609070205080204" pitchFamily="49" charset="-128"/>
            </a:endParaRPr>
          </a:p>
          <a:p>
            <a:r>
              <a:rPr lang="ja-JP" altLang="en-US" sz="800" b="1" dirty="0">
                <a:latin typeface="ＭＳ ゴシック" panose="020B0609070205080204" pitchFamily="49" charset="-128"/>
                <a:ea typeface="ＭＳ ゴシック" panose="020B0609070205080204" pitchFamily="49" charset="-128"/>
              </a:rPr>
              <a:t>　</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東京圏転入超過数　</a:t>
            </a:r>
            <a:r>
              <a:rPr lang="en-US" altLang="ja-JP" sz="800" dirty="0">
                <a:latin typeface="ＭＳ ゴシック" panose="020B0609070205080204" pitchFamily="49" charset="-128"/>
                <a:ea typeface="ＭＳ ゴシック" panose="020B0609070205080204" pitchFamily="49" charset="-128"/>
              </a:rPr>
              <a:t>80,441</a:t>
            </a:r>
            <a:r>
              <a:rPr lang="ja-JP" altLang="en-US" sz="800" dirty="0">
                <a:latin typeface="ＭＳ ゴシック" panose="020B0609070205080204" pitchFamily="49" charset="-128"/>
                <a:ea typeface="ＭＳ ゴシック" panose="020B0609070205080204" pitchFamily="49" charset="-128"/>
              </a:rPr>
              <a:t>人</a:t>
            </a:r>
            <a:r>
              <a:rPr lang="en-US" altLang="ja-JP" sz="800" dirty="0">
                <a:latin typeface="ＭＳ ゴシック" panose="020B0609070205080204" pitchFamily="49" charset="-128"/>
                <a:ea typeface="ＭＳ ゴシック" panose="020B0609070205080204" pitchFamily="49" charset="-128"/>
              </a:rPr>
              <a:t>(2021</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a:t>
            </a:r>
          </a:p>
          <a:p>
            <a:pPr>
              <a:spcBef>
                <a:spcPts val="600"/>
              </a:spcBef>
            </a:pPr>
            <a:r>
              <a:rPr lang="ja-JP" altLang="en-US" sz="900" b="1" dirty="0">
                <a:latin typeface="ＭＳ ゴシック" panose="020B0609070205080204" pitchFamily="49" charset="-128"/>
                <a:ea typeface="ＭＳ ゴシック" panose="020B0609070205080204" pitchFamily="49" charset="-128"/>
              </a:rPr>
              <a:t>・地域産業の空洞化</a:t>
            </a:r>
            <a:endParaRPr lang="en-US" altLang="ja-JP" sz="900" b="1" dirty="0">
              <a:latin typeface="ＭＳ ゴシック" panose="020B0609070205080204" pitchFamily="49" charset="-128"/>
              <a:ea typeface="ＭＳ ゴシック" panose="020B0609070205080204" pitchFamily="49" charset="-128"/>
            </a:endParaRPr>
          </a:p>
          <a:p>
            <a:r>
              <a:rPr lang="ja-JP" altLang="en-US" sz="900" b="1" dirty="0">
                <a:latin typeface="ＭＳ ゴシック" panose="020B0609070205080204" pitchFamily="49" charset="-128"/>
                <a:ea typeface="ＭＳ ゴシック" panose="020B0609070205080204" pitchFamily="49" charset="-128"/>
              </a:rPr>
              <a:t>　</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都道府県別労働生産性格差</a:t>
            </a:r>
            <a:endParaRPr lang="en-US" altLang="ja-JP" sz="800" dirty="0">
              <a:latin typeface="ＭＳ ゴシック" panose="020B0609070205080204" pitchFamily="49" charset="-128"/>
              <a:ea typeface="ＭＳ ゴシック" panose="020B0609070205080204" pitchFamily="49" charset="-128"/>
            </a:endParaRPr>
          </a:p>
          <a:p>
            <a:r>
              <a:rPr lang="en-US" altLang="ja-JP" sz="800" dirty="0">
                <a:latin typeface="ＭＳ ゴシック" panose="020B0609070205080204" pitchFamily="49" charset="-128"/>
                <a:ea typeface="ＭＳ ゴシック" panose="020B0609070205080204" pitchFamily="49" charset="-128"/>
              </a:rPr>
              <a:t>     </a:t>
            </a:r>
            <a:r>
              <a:rPr lang="ja-JP" altLang="en-US" sz="800" dirty="0">
                <a:latin typeface="ＭＳ ゴシック" panose="020B0609070205080204" pitchFamily="49" charset="-128"/>
                <a:ea typeface="ＭＳ ゴシック" panose="020B0609070205080204" pitchFamily="49" charset="-128"/>
              </a:rPr>
              <a:t>最大</a:t>
            </a:r>
            <a:r>
              <a:rPr lang="en-US" altLang="ja-JP" sz="800" dirty="0">
                <a:latin typeface="ＭＳ ゴシック" panose="020B0609070205080204" pitchFamily="49" charset="-128"/>
                <a:ea typeface="ＭＳ ゴシック" panose="020B0609070205080204" pitchFamily="49" charset="-128"/>
              </a:rPr>
              <a:t>1.5</a:t>
            </a:r>
            <a:r>
              <a:rPr lang="ja-JP" altLang="en-US" sz="800" dirty="0">
                <a:latin typeface="ＭＳ ゴシック" panose="020B0609070205080204" pitchFamily="49" charset="-128"/>
                <a:ea typeface="ＭＳ ゴシック" panose="020B0609070205080204" pitchFamily="49" charset="-128"/>
              </a:rPr>
              <a:t>倍</a:t>
            </a:r>
            <a:r>
              <a:rPr lang="en-US" altLang="ja-JP" sz="800" dirty="0">
                <a:latin typeface="ＭＳ ゴシック" panose="020B0609070205080204" pitchFamily="49" charset="-128"/>
                <a:ea typeface="ＭＳ ゴシック" panose="020B0609070205080204" pitchFamily="49" charset="-128"/>
              </a:rPr>
              <a:t>(2018</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　　　　　　</a:t>
            </a:r>
            <a:r>
              <a:rPr lang="en-US" altLang="ja-JP" sz="800" b="1" dirty="0">
                <a:latin typeface="ＭＳ ゴシック" panose="020B0609070205080204" pitchFamily="49" charset="-128"/>
                <a:ea typeface="ＭＳ ゴシック" panose="020B0609070205080204" pitchFamily="49" charset="-128"/>
              </a:rPr>
              <a:t> </a:t>
            </a:r>
            <a:r>
              <a:rPr lang="ja-JP" altLang="en-US" sz="1000" b="1" dirty="0">
                <a:latin typeface="ＭＳ ゴシック" panose="020B0609070205080204" pitchFamily="49" charset="-128"/>
                <a:ea typeface="ＭＳ ゴシック" panose="020B0609070205080204" pitchFamily="49" charset="-128"/>
              </a:rPr>
              <a:t>等</a:t>
            </a:r>
          </a:p>
        </p:txBody>
      </p:sp>
      <p:pic>
        <p:nvPicPr>
          <p:cNvPr id="31" name="図 30"/>
          <p:cNvPicPr>
            <a:picLocks noChangeAspect="1"/>
          </p:cNvPicPr>
          <p:nvPr/>
        </p:nvPicPr>
        <p:blipFill rotWithShape="1">
          <a:blip r:embed="rId3"/>
          <a:srcRect l="11023" t="7620"/>
          <a:stretch/>
        </p:blipFill>
        <p:spPr>
          <a:xfrm flipH="1">
            <a:off x="859747" y="5670606"/>
            <a:ext cx="877032" cy="441832"/>
          </a:xfrm>
          <a:prstGeom prst="rect">
            <a:avLst/>
          </a:prstGeom>
        </p:spPr>
      </p:pic>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t="14123" r="11936"/>
          <a:stretch/>
        </p:blipFill>
        <p:spPr>
          <a:xfrm>
            <a:off x="3909024" y="5671596"/>
            <a:ext cx="874304" cy="438906"/>
          </a:xfrm>
          <a:prstGeom prst="rect">
            <a:avLst/>
          </a:prstGeom>
        </p:spPr>
      </p:pic>
      <p:sp>
        <p:nvSpPr>
          <p:cNvPr id="35" name="テキスト ボックス 34"/>
          <p:cNvSpPr txBox="1"/>
          <p:nvPr/>
        </p:nvSpPr>
        <p:spPr>
          <a:xfrm>
            <a:off x="6839190" y="6037486"/>
            <a:ext cx="902811" cy="215444"/>
          </a:xfrm>
          <a:prstGeom prst="rect">
            <a:avLst/>
          </a:prstGeom>
          <a:noFill/>
        </p:spPr>
        <p:txBody>
          <a:bodyPr wrap="none" rtlCol="0">
            <a:spAutoFit/>
          </a:bodyPr>
          <a:lstStyle/>
          <a:p>
            <a:pPr algn="ctr"/>
            <a:r>
              <a:rPr lang="ja-JP" altLang="en-US" sz="800" dirty="0">
                <a:latin typeface="ＭＳ ゴシック" panose="020B0609070205080204" pitchFamily="49" charset="-128"/>
                <a:ea typeface="ＭＳ ゴシック" panose="020B0609070205080204" pitchFamily="49" charset="-128"/>
              </a:rPr>
              <a:t>脱炭素先行地域</a:t>
            </a:r>
            <a:endParaRPr lang="en-US" altLang="ja-JP" sz="800" dirty="0">
              <a:latin typeface="ＭＳ ゴシック" panose="020B0609070205080204" pitchFamily="49" charset="-128"/>
              <a:ea typeface="ＭＳ ゴシック" panose="020B0609070205080204" pitchFamily="49" charset="-128"/>
            </a:endParaRPr>
          </a:p>
        </p:txBody>
      </p:sp>
      <p:sp>
        <p:nvSpPr>
          <p:cNvPr id="36" name="テキスト ボックス 35"/>
          <p:cNvSpPr txBox="1"/>
          <p:nvPr/>
        </p:nvSpPr>
        <p:spPr>
          <a:xfrm>
            <a:off x="386842" y="6037486"/>
            <a:ext cx="1957169" cy="215444"/>
          </a:xfrm>
          <a:prstGeom prst="rect">
            <a:avLst/>
          </a:prstGeom>
          <a:noFill/>
        </p:spPr>
        <p:txBody>
          <a:bodyPr wrap="square" rtlCol="0">
            <a:spAutoFit/>
          </a:bodyPr>
          <a:lstStyle/>
          <a:p>
            <a:pPr algn="ctr"/>
            <a:r>
              <a:rPr lang="ja-JP" altLang="en-US" sz="800" dirty="0">
                <a:latin typeface="ＭＳ ゴシック" panose="020B0609070205080204" pitchFamily="49" charset="-128"/>
                <a:ea typeface="ＭＳ ゴシック" panose="020B0609070205080204" pitchFamily="49" charset="-128"/>
              </a:rPr>
              <a:t>スマートシティ・スーパーシティ</a:t>
            </a:r>
            <a:endParaRPr lang="en-US" altLang="ja-JP" sz="800" dirty="0">
              <a:latin typeface="ＭＳ ゴシック" panose="020B0609070205080204" pitchFamily="49" charset="-128"/>
              <a:ea typeface="ＭＳ ゴシック" panose="020B0609070205080204" pitchFamily="49" charset="-128"/>
            </a:endParaRPr>
          </a:p>
        </p:txBody>
      </p:sp>
      <p:sp>
        <p:nvSpPr>
          <p:cNvPr id="38" name="テキスト ボックス 37"/>
          <p:cNvSpPr txBox="1"/>
          <p:nvPr/>
        </p:nvSpPr>
        <p:spPr>
          <a:xfrm>
            <a:off x="2223054" y="6037486"/>
            <a:ext cx="1210589" cy="215444"/>
          </a:xfrm>
          <a:prstGeom prst="rect">
            <a:avLst/>
          </a:prstGeom>
          <a:noFill/>
        </p:spPr>
        <p:txBody>
          <a:bodyPr wrap="none" rtlCol="0">
            <a:spAutoFit/>
          </a:bodyPr>
          <a:lstStyle/>
          <a:p>
            <a:pPr algn="ctr"/>
            <a:r>
              <a:rPr lang="ja-JP" altLang="en-US" sz="800" dirty="0">
                <a:latin typeface="ＭＳ ゴシック" panose="020B0609070205080204" pitchFamily="49" charset="-128"/>
                <a:ea typeface="ＭＳ ゴシック" panose="020B0609070205080204" pitchFamily="49" charset="-128"/>
              </a:rPr>
              <a:t>「デジ活」中山間地域</a:t>
            </a:r>
            <a:endParaRPr lang="en-US" altLang="ja-JP" sz="800" dirty="0">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5454487" y="6037486"/>
            <a:ext cx="800219" cy="215444"/>
          </a:xfrm>
          <a:prstGeom prst="rect">
            <a:avLst/>
          </a:prstGeom>
          <a:noFill/>
        </p:spPr>
        <p:txBody>
          <a:bodyPr wrap="none" rtlCol="0">
            <a:spAutoFit/>
          </a:bodyPr>
          <a:lstStyle/>
          <a:p>
            <a:pPr algn="ctr"/>
            <a:r>
              <a:rPr lang="en-US" altLang="ja-JP" sz="800" dirty="0">
                <a:latin typeface="ＭＳ ゴシック" panose="020B0609070205080204" pitchFamily="49" charset="-128"/>
                <a:ea typeface="ＭＳ ゴシック" panose="020B0609070205080204" pitchFamily="49" charset="-128"/>
              </a:rPr>
              <a:t>SDGs</a:t>
            </a:r>
            <a:r>
              <a:rPr lang="ja-JP" altLang="en-US" sz="800" dirty="0">
                <a:latin typeface="ＭＳ ゴシック" panose="020B0609070205080204" pitchFamily="49" charset="-128"/>
                <a:ea typeface="ＭＳ ゴシック" panose="020B0609070205080204" pitchFamily="49" charset="-128"/>
              </a:rPr>
              <a:t>未来都市</a:t>
            </a:r>
            <a:endParaRPr lang="en-US" altLang="ja-JP" sz="800" dirty="0">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3900178" y="6037486"/>
            <a:ext cx="902811" cy="215444"/>
          </a:xfrm>
          <a:prstGeom prst="rect">
            <a:avLst/>
          </a:prstGeom>
          <a:noFill/>
        </p:spPr>
        <p:txBody>
          <a:bodyPr wrap="none" rtlCol="0">
            <a:spAutoFit/>
          </a:bodyPr>
          <a:lstStyle/>
          <a:p>
            <a:pPr algn="ctr"/>
            <a:r>
              <a:rPr lang="ja-JP" altLang="en-US" sz="800" dirty="0">
                <a:latin typeface="ＭＳ ゴシック" panose="020B0609070205080204" pitchFamily="49" charset="-128"/>
                <a:ea typeface="ＭＳ ゴシック" panose="020B0609070205080204" pitchFamily="49" charset="-128"/>
              </a:rPr>
              <a:t>産学官協創都市</a:t>
            </a:r>
            <a:endParaRPr lang="en-US" altLang="ja-JP" sz="800" dirty="0">
              <a:latin typeface="ＭＳ ゴシック" panose="020B0609070205080204" pitchFamily="49" charset="-128"/>
              <a:ea typeface="ＭＳ ゴシック" panose="020B0609070205080204" pitchFamily="49" charset="-128"/>
            </a:endParaRPr>
          </a:p>
        </p:txBody>
      </p:sp>
      <p:pic>
        <p:nvPicPr>
          <p:cNvPr id="42" name="図 4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5412131" y="5671986"/>
            <a:ext cx="810697" cy="440594"/>
          </a:xfrm>
          <a:prstGeom prst="rect">
            <a:avLst/>
          </a:prstGeom>
        </p:spPr>
      </p:pic>
      <p:grpSp>
        <p:nvGrpSpPr>
          <p:cNvPr id="50" name="グループ化 49"/>
          <p:cNvGrpSpPr/>
          <p:nvPr/>
        </p:nvGrpSpPr>
        <p:grpSpPr>
          <a:xfrm>
            <a:off x="653778" y="5561337"/>
            <a:ext cx="6606178" cy="138499"/>
            <a:chOff x="272778" y="5375184"/>
            <a:chExt cx="6606178" cy="138499"/>
          </a:xfrm>
        </p:grpSpPr>
        <p:sp>
          <p:nvSpPr>
            <p:cNvPr id="52" name="正方形/長方形 51"/>
            <p:cNvSpPr/>
            <p:nvPr/>
          </p:nvSpPr>
          <p:spPr>
            <a:xfrm>
              <a:off x="298174" y="5430029"/>
              <a:ext cx="6209098" cy="73497"/>
            </a:xfrm>
            <a:prstGeom prst="rect">
              <a:avLst/>
            </a:prstGeom>
            <a:solidFill>
              <a:schemeClr val="bg1"/>
            </a:solidFill>
            <a:ln w="3175">
              <a:noFill/>
            </a:ln>
          </p:spPr>
          <p:txBody>
            <a:bodyPr vert="horz" lIns="0" tIns="0" rIns="0" bIns="0" rtlCol="0" anchor="ctr"/>
            <a:lstStyle/>
            <a:p>
              <a:pPr algn="ctr"/>
              <a:endParaRPr lang="ja-JP" altLang="en-US" sz="1000" dirty="0">
                <a:latin typeface="+mn-ea"/>
              </a:endParaRPr>
            </a:p>
          </p:txBody>
        </p:sp>
        <p:sp>
          <p:nvSpPr>
            <p:cNvPr id="53" name="テキスト ボックス 52"/>
            <p:cNvSpPr txBox="1"/>
            <p:nvPr/>
          </p:nvSpPr>
          <p:spPr>
            <a:xfrm>
              <a:off x="272778" y="5375184"/>
              <a:ext cx="6606178" cy="138499"/>
            </a:xfrm>
            <a:prstGeom prst="rect">
              <a:avLst/>
            </a:prstGeom>
            <a:solidFill>
              <a:schemeClr val="bg1"/>
            </a:solidFill>
          </p:spPr>
          <p:txBody>
            <a:bodyPr wrap="square" lIns="0" tIns="0" rIns="0" bIns="0" rtlCol="0">
              <a:spAutoFit/>
            </a:bodyPr>
            <a:lstStyle/>
            <a:p>
              <a:r>
                <a:rPr lang="ja-JP" altLang="en-US" sz="900" dirty="0">
                  <a:latin typeface="ＭＳ ゴシック" panose="020B0609070205080204" pitchFamily="49" charset="-128"/>
                  <a:ea typeface="ＭＳ ゴシック" panose="020B0609070205080204" pitchFamily="49" charset="-128"/>
                </a:rPr>
                <a:t>（構想の実現に向けた地域ビジョンの提示）   地方の取組を促すため、構想を通じて実現する地域ビジョンを提示。</a:t>
              </a:r>
              <a:endParaRPr lang="en-US" altLang="ja-JP" sz="900" dirty="0">
                <a:latin typeface="ＭＳ ゴシック" panose="020B0609070205080204" pitchFamily="49" charset="-128"/>
                <a:ea typeface="ＭＳ ゴシック" panose="020B0609070205080204" pitchFamily="49" charset="-128"/>
              </a:endParaRPr>
            </a:p>
          </p:txBody>
        </p:sp>
      </p:grpSp>
      <p:pic>
        <p:nvPicPr>
          <p:cNvPr id="54" name="Picture 5">
            <a:extLst>
              <a:ext uri="{FF2B5EF4-FFF2-40B4-BE49-F238E27FC236}">
                <a16:creationId xmlns:a16="http://schemas.microsoft.com/office/drawing/2014/main" id="{AA6AD72B-01EE-4F00-B411-A66C100CBCA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038" b="16527"/>
          <a:stretch/>
        </p:blipFill>
        <p:spPr bwMode="auto">
          <a:xfrm>
            <a:off x="2411373" y="5675033"/>
            <a:ext cx="865823" cy="4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54"/>
          <p:cNvSpPr txBox="1"/>
          <p:nvPr/>
        </p:nvSpPr>
        <p:spPr>
          <a:xfrm>
            <a:off x="8285706" y="6045437"/>
            <a:ext cx="800219" cy="215444"/>
          </a:xfrm>
          <a:prstGeom prst="rect">
            <a:avLst/>
          </a:prstGeom>
          <a:noFill/>
        </p:spPr>
        <p:txBody>
          <a:bodyPr wrap="none" rtlCol="0">
            <a:spAutoFit/>
          </a:bodyPr>
          <a:lstStyle/>
          <a:p>
            <a:pPr algn="ctr"/>
            <a:r>
              <a:rPr lang="en-US" altLang="ja-JP" sz="800" dirty="0" err="1">
                <a:latin typeface="ＭＳ ゴシック" panose="020B0609070205080204" pitchFamily="49" charset="-128"/>
                <a:ea typeface="ＭＳ ゴシック" panose="020B0609070205080204" pitchFamily="49" charset="-128"/>
              </a:rPr>
              <a:t>MaaS</a:t>
            </a:r>
            <a:r>
              <a:rPr lang="ja-JP" altLang="en-US" sz="800" dirty="0">
                <a:latin typeface="ＭＳ ゴシック" panose="020B0609070205080204" pitchFamily="49" charset="-128"/>
                <a:ea typeface="ＭＳ ゴシック" panose="020B0609070205080204" pitchFamily="49" charset="-128"/>
              </a:rPr>
              <a:t>実装地域</a:t>
            </a:r>
            <a:endParaRPr lang="en-US" altLang="ja-JP" sz="800" dirty="0">
              <a:latin typeface="ＭＳ ゴシック" panose="020B0609070205080204" pitchFamily="49" charset="-128"/>
              <a:ea typeface="ＭＳ ゴシック" panose="020B0609070205080204" pitchFamily="49" charset="-128"/>
            </a:endParaRPr>
          </a:p>
        </p:txBody>
      </p:sp>
      <p:pic>
        <p:nvPicPr>
          <p:cNvPr id="57" name="図 56"/>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colorTemperature colorTemp="5900"/>
                    </a14:imgEffect>
                    <a14:imgEffect>
                      <a14:saturation sat="152000"/>
                    </a14:imgEffect>
                  </a14:imgLayer>
                </a14:imgProps>
              </a:ext>
            </a:extLst>
          </a:blip>
          <a:srcRect r="2308" b="12767"/>
          <a:stretch/>
        </p:blipFill>
        <p:spPr>
          <a:xfrm>
            <a:off x="8317939" y="5681601"/>
            <a:ext cx="751652" cy="421120"/>
          </a:xfrm>
          <a:prstGeom prst="rect">
            <a:avLst/>
          </a:prstGeom>
        </p:spPr>
      </p:pic>
      <p:sp>
        <p:nvSpPr>
          <p:cNvPr id="37" name="テキスト ボックス 36"/>
          <p:cNvSpPr txBox="1"/>
          <p:nvPr/>
        </p:nvSpPr>
        <p:spPr>
          <a:xfrm>
            <a:off x="380999" y="3706334"/>
            <a:ext cx="9122273" cy="1838965"/>
          </a:xfrm>
          <a:prstGeom prst="rect">
            <a:avLst/>
          </a:prstGeom>
          <a:solidFill>
            <a:schemeClr val="accent5">
              <a:lumMod val="20000"/>
              <a:lumOff val="80000"/>
            </a:schemeClr>
          </a:solidFill>
          <a:ln w="15875">
            <a:solidFill>
              <a:schemeClr val="tx1"/>
            </a:solidFill>
          </a:ln>
        </p:spPr>
        <p:txBody>
          <a:bodyPr wrap="square" tIns="0" bIns="0" rtlCol="0">
            <a:spAutoFit/>
          </a:bodyPr>
          <a:lstStyle/>
          <a:p>
            <a:pPr marL="171450" indent="-171450">
              <a:buFont typeface="Wingdings" panose="05000000000000000000" pitchFamily="2" charset="2"/>
              <a:buChar char="Ø"/>
            </a:pPr>
            <a:r>
              <a:rPr lang="ja-JP" altLang="en-US" sz="1000" b="1" u="sng" dirty="0">
                <a:latin typeface="ＭＳ ゴシック" panose="020B0609070205080204" pitchFamily="49" charset="-128"/>
                <a:ea typeface="ＭＳ ゴシック" panose="020B0609070205080204" pitchFamily="49" charset="-128"/>
              </a:rPr>
              <a:t>デジタル田園都市国家構想を支えるハード・ソフトのデジタル基盤整備</a:t>
            </a:r>
            <a:endParaRPr lang="en-US" altLang="ja-JP" sz="1000" b="1" u="sng" dirty="0">
              <a:latin typeface="ＭＳ ゴシック" panose="020B0609070205080204" pitchFamily="49" charset="-128"/>
              <a:ea typeface="ＭＳ ゴシック" panose="020B0609070205080204" pitchFamily="49" charset="-128"/>
            </a:endParaRPr>
          </a:p>
          <a:p>
            <a:pPr indent="-457200"/>
            <a:r>
              <a:rPr lang="ja-JP" altLang="en-US" sz="900" b="1" dirty="0">
                <a:solidFill>
                  <a:srgbClr val="FF0000"/>
                </a:solidFill>
                <a:latin typeface="ＭＳ ゴシック" panose="020B0609070205080204" pitchFamily="49" charset="-128"/>
                <a:ea typeface="ＭＳ ゴシック" panose="020B0609070205080204" pitchFamily="49" charset="-128"/>
              </a:rPr>
              <a:t>　　</a:t>
            </a:r>
            <a:r>
              <a:rPr lang="en-US" altLang="ja-JP" sz="850" b="1" dirty="0">
                <a:solidFill>
                  <a:srgbClr val="FF0000"/>
                </a:solidFill>
                <a:latin typeface="ＭＳ ゴシック" panose="020B0609070205080204" pitchFamily="49" charset="-128"/>
                <a:ea typeface="ＭＳ ゴシック" panose="020B0609070205080204" pitchFamily="49" charset="-128"/>
              </a:rPr>
              <a:t>2030</a:t>
            </a:r>
            <a:r>
              <a:rPr lang="ja-JP" altLang="en-US" sz="850" b="1" dirty="0">
                <a:solidFill>
                  <a:srgbClr val="FF0000"/>
                </a:solidFill>
                <a:latin typeface="ＭＳ ゴシック" panose="020B0609070205080204" pitchFamily="49" charset="-128"/>
                <a:ea typeface="ＭＳ ゴシック" panose="020B0609070205080204" pitchFamily="49" charset="-128"/>
              </a:rPr>
              <a:t>年度末までの</a:t>
            </a:r>
            <a:r>
              <a:rPr lang="en-US" altLang="ja-JP" sz="850" b="1" dirty="0">
                <a:solidFill>
                  <a:srgbClr val="FF0000"/>
                </a:solidFill>
                <a:latin typeface="ＭＳ ゴシック" panose="020B0609070205080204" pitchFamily="49" charset="-128"/>
                <a:ea typeface="ＭＳ ゴシック" panose="020B0609070205080204" pitchFamily="49" charset="-128"/>
              </a:rPr>
              <a:t>5G</a:t>
            </a:r>
            <a:r>
              <a:rPr lang="ja-JP" altLang="en-US" sz="850" b="1" dirty="0">
                <a:solidFill>
                  <a:srgbClr val="FF0000"/>
                </a:solidFill>
                <a:latin typeface="ＭＳ ゴシック" panose="020B0609070205080204" pitchFamily="49" charset="-128"/>
                <a:ea typeface="ＭＳ ゴシック" panose="020B0609070205080204" pitchFamily="49" charset="-128"/>
              </a:rPr>
              <a:t>の人口カバー率</a:t>
            </a:r>
            <a:r>
              <a:rPr lang="en-US" altLang="ja-JP" sz="850" b="1" dirty="0">
                <a:solidFill>
                  <a:srgbClr val="FF0000"/>
                </a:solidFill>
                <a:latin typeface="ＭＳ ゴシック" panose="020B0609070205080204" pitchFamily="49" charset="-128"/>
                <a:ea typeface="ＭＳ ゴシック" panose="020B0609070205080204" pitchFamily="49" charset="-128"/>
              </a:rPr>
              <a:t>99</a:t>
            </a:r>
            <a:r>
              <a:rPr lang="ja-JP" altLang="en-US" sz="850" b="1" dirty="0">
                <a:solidFill>
                  <a:srgbClr val="FF0000"/>
                </a:solidFill>
                <a:latin typeface="ＭＳ ゴシック" panose="020B0609070205080204" pitchFamily="49" charset="-128"/>
                <a:ea typeface="ＭＳ ゴシック" panose="020B0609070205080204" pitchFamily="49" charset="-128"/>
              </a:rPr>
              <a:t>％達成、全国各地で十数か所の地方データセンター拠点を５年程度で整備、</a:t>
            </a:r>
            <a:r>
              <a:rPr lang="en-US" altLang="ja-JP" sz="850" b="1" dirty="0">
                <a:solidFill>
                  <a:srgbClr val="FF0000"/>
                </a:solidFill>
                <a:latin typeface="ＭＳ ゴシック" panose="020B0609070205080204" pitchFamily="49" charset="-128"/>
                <a:ea typeface="ＭＳ ゴシック" panose="020B0609070205080204" pitchFamily="49" charset="-128"/>
              </a:rPr>
              <a:t>2027</a:t>
            </a:r>
            <a:r>
              <a:rPr lang="ja-JP" altLang="en-US" sz="850" b="1" dirty="0">
                <a:solidFill>
                  <a:srgbClr val="FF0000"/>
                </a:solidFill>
                <a:latin typeface="ＭＳ ゴシック" panose="020B0609070205080204" pitchFamily="49" charset="-128"/>
                <a:ea typeface="ＭＳ ゴシック" panose="020B0609070205080204" pitchFamily="49" charset="-128"/>
              </a:rPr>
              <a:t>年度末までに光ファイバの世帯カバー率</a:t>
            </a:r>
            <a:r>
              <a:rPr lang="en-US" altLang="ja-JP" sz="850" b="1" dirty="0">
                <a:solidFill>
                  <a:srgbClr val="FF0000"/>
                </a:solidFill>
                <a:latin typeface="ＭＳ ゴシック" panose="020B0609070205080204" pitchFamily="49" charset="-128"/>
                <a:ea typeface="ＭＳ ゴシック" panose="020B0609070205080204" pitchFamily="49" charset="-128"/>
              </a:rPr>
              <a:t>99.9</a:t>
            </a:r>
            <a:r>
              <a:rPr lang="ja-JP" altLang="en-US" sz="850" b="1" dirty="0">
                <a:solidFill>
                  <a:srgbClr val="FF0000"/>
                </a:solidFill>
                <a:latin typeface="ＭＳ ゴシック" panose="020B0609070205080204" pitchFamily="49" charset="-128"/>
                <a:ea typeface="ＭＳ ゴシック" panose="020B0609070205080204" pitchFamily="49" charset="-128"/>
              </a:rPr>
              <a:t>％達成</a:t>
            </a:r>
            <a:r>
              <a:rPr lang="ja-JP" altLang="en-US" sz="850" dirty="0">
                <a:latin typeface="ＭＳ ゴシック" panose="020B0609070205080204" pitchFamily="49" charset="-128"/>
                <a:ea typeface="ＭＳ ゴシック" panose="020B0609070205080204" pitchFamily="49" charset="-128"/>
              </a:rPr>
              <a:t>、</a:t>
            </a:r>
            <a:endParaRPr lang="en-US" altLang="ja-JP" sz="850" dirty="0">
              <a:latin typeface="ＭＳ ゴシック" panose="020B0609070205080204" pitchFamily="49" charset="-128"/>
              <a:ea typeface="ＭＳ ゴシック" panose="020B0609070205080204" pitchFamily="49" charset="-128"/>
            </a:endParaRPr>
          </a:p>
          <a:p>
            <a:pPr indent="-457200"/>
            <a:r>
              <a:rPr lang="ja-JP" altLang="en-US" sz="850" b="1" dirty="0">
                <a:solidFill>
                  <a:srgbClr val="FF0000"/>
                </a:solidFill>
                <a:latin typeface="ＭＳ ゴシック" panose="020B0609070205080204" pitchFamily="49" charset="-128"/>
                <a:ea typeface="ＭＳ ゴシック" panose="020B0609070205080204" pitchFamily="49" charset="-128"/>
              </a:rPr>
              <a:t>　　</a:t>
            </a:r>
            <a:r>
              <a:rPr lang="ja-JP" altLang="en-US" sz="850" b="1" dirty="0">
                <a:solidFill>
                  <a:srgbClr val="FF0000"/>
                </a:solidFill>
              </a:rPr>
              <a:t>日本周回の海底ケーブル（デジタル田園都市スーパーハイウェイ）を</a:t>
            </a:r>
            <a:r>
              <a:rPr lang="en-US" altLang="ja-JP" sz="850" b="1" dirty="0">
                <a:solidFill>
                  <a:srgbClr val="FF0000"/>
                </a:solidFill>
                <a:latin typeface="ＭＳ ゴシック" panose="020B0609070205080204" pitchFamily="49" charset="-128"/>
                <a:ea typeface="ＭＳ ゴシック" panose="020B0609070205080204" pitchFamily="49" charset="-128"/>
              </a:rPr>
              <a:t>2025</a:t>
            </a:r>
            <a:r>
              <a:rPr lang="ja-JP" altLang="en-US" sz="850" b="1" dirty="0">
                <a:solidFill>
                  <a:srgbClr val="FF0000"/>
                </a:solidFill>
              </a:rPr>
              <a:t>年度末までに完成</a:t>
            </a:r>
            <a:r>
              <a:rPr lang="ja-JP" altLang="en-US" sz="850" dirty="0">
                <a:latin typeface="ＭＳ ゴシック" panose="020B0609070205080204" pitchFamily="49" charset="-128"/>
                <a:ea typeface="ＭＳ ゴシック" panose="020B0609070205080204" pitchFamily="49" charset="-128"/>
              </a:rPr>
              <a:t>など、「デジタル田園都市国家インフラ整備計画」の実行等を通じてデジタル基盤整備を推進。</a:t>
            </a:r>
            <a:endParaRPr lang="en-US" altLang="ja-JP" sz="850" dirty="0">
              <a:latin typeface="ＭＳ ゴシック" panose="020B0609070205080204" pitchFamily="49" charset="-128"/>
              <a:ea typeface="ＭＳ ゴシック" panose="020B0609070205080204" pitchFamily="49" charset="-128"/>
            </a:endParaRPr>
          </a:p>
          <a:p>
            <a:pPr indent="-457200"/>
            <a:r>
              <a:rPr lang="ja-JP" altLang="en-US" sz="850" dirty="0">
                <a:latin typeface="ＭＳ ゴシック" panose="020B0609070205080204" pitchFamily="49" charset="-128"/>
                <a:ea typeface="ＭＳ ゴシック" panose="020B0609070205080204" pitchFamily="49" charset="-128"/>
              </a:rPr>
              <a:t>　</a:t>
            </a:r>
            <a:r>
              <a:rPr lang="en-US" altLang="ja-JP" sz="850" dirty="0">
                <a:latin typeface="ＭＳ ゴシック" panose="020B0609070205080204" pitchFamily="49" charset="-128"/>
                <a:ea typeface="ＭＳ ゴシック" panose="020B0609070205080204" pitchFamily="49" charset="-128"/>
              </a:rPr>
              <a:t> </a:t>
            </a:r>
            <a:r>
              <a:rPr lang="ja-JP" altLang="en-US" sz="850" b="1" dirty="0">
                <a:solidFill>
                  <a:srgbClr val="FF0000"/>
                </a:solidFill>
                <a:latin typeface="ＭＳ ゴシック" panose="020B0609070205080204" pitchFamily="49" charset="-128"/>
                <a:ea typeface="ＭＳ ゴシック" panose="020B0609070205080204" pitchFamily="49" charset="-128"/>
              </a:rPr>
              <a:t> </a:t>
            </a:r>
            <a:r>
              <a:rPr lang="ja-JP" altLang="en-US" sz="850" b="1" dirty="0">
                <a:latin typeface="ＭＳ ゴシック" panose="020B0609070205080204" pitchFamily="49" charset="-128"/>
                <a:ea typeface="ＭＳ ゴシック" panose="020B0609070205080204" pitchFamily="49" charset="-128"/>
              </a:rPr>
              <a:t>①デジタルインフラの整備   ②マイナンバーカードの普及促進・利活用拡大　 ③データ連携基盤の構築</a:t>
            </a:r>
            <a:endParaRPr lang="en-US" altLang="ja-JP" sz="850" b="1" dirty="0">
              <a:latin typeface="ＭＳ ゴシック" panose="020B0609070205080204" pitchFamily="49" charset="-128"/>
              <a:ea typeface="ＭＳ ゴシック" panose="020B0609070205080204" pitchFamily="49" charset="-128"/>
            </a:endParaRPr>
          </a:p>
          <a:p>
            <a:pPr indent="-457200"/>
            <a:r>
              <a:rPr lang="ja-JP" altLang="en-US" sz="850" b="1" dirty="0">
                <a:latin typeface="ＭＳ ゴシック" panose="020B0609070205080204" pitchFamily="49" charset="-128"/>
                <a:ea typeface="ＭＳ ゴシック" panose="020B0609070205080204" pitchFamily="49" charset="-128"/>
              </a:rPr>
              <a:t>　　④</a:t>
            </a:r>
            <a:r>
              <a:rPr lang="en-US" altLang="ja-JP" sz="850" b="1" dirty="0">
                <a:latin typeface="ＭＳ ゴシック" panose="020B0609070205080204" pitchFamily="49" charset="-128"/>
                <a:ea typeface="ＭＳ ゴシック" panose="020B0609070205080204" pitchFamily="49" charset="-128"/>
              </a:rPr>
              <a:t>ICT</a:t>
            </a:r>
            <a:r>
              <a:rPr lang="ja-JP" altLang="en-US" sz="850" b="1" dirty="0">
                <a:latin typeface="ＭＳ ゴシック" panose="020B0609070205080204" pitchFamily="49" charset="-128"/>
                <a:ea typeface="ＭＳ ゴシック" panose="020B0609070205080204" pitchFamily="49" charset="-128"/>
              </a:rPr>
              <a:t>の活用による持続可能性と利便性の高い公共交通ネットワークの整備 </a:t>
            </a:r>
            <a:r>
              <a:rPr lang="en-US" altLang="ja-JP" sz="850" b="1" dirty="0">
                <a:latin typeface="ＭＳ ゴシック" panose="020B0609070205080204" pitchFamily="49" charset="-128"/>
                <a:ea typeface="ＭＳ ゴシック" panose="020B0609070205080204" pitchFamily="49" charset="-128"/>
              </a:rPr>
              <a:t> </a:t>
            </a:r>
            <a:r>
              <a:rPr lang="ja-JP" altLang="en-US" sz="850" b="1" dirty="0">
                <a:latin typeface="ＭＳ ゴシック" panose="020B0609070205080204" pitchFamily="49" charset="-128"/>
                <a:ea typeface="ＭＳ ゴシック" panose="020B0609070205080204" pitchFamily="49" charset="-128"/>
              </a:rPr>
              <a:t>　 ⑤エネルギーインフラのデジタル化</a:t>
            </a:r>
            <a:endParaRPr lang="en-US" altLang="ja-JP" sz="850" b="1" dirty="0">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000" b="1" u="sng" dirty="0">
                <a:latin typeface="ＭＳ ゴシック" panose="020B0609070205080204" pitchFamily="49" charset="-128"/>
                <a:ea typeface="ＭＳ ゴシック" panose="020B0609070205080204" pitchFamily="49" charset="-128"/>
              </a:rPr>
              <a:t>デジタル人材の育成・確保</a:t>
            </a:r>
            <a:endParaRPr lang="en-US" altLang="ja-JP" sz="1000" b="1" u="sng" dirty="0">
              <a:latin typeface="ＭＳ ゴシック" panose="020B0609070205080204" pitchFamily="49" charset="-128"/>
              <a:ea typeface="ＭＳ ゴシック" panose="020B0609070205080204" pitchFamily="49" charset="-128"/>
            </a:endParaRPr>
          </a:p>
          <a:p>
            <a:r>
              <a:rPr lang="ja-JP" altLang="en-US" sz="1050" b="1" dirty="0">
                <a:latin typeface="ＭＳ ゴシック" panose="020B0609070205080204" pitchFamily="49" charset="-128"/>
                <a:ea typeface="ＭＳ ゴシック" panose="020B0609070205080204" pitchFamily="49" charset="-128"/>
              </a:rPr>
              <a:t>　 </a:t>
            </a:r>
            <a:r>
              <a:rPr lang="ja-JP" altLang="en-US" sz="850" dirty="0">
                <a:latin typeface="ＭＳ ゴシック" panose="020B0609070205080204" pitchFamily="49" charset="-128"/>
                <a:ea typeface="ＭＳ ゴシック" panose="020B0609070205080204" pitchFamily="49" charset="-128"/>
              </a:rPr>
              <a:t>デジタル推進人材について、</a:t>
            </a:r>
            <a:r>
              <a:rPr lang="en-US" altLang="ja-JP" sz="850" b="1" dirty="0">
                <a:solidFill>
                  <a:srgbClr val="FF0000"/>
                </a:solidFill>
                <a:latin typeface="ＭＳ ゴシック" panose="020B0609070205080204" pitchFamily="49" charset="-128"/>
                <a:ea typeface="ＭＳ ゴシック" panose="020B0609070205080204" pitchFamily="49" charset="-128"/>
              </a:rPr>
              <a:t>2026</a:t>
            </a:r>
            <a:r>
              <a:rPr lang="ja-JP" altLang="en-US" sz="850" b="1" dirty="0">
                <a:solidFill>
                  <a:srgbClr val="FF0000"/>
                </a:solidFill>
                <a:latin typeface="ＭＳ ゴシック" panose="020B0609070205080204" pitchFamily="49" charset="-128"/>
                <a:ea typeface="ＭＳ ゴシック" panose="020B0609070205080204" pitchFamily="49" charset="-128"/>
              </a:rPr>
              <a:t>年度末までに</a:t>
            </a:r>
            <a:r>
              <a:rPr lang="en-US" altLang="ja-JP" sz="850" b="1" dirty="0">
                <a:solidFill>
                  <a:srgbClr val="FF0000"/>
                </a:solidFill>
                <a:latin typeface="ＭＳ ゴシック" panose="020B0609070205080204" pitchFamily="49" charset="-128"/>
                <a:ea typeface="ＭＳ ゴシック" panose="020B0609070205080204" pitchFamily="49" charset="-128"/>
              </a:rPr>
              <a:t>230</a:t>
            </a:r>
            <a:r>
              <a:rPr lang="ja-JP" altLang="en-US" sz="850" b="1" dirty="0">
                <a:solidFill>
                  <a:srgbClr val="FF0000"/>
                </a:solidFill>
                <a:latin typeface="ＭＳ ゴシック" panose="020B0609070205080204" pitchFamily="49" charset="-128"/>
                <a:ea typeface="ＭＳ ゴシック" panose="020B0609070205080204" pitchFamily="49" charset="-128"/>
              </a:rPr>
              <a:t>万人育成</a:t>
            </a:r>
            <a:r>
              <a:rPr lang="ja-JP" altLang="en-US" sz="850" dirty="0">
                <a:latin typeface="ＭＳ ゴシック" panose="020B0609070205080204" pitchFamily="49" charset="-128"/>
                <a:ea typeface="ＭＳ ゴシック" panose="020B0609070205080204" pitchFamily="49" charset="-128"/>
              </a:rPr>
              <a:t>。「デジタル人材地域還流戦略パッケージ」に基づき、人材の地域への還流を促進。</a:t>
            </a:r>
            <a:endParaRPr lang="en-US" altLang="ja-JP" sz="850" dirty="0">
              <a:latin typeface="ＭＳ ゴシック" panose="020B0609070205080204" pitchFamily="49" charset="-128"/>
              <a:ea typeface="ＭＳ ゴシック" panose="020B0609070205080204" pitchFamily="49" charset="-128"/>
            </a:endParaRPr>
          </a:p>
          <a:p>
            <a:r>
              <a:rPr lang="ja-JP" altLang="en-US" sz="850" dirty="0">
                <a:latin typeface="ＭＳ ゴシック" panose="020B0609070205080204" pitchFamily="49" charset="-128"/>
                <a:ea typeface="ＭＳ ゴシック" panose="020B0609070205080204" pitchFamily="49" charset="-128"/>
              </a:rPr>
              <a:t>　　「女性デジタル人材育成プラン」に基づく取組を推進。</a:t>
            </a:r>
            <a:endParaRPr lang="en-US" altLang="ja-JP" sz="850" dirty="0">
              <a:latin typeface="ＭＳ ゴシック" panose="020B0609070205080204" pitchFamily="49" charset="-128"/>
              <a:ea typeface="ＭＳ ゴシック" panose="020B0609070205080204" pitchFamily="49" charset="-128"/>
            </a:endParaRPr>
          </a:p>
          <a:p>
            <a:r>
              <a:rPr lang="ja-JP" altLang="en-US" sz="850" b="1" dirty="0">
                <a:latin typeface="ＭＳ ゴシック" panose="020B0609070205080204" pitchFamily="49" charset="-128"/>
                <a:ea typeface="ＭＳ ゴシック" panose="020B0609070205080204" pitchFamily="49" charset="-128"/>
              </a:rPr>
              <a:t>　　①デジタル人材育成プラットフォームの構築　②職業訓練のデジタル分野の重点化　③高等教育機関等におけるデジタル人材の育成　④デジタル人材の地域への還流促進</a:t>
            </a:r>
            <a:endParaRPr lang="en-US" altLang="ja-JP" sz="850" b="1" dirty="0">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000" b="1" u="sng" dirty="0">
                <a:latin typeface="ＭＳ ゴシック" panose="020B0609070205080204" pitchFamily="49" charset="-128"/>
                <a:ea typeface="ＭＳ ゴシック" panose="020B0609070205080204" pitchFamily="49" charset="-128"/>
              </a:rPr>
              <a:t>誰一人取り残されないための取組</a:t>
            </a:r>
            <a:endParaRPr lang="en-US" altLang="ja-JP" sz="1000" b="1" u="sng" dirty="0">
              <a:latin typeface="ＭＳ ゴシック" panose="020B0609070205080204" pitchFamily="49" charset="-128"/>
              <a:ea typeface="ＭＳ ゴシック" panose="020B0609070205080204" pitchFamily="49" charset="-128"/>
            </a:endParaRPr>
          </a:p>
          <a:p>
            <a:r>
              <a:rPr lang="ja-JP" altLang="en-US" sz="1050" dirty="0">
                <a:solidFill>
                  <a:srgbClr val="FF0000"/>
                </a:solidFill>
                <a:latin typeface="ＭＳ ゴシック" panose="020B0609070205080204" pitchFamily="49" charset="-128"/>
                <a:ea typeface="ＭＳ ゴシック" panose="020B0609070205080204" pitchFamily="49" charset="-128"/>
              </a:rPr>
              <a:t>　 </a:t>
            </a:r>
            <a:r>
              <a:rPr lang="en-US" altLang="ja-JP" sz="850" b="1" dirty="0">
                <a:solidFill>
                  <a:srgbClr val="FF0000"/>
                </a:solidFill>
                <a:latin typeface="ＭＳ ゴシック" panose="020B0609070205080204" pitchFamily="49" charset="-128"/>
                <a:ea typeface="ＭＳ ゴシック" panose="020B0609070205080204" pitchFamily="49" charset="-128"/>
              </a:rPr>
              <a:t>2022</a:t>
            </a:r>
            <a:r>
              <a:rPr lang="ja-JP" altLang="en-US" sz="850" b="1" dirty="0">
                <a:solidFill>
                  <a:srgbClr val="FF0000"/>
                </a:solidFill>
                <a:latin typeface="ＭＳ ゴシック" panose="020B0609070205080204" pitchFamily="49" charset="-128"/>
                <a:ea typeface="ＭＳ ゴシック" panose="020B0609070205080204" pitchFamily="49" charset="-128"/>
              </a:rPr>
              <a:t>年度に２万人以上で「デジタル推進委員」の取組をスタートし、今後更なる拡大を図るなど</a:t>
            </a:r>
            <a:r>
              <a:rPr lang="ja-JP" altLang="en-US" sz="850" dirty="0">
                <a:latin typeface="ＭＳ ゴシック" panose="020B0609070205080204" pitchFamily="49" charset="-128"/>
                <a:ea typeface="ＭＳ ゴシック" panose="020B0609070205080204" pitchFamily="49" charset="-128"/>
              </a:rPr>
              <a:t>、誰もがデジタルの恩恵を享受できる「取り残されない」デジタル社会を実現。</a:t>
            </a:r>
            <a:endParaRPr lang="en-US" altLang="ja-JP" sz="850" dirty="0">
              <a:latin typeface="ＭＳ ゴシック" panose="020B0609070205080204" pitchFamily="49" charset="-128"/>
              <a:ea typeface="ＭＳ ゴシック" panose="020B0609070205080204" pitchFamily="49" charset="-128"/>
            </a:endParaRPr>
          </a:p>
          <a:p>
            <a:r>
              <a:rPr lang="ja-JP" altLang="en-US" sz="850" b="1" dirty="0">
                <a:latin typeface="ＭＳ ゴシック" panose="020B0609070205080204" pitchFamily="49" charset="-128"/>
                <a:ea typeface="ＭＳ ゴシック" panose="020B0609070205080204" pitchFamily="49" charset="-128"/>
              </a:rPr>
              <a:t>　　①デジタル推進委員の展開　②デジタル共生社会の実現　③経済的事情等に基づくデジタルデバイドの是正　④利用者視点でのサービスデザイン体制の確立</a:t>
            </a:r>
            <a:endParaRPr lang="en-US" altLang="ja-JP" sz="850" b="1" dirty="0">
              <a:latin typeface="ＭＳ ゴシック" panose="020B0609070205080204" pitchFamily="49" charset="-128"/>
              <a:ea typeface="ＭＳ ゴシック" panose="020B0609070205080204" pitchFamily="49" charset="-128"/>
            </a:endParaRPr>
          </a:p>
          <a:p>
            <a:r>
              <a:rPr lang="ja-JP" altLang="en-US" sz="850" b="1" dirty="0">
                <a:latin typeface="ＭＳ ゴシック" panose="020B0609070205080204" pitchFamily="49" charset="-128"/>
                <a:ea typeface="ＭＳ ゴシック" panose="020B0609070205080204" pitchFamily="49" charset="-128"/>
              </a:rPr>
              <a:t>　　⑤「誰一人取り残されない」社会の実現に資する活動の周知・横展開</a:t>
            </a:r>
            <a:endParaRPr lang="en-US" altLang="ja-JP" sz="850" b="1" dirty="0">
              <a:latin typeface="ＭＳ ゴシック" panose="020B0609070205080204" pitchFamily="49" charset="-128"/>
              <a:ea typeface="ＭＳ ゴシック" panose="020B0609070205080204" pitchFamily="49" charset="-128"/>
            </a:endParaRPr>
          </a:p>
        </p:txBody>
      </p:sp>
      <p:pic>
        <p:nvPicPr>
          <p:cNvPr id="34" name="図 33">
            <a:extLst>
              <a:ext uri="{FF2B5EF4-FFF2-40B4-BE49-F238E27FC236}">
                <a16:creationId xmlns:a16="http://schemas.microsoft.com/office/drawing/2014/main" id="{DFE39B13-AD10-44A6-10AD-6ECA808FBD1E}"/>
              </a:ext>
            </a:extLst>
          </p:cNvPr>
          <p:cNvPicPr>
            <a:picLocks noChangeAspect="1"/>
          </p:cNvPicPr>
          <p:nvPr/>
        </p:nvPicPr>
        <p:blipFill rotWithShape="1">
          <a:blip r:embed="rId10"/>
          <a:srcRect l="18718" t="30758" r="20518" b="12273"/>
          <a:stretch/>
        </p:blipFill>
        <p:spPr>
          <a:xfrm>
            <a:off x="6897682" y="5681703"/>
            <a:ext cx="785825" cy="414427"/>
          </a:xfrm>
          <a:prstGeom prst="rect">
            <a:avLst/>
          </a:prstGeom>
        </p:spPr>
      </p:pic>
    </p:spTree>
    <p:extLst>
      <p:ext uri="{BB962C8B-B14F-4D97-AF65-F5344CB8AC3E}">
        <p14:creationId xmlns:p14="http://schemas.microsoft.com/office/powerpoint/2010/main" val="366190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490988" y="35195"/>
            <a:ext cx="8943462" cy="286325"/>
          </a:xfrm>
          <a:prstGeom prst="rect">
            <a:avLst/>
          </a:prstGeom>
          <a:solidFill>
            <a:schemeClr val="accent4">
              <a:lumMod val="60000"/>
              <a:lumOff val="40000"/>
            </a:schemeClr>
          </a:solidFill>
        </p:spPr>
        <p:txBody>
          <a:bodyPr vert="horz" lIns="64592" tIns="92246" rIns="64592" bIns="39051"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defTabSz="820364">
              <a:defRPr/>
            </a:pPr>
            <a:r>
              <a:rPr lang="ja-JP" altLang="en-US" sz="1846" b="1" spc="-13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デジタル人材地域還流戦略パッケージ　</a:t>
            </a:r>
            <a:r>
              <a:rPr lang="ja-JP" altLang="en-US" sz="1400" b="1" spc="-13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spc="-13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6/7</a:t>
            </a:r>
            <a:r>
              <a:rPr lang="ja-JP" altLang="en-US" sz="1400" b="1" spc="-13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閣議決定デジ田基本方針より抜粋）</a:t>
            </a:r>
            <a:endParaRPr lang="ja-JP" altLang="en-US" sz="1846" b="1" spc="-13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461628" y="393640"/>
            <a:ext cx="8943462" cy="1683025"/>
          </a:xfrm>
          <a:prstGeom prst="rect">
            <a:avLst/>
          </a:prstGeom>
          <a:ln>
            <a:solidFill>
              <a:schemeClr val="tx1"/>
            </a:solidFill>
          </a:ln>
        </p:spPr>
        <p:txBody>
          <a:bodyPr wrap="square">
            <a:spAutoFit/>
          </a:bodyPr>
          <a:lstStyle/>
          <a:p>
            <a:pPr marL="263776" indent="-263776" defTabSz="844083">
              <a:buFont typeface="Wingdings" panose="05000000000000000000" pitchFamily="2" charset="2"/>
              <a:buChar char="p"/>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地域へのデジタル人材等の還流と地域人材市場の育成、マッチングビジネスの早期市場化・自立化を図ることを目的に、</a:t>
            </a:r>
            <a:r>
              <a:rPr lang="en-US" altLang="ja-JP" sz="1292"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デジタル人材地域還流戦略パッケージ</a:t>
            </a:r>
            <a:r>
              <a:rPr lang="en-US" altLang="ja-JP" sz="1292"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を集中的に実施</a:t>
            </a:r>
            <a:r>
              <a:rPr lang="ja-JP" altLang="en-US" sz="1292" dirty="0" err="1">
                <a:latin typeface="ＭＳ Ｐゴシック" panose="020B0600070205080204" pitchFamily="50" charset="-128"/>
                <a:ea typeface="ＭＳ Ｐゴシック" panose="020B0600070205080204" pitchFamily="50" charset="-128"/>
              </a:rPr>
              <a:t>。</a:t>
            </a:r>
            <a:endParaRPr lang="en-US" altLang="ja-JP" sz="1292" dirty="0">
              <a:latin typeface="ＭＳ Ｐゴシック" panose="020B0600070205080204" pitchFamily="50" charset="-128"/>
              <a:ea typeface="ＭＳ Ｐゴシック" panose="020B0600070205080204" pitchFamily="50" charset="-128"/>
            </a:endParaRPr>
          </a:p>
          <a:p>
            <a:pPr>
              <a:defRPr/>
            </a:pPr>
            <a:r>
              <a:rPr lang="ja-JP" altLang="en-US" sz="1292" b="1" dirty="0">
                <a:solidFill>
                  <a:srgbClr val="FF0000"/>
                </a:solidFill>
                <a:latin typeface="+mn-ea"/>
              </a:rPr>
              <a:t>　①［地域企業への人材マッチング支援］</a:t>
            </a:r>
            <a:r>
              <a:rPr lang="ja-JP" altLang="ja-JP" sz="1292" b="1" dirty="0">
                <a:solidFill>
                  <a:srgbClr val="FF0000"/>
                </a:solidFill>
                <a:latin typeface="+mn-ea"/>
              </a:rPr>
              <a:t>プロフェッショナル人材戦略拠点と、地域金融機関、株式会社地域経済活性</a:t>
            </a:r>
            <a:endParaRPr lang="en-US" altLang="ja-JP" sz="1292" b="1" dirty="0">
              <a:solidFill>
                <a:srgbClr val="FF0000"/>
              </a:solidFill>
              <a:latin typeface="+mn-ea"/>
            </a:endParaRPr>
          </a:p>
          <a:p>
            <a:pPr>
              <a:defRPr/>
            </a:pPr>
            <a:r>
              <a:rPr lang="ja-JP" altLang="en-US" sz="1292" b="1" dirty="0">
                <a:solidFill>
                  <a:srgbClr val="FF0000"/>
                </a:solidFill>
                <a:latin typeface="+mn-ea"/>
              </a:rPr>
              <a:t>　　</a:t>
            </a:r>
            <a:r>
              <a:rPr lang="ja-JP" altLang="ja-JP" sz="1292" b="1" dirty="0">
                <a:solidFill>
                  <a:srgbClr val="FF0000"/>
                </a:solidFill>
                <a:latin typeface="+mn-ea"/>
              </a:rPr>
              <a:t>化支援機構が緊密に連携して行う取組を強化</a:t>
            </a:r>
            <a:r>
              <a:rPr lang="ja-JP" altLang="en-US" sz="1292" b="1" dirty="0">
                <a:solidFill>
                  <a:srgbClr val="FF0000"/>
                </a:solidFill>
                <a:latin typeface="+mn-ea"/>
              </a:rPr>
              <a:t>するとともに、</a:t>
            </a:r>
            <a:r>
              <a:rPr lang="ja-JP" altLang="ja-JP" sz="1292" b="1" dirty="0">
                <a:solidFill>
                  <a:srgbClr val="FF0000"/>
                </a:solidFill>
                <a:latin typeface="+mn-ea"/>
                <a:cs typeface="Times New Roman" panose="02020603050405020304" pitchFamily="18" charset="0"/>
              </a:rPr>
              <a:t>スタ</a:t>
            </a:r>
            <a:r>
              <a:rPr lang="ja-JP" altLang="en-US" sz="1292" b="1" dirty="0">
                <a:solidFill>
                  <a:srgbClr val="FF0000"/>
                </a:solidFill>
                <a:latin typeface="+mn-ea"/>
                <a:cs typeface="Times New Roman" panose="02020603050405020304" pitchFamily="18" charset="0"/>
              </a:rPr>
              <a:t>ー</a:t>
            </a:r>
            <a:r>
              <a:rPr lang="ja-JP" altLang="ja-JP" sz="1292" b="1" dirty="0">
                <a:solidFill>
                  <a:srgbClr val="FF0000"/>
                </a:solidFill>
                <a:latin typeface="+mn-ea"/>
                <a:cs typeface="Times New Roman" panose="02020603050405020304" pitchFamily="18" charset="0"/>
              </a:rPr>
              <a:t>トアップの実情を把握するベンチャー・キャピタルや</a:t>
            </a:r>
            <a:endParaRPr lang="en-US" altLang="ja-JP" sz="1292" b="1" dirty="0">
              <a:solidFill>
                <a:srgbClr val="FF0000"/>
              </a:solidFill>
              <a:latin typeface="+mn-ea"/>
              <a:cs typeface="Times New Roman" panose="02020603050405020304" pitchFamily="18" charset="0"/>
            </a:endParaRPr>
          </a:p>
          <a:p>
            <a:pPr>
              <a:defRPr/>
            </a:pPr>
            <a:r>
              <a:rPr lang="ja-JP" altLang="en-US" sz="1292" b="1" dirty="0">
                <a:solidFill>
                  <a:srgbClr val="FF0000"/>
                </a:solidFill>
                <a:latin typeface="+mn-ea"/>
                <a:cs typeface="Times New Roman" panose="02020603050405020304" pitchFamily="18" charset="0"/>
              </a:rPr>
              <a:t>　　</a:t>
            </a:r>
            <a:r>
              <a:rPr lang="ja-JP" altLang="ja-JP" sz="1292" b="1" dirty="0">
                <a:solidFill>
                  <a:srgbClr val="FF0000"/>
                </a:solidFill>
                <a:latin typeface="+mn-ea"/>
                <a:cs typeface="Times New Roman" panose="02020603050405020304" pitchFamily="18" charset="0"/>
              </a:rPr>
              <a:t>スタートアップ専門の職業紹介事業者等とも連携し</a:t>
            </a:r>
            <a:r>
              <a:rPr lang="ja-JP" altLang="en-US" sz="1292" b="1" dirty="0">
                <a:solidFill>
                  <a:srgbClr val="FF0000"/>
                </a:solidFill>
                <a:latin typeface="+mn-ea"/>
                <a:cs typeface="Times New Roman" panose="02020603050405020304" pitchFamily="18" charset="0"/>
              </a:rPr>
              <a:t>人</a:t>
            </a:r>
            <a:r>
              <a:rPr lang="ja-JP" altLang="ja-JP" sz="1292" b="1" dirty="0">
                <a:solidFill>
                  <a:srgbClr val="FF0000"/>
                </a:solidFill>
                <a:latin typeface="+mn-ea"/>
                <a:cs typeface="Times New Roman" panose="02020603050405020304" pitchFamily="18" charset="0"/>
              </a:rPr>
              <a:t>材マッチングを支援。</a:t>
            </a:r>
            <a:endParaRPr lang="ja-JP" altLang="en-US" sz="1292" b="1" dirty="0">
              <a:solidFill>
                <a:srgbClr val="FF0000"/>
              </a:solidFill>
              <a:latin typeface="+mn-ea"/>
            </a:endParaRPr>
          </a:p>
          <a:p>
            <a:pPr lvl="0">
              <a:defRPr/>
            </a:pPr>
            <a:r>
              <a:rPr lang="ja-JP" altLang="en-US" sz="1292" dirty="0">
                <a:latin typeface="+mn-ea"/>
              </a:rPr>
              <a:t>　</a:t>
            </a:r>
            <a:r>
              <a:rPr lang="ja-JP" altLang="en-US" sz="1292" dirty="0">
                <a:solidFill>
                  <a:prstClr val="black"/>
                </a:solidFill>
                <a:latin typeface="+mn-ea"/>
              </a:rPr>
              <a:t>②［地方公共団体への人材派遣］地域課題解決において中核的な役割を担う地方公共団体に対するスキルの高い外部</a:t>
            </a:r>
            <a:endParaRPr lang="en-US" altLang="ja-JP" sz="1292" dirty="0">
              <a:solidFill>
                <a:prstClr val="black"/>
              </a:solidFill>
              <a:latin typeface="+mn-ea"/>
            </a:endParaRPr>
          </a:p>
          <a:p>
            <a:pPr lvl="0">
              <a:defRPr/>
            </a:pPr>
            <a:r>
              <a:rPr lang="ja-JP" altLang="en-US" sz="1292" dirty="0">
                <a:solidFill>
                  <a:prstClr val="black"/>
                </a:solidFill>
                <a:latin typeface="+mn-ea"/>
              </a:rPr>
              <a:t>　　人材の派遣を促進。</a:t>
            </a:r>
            <a:endParaRPr lang="en-US" altLang="ja-JP" sz="1292" dirty="0">
              <a:solidFill>
                <a:prstClr val="black"/>
              </a:solidFill>
              <a:latin typeface="+mn-ea"/>
            </a:endParaRPr>
          </a:p>
          <a:p>
            <a:pPr>
              <a:defRPr/>
            </a:pPr>
            <a:r>
              <a:rPr lang="ja-JP" altLang="en-US" sz="1292" b="1" dirty="0">
                <a:latin typeface="+mn-ea"/>
              </a:rPr>
              <a:t>　</a:t>
            </a:r>
            <a:r>
              <a:rPr lang="ja-JP" altLang="en-US" sz="1292" dirty="0">
                <a:latin typeface="+mn-ea"/>
              </a:rPr>
              <a:t>③</a:t>
            </a:r>
            <a:r>
              <a:rPr lang="ja-JP" altLang="en-US" sz="1292" b="1" dirty="0">
                <a:latin typeface="+mn-ea"/>
              </a:rPr>
              <a:t>［</a:t>
            </a:r>
            <a:r>
              <a:rPr lang="ja-JP" altLang="en-US" sz="1292" dirty="0">
                <a:latin typeface="+mn-ea"/>
              </a:rPr>
              <a:t>起業支援・移住支援等</a:t>
            </a:r>
            <a:r>
              <a:rPr lang="ja-JP" altLang="en-US" sz="1292" b="1" dirty="0">
                <a:latin typeface="+mn-ea"/>
              </a:rPr>
              <a:t>］</a:t>
            </a:r>
            <a:r>
              <a:rPr lang="ja-JP" altLang="en-US" sz="1292" dirty="0">
                <a:latin typeface="+mn-ea"/>
              </a:rPr>
              <a:t>デジタル</a:t>
            </a:r>
            <a:r>
              <a:rPr lang="ja-JP" altLang="en-US" sz="1292" dirty="0">
                <a:solidFill>
                  <a:prstClr val="black"/>
                </a:solidFill>
                <a:latin typeface="+mn-ea"/>
              </a:rPr>
              <a:t>等を活用した地域の社会的課題の解決を目指す起業等を支援。</a:t>
            </a:r>
            <a:endParaRPr lang="en-US" altLang="ja-JP" sz="1292" dirty="0">
              <a:solidFill>
                <a:prstClr val="black"/>
              </a:solidFill>
              <a:latin typeface="+mn-ea"/>
            </a:endParaRPr>
          </a:p>
        </p:txBody>
      </p:sp>
      <p:graphicFrame>
        <p:nvGraphicFramePr>
          <p:cNvPr id="19" name="図表 18"/>
          <p:cNvGraphicFramePr/>
          <p:nvPr/>
        </p:nvGraphicFramePr>
        <p:xfrm>
          <a:off x="2254685" y="2526952"/>
          <a:ext cx="4264731" cy="424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テキスト ボックス 30"/>
          <p:cNvSpPr txBox="1"/>
          <p:nvPr/>
        </p:nvSpPr>
        <p:spPr>
          <a:xfrm>
            <a:off x="1812190" y="2392078"/>
            <a:ext cx="2925079" cy="1573379"/>
          </a:xfrm>
          <a:prstGeom prst="rect">
            <a:avLst/>
          </a:prstGeom>
          <a:solidFill>
            <a:srgbClr val="FFC000"/>
          </a:solidFill>
          <a:ln w="19050">
            <a:solidFill>
              <a:schemeClr val="tx1"/>
            </a:solidFill>
          </a:ln>
        </p:spPr>
        <p:txBody>
          <a:bodyPr wrap="square" rtlCol="0">
            <a:spAutoFit/>
          </a:bodyPr>
          <a:lstStyle/>
          <a:p>
            <a:pPr algn="ctr" defTabSz="844083"/>
            <a:r>
              <a:rPr lang="ja-JP" altLang="en-US" sz="1662" b="1" dirty="0">
                <a:solidFill>
                  <a:prstClr val="black"/>
                </a:solidFill>
                <a:latin typeface="Calibri" panose="020F0502020204030204"/>
                <a:ea typeface="ＭＳ Ｐゴシック" panose="020B0600070205080204" pitchFamily="50" charset="-128"/>
              </a:rPr>
              <a:t>①　地域企業への</a:t>
            </a:r>
            <a:endParaRPr lang="en-US" altLang="ja-JP" sz="1662" b="1" dirty="0">
              <a:solidFill>
                <a:prstClr val="black"/>
              </a:solidFill>
              <a:latin typeface="Calibri" panose="020F0502020204030204"/>
              <a:ea typeface="ＭＳ Ｐゴシック" panose="020B0600070205080204" pitchFamily="50" charset="-128"/>
            </a:endParaRPr>
          </a:p>
          <a:p>
            <a:pPr algn="ctr" defTabSz="844083"/>
            <a:r>
              <a:rPr lang="ja-JP" altLang="en-US" sz="1662" b="1" dirty="0">
                <a:solidFill>
                  <a:prstClr val="black"/>
                </a:solidFill>
                <a:latin typeface="Calibri" panose="020F0502020204030204"/>
                <a:ea typeface="ＭＳ Ｐゴシック" panose="020B0600070205080204" pitchFamily="50" charset="-128"/>
              </a:rPr>
              <a:t>人材マッチング支援</a:t>
            </a:r>
            <a:endParaRPr lang="en-US" altLang="ja-JP" sz="1662" b="1" dirty="0">
              <a:solidFill>
                <a:prstClr val="black"/>
              </a:solidFill>
              <a:latin typeface="Calibri" panose="020F0502020204030204"/>
              <a:ea typeface="ＭＳ Ｐゴシック" panose="020B0600070205080204" pitchFamily="50" charset="-128"/>
            </a:endParaRPr>
          </a:p>
          <a:p>
            <a:pPr defTabSz="844083"/>
            <a:r>
              <a:rPr lang="ja-JP" altLang="en-US" sz="1050" dirty="0">
                <a:solidFill>
                  <a:prstClr val="black"/>
                </a:solidFill>
                <a:latin typeface="ＭＳ Ｐゴシック" panose="020B0600070205080204" pitchFamily="50" charset="-128"/>
                <a:ea typeface="ＭＳ Ｐゴシック" panose="020B0600070205080204" pitchFamily="50" charset="-128"/>
              </a:rPr>
              <a:t>・</a:t>
            </a:r>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46</a:t>
            </a:r>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道府県が行うデジタル実装等にも資するプロ</a:t>
            </a:r>
            <a:endParaRPr lang="en-US" altLang="ja-JP"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フェッショナル人材のマッチング支援　</a:t>
            </a:r>
            <a:endParaRPr lang="en-US" altLang="ja-JP"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defTabSz="844083"/>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b="1" dirty="0">
                <a:latin typeface="ＭＳ Ｐゴシック" panose="020B0600070205080204" pitchFamily="50" charset="-128"/>
                <a:ea typeface="ＭＳ Ｐゴシック" panose="020B0600070205080204" pitchFamily="50" charset="-128"/>
                <a:cs typeface="メイリオ" panose="020B0604030504040204" pitchFamily="50" charset="-128"/>
              </a:rPr>
              <a:t>プロフェッショナル人材事業</a:t>
            </a:r>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a:r>
              <a:rPr lang="ja-JP" altLang="en-US" sz="1050" dirty="0">
                <a:solidFill>
                  <a:prstClr val="black"/>
                </a:solidFill>
                <a:latin typeface="ＭＳ Ｐゴシック" panose="020B0600070205080204" pitchFamily="50" charset="-128"/>
                <a:ea typeface="ＭＳ Ｐゴシック" panose="020B0600070205080204" pitchFamily="50" charset="-128"/>
              </a:rPr>
              <a:t>・ 地域金融機関等が行う経営幹部やデジタル人</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pPr defTabSz="844083"/>
            <a:r>
              <a:rPr lang="ja-JP" altLang="en-US" sz="1050" dirty="0">
                <a:solidFill>
                  <a:prstClr val="black"/>
                </a:solidFill>
                <a:latin typeface="ＭＳ Ｐゴシック" panose="020B0600070205080204" pitchFamily="50" charset="-128"/>
                <a:ea typeface="ＭＳ Ｐゴシック" panose="020B0600070205080204" pitchFamily="50" charset="-128"/>
              </a:rPr>
              <a:t>　材等のハイクラス人材のマッチング支援</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pPr algn="r" defTabSz="844083"/>
            <a:r>
              <a:rPr lang="ja-JP" altLang="en-US" sz="1050" dirty="0">
                <a:solidFill>
                  <a:prstClr val="black"/>
                </a:solidFill>
                <a:latin typeface="ＭＳ Ｐゴシック" panose="020B0600070205080204" pitchFamily="50" charset="-128"/>
                <a:ea typeface="ＭＳ Ｐゴシック" panose="020B0600070205080204" pitchFamily="50" charset="-128"/>
              </a:rPr>
              <a:t>（</a:t>
            </a:r>
            <a:r>
              <a:rPr lang="ja-JP" altLang="en-US" sz="1050" b="1" dirty="0">
                <a:latin typeface="ＭＳ Ｐゴシック" panose="020B0600070205080204" pitchFamily="50" charset="-128"/>
                <a:ea typeface="ＭＳ Ｐゴシック" panose="020B0600070205080204" pitchFamily="50" charset="-128"/>
              </a:rPr>
              <a:t>先導的人材マッチング事業</a:t>
            </a:r>
            <a:r>
              <a:rPr lang="ja-JP" altLang="en-US" sz="1050" dirty="0">
                <a:solidFill>
                  <a:prstClr val="black"/>
                </a:solidFill>
                <a:latin typeface="ＭＳ Ｐゴシック" panose="020B0600070205080204" pitchFamily="50" charset="-128"/>
                <a:ea typeface="ＭＳ Ｐゴシック" panose="020B0600070205080204" pitchFamily="50" charset="-128"/>
              </a:rPr>
              <a:t>）</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5418684" y="5110597"/>
            <a:ext cx="1543227" cy="1484124"/>
          </a:xfrm>
          <a:prstGeom prst="rect">
            <a:avLst/>
          </a:prstGeom>
          <a:solidFill>
            <a:schemeClr val="accent4">
              <a:lumMod val="40000"/>
              <a:lumOff val="60000"/>
            </a:schemeClr>
          </a:solidFill>
          <a:ln w="19050">
            <a:solidFill>
              <a:schemeClr val="tx1"/>
            </a:solidFill>
          </a:ln>
        </p:spPr>
        <p:txBody>
          <a:bodyPr wrap="square" rtlCol="0">
            <a:spAutoFit/>
          </a:bodyPr>
          <a:lstStyle/>
          <a:p>
            <a:pPr algn="ctr" defTabSz="844083"/>
            <a:r>
              <a:rPr lang="ja-JP" altLang="en-US" sz="1477" b="1" dirty="0">
                <a:latin typeface="Calibri" panose="020F0502020204030204"/>
                <a:ea typeface="ＭＳ Ｐゴシック" panose="020B0600070205080204" pitchFamily="50" charset="-128"/>
              </a:rPr>
              <a:t>③　起業支援・</a:t>
            </a:r>
            <a:endParaRPr lang="en-US" altLang="ja-JP" sz="1477" b="1" dirty="0">
              <a:latin typeface="Calibri" panose="020F0502020204030204"/>
              <a:ea typeface="ＭＳ Ｐゴシック" panose="020B0600070205080204" pitchFamily="50" charset="-128"/>
            </a:endParaRPr>
          </a:p>
          <a:p>
            <a:pPr algn="ctr" defTabSz="844083"/>
            <a:r>
              <a:rPr lang="ja-JP" altLang="en-US" sz="1477" b="1" dirty="0">
                <a:latin typeface="Calibri" panose="020F0502020204030204"/>
                <a:ea typeface="ＭＳ Ｐゴシック" panose="020B0600070205080204" pitchFamily="50" charset="-128"/>
              </a:rPr>
              <a:t>移住支援等</a:t>
            </a:r>
            <a:endParaRPr lang="en-US" altLang="ja-JP" sz="1477" b="1" dirty="0">
              <a:latin typeface="Calibri" panose="020F0502020204030204"/>
              <a:ea typeface="ＭＳ Ｐゴシック" panose="020B0600070205080204" pitchFamily="50" charset="-128"/>
            </a:endParaRPr>
          </a:p>
          <a:p>
            <a:pPr defTabSz="844083"/>
            <a:r>
              <a:rPr lang="ja-JP" altLang="en-US" sz="1015" dirty="0">
                <a:latin typeface="Calibri" panose="020F0502020204030204"/>
                <a:ea typeface="ＭＳ Ｐゴシック" panose="020B0600070205080204" pitchFamily="50" charset="-128"/>
              </a:rPr>
              <a:t>・　</a:t>
            </a:r>
            <a:r>
              <a:rPr lang="ja-JP" altLang="en-US" sz="1015" dirty="0">
                <a:latin typeface="ＭＳ Ｐゴシック" panose="020B0600070205080204" pitchFamily="50" charset="-128"/>
                <a:ea typeface="ＭＳ Ｐゴシック" panose="020B0600070205080204" pitchFamily="50" charset="-128"/>
              </a:rPr>
              <a:t>人材マッチング支援と</a:t>
            </a:r>
            <a:endParaRPr lang="en-US" altLang="ja-JP" sz="1015" dirty="0">
              <a:latin typeface="ＭＳ Ｐゴシック" panose="020B0600070205080204" pitchFamily="50" charset="-128"/>
              <a:ea typeface="ＭＳ Ｐゴシック" panose="020B0600070205080204" pitchFamily="50" charset="-128"/>
            </a:endParaRPr>
          </a:p>
          <a:p>
            <a:pPr defTabSz="844083"/>
            <a:r>
              <a:rPr lang="ja-JP" altLang="en-US" sz="1015" dirty="0">
                <a:latin typeface="ＭＳ Ｐゴシック" panose="020B0600070205080204" pitchFamily="50" charset="-128"/>
                <a:ea typeface="ＭＳ Ｐゴシック" panose="020B0600070205080204" pitchFamily="50" charset="-128"/>
              </a:rPr>
              <a:t>　あわせ、地域における</a:t>
            </a:r>
            <a:endParaRPr lang="en-US" altLang="ja-JP" sz="1015" dirty="0">
              <a:latin typeface="ＭＳ Ｐゴシック" panose="020B0600070205080204" pitchFamily="50" charset="-128"/>
              <a:ea typeface="ＭＳ Ｐゴシック" panose="020B0600070205080204" pitchFamily="50" charset="-128"/>
            </a:endParaRPr>
          </a:p>
          <a:p>
            <a:pPr defTabSz="844083"/>
            <a:r>
              <a:rPr lang="ja-JP" altLang="en-US" sz="1015" dirty="0">
                <a:latin typeface="ＭＳ Ｐゴシック" panose="020B0600070205080204" pitchFamily="50" charset="-128"/>
                <a:ea typeface="ＭＳ Ｐゴシック" panose="020B0600070205080204" pitchFamily="50" charset="-128"/>
              </a:rPr>
              <a:t>　スタートアップの創出・</a:t>
            </a:r>
            <a:endParaRPr lang="en-US" altLang="ja-JP" sz="1015" dirty="0">
              <a:latin typeface="ＭＳ Ｐゴシック" panose="020B0600070205080204" pitchFamily="50" charset="-128"/>
              <a:ea typeface="ＭＳ Ｐゴシック" panose="020B0600070205080204" pitchFamily="50" charset="-128"/>
            </a:endParaRPr>
          </a:p>
          <a:p>
            <a:pPr defTabSz="844083"/>
            <a:r>
              <a:rPr lang="ja-JP" altLang="en-US" sz="1015" dirty="0">
                <a:latin typeface="ＭＳ Ｐゴシック" panose="020B0600070205080204" pitchFamily="50" charset="-128"/>
                <a:ea typeface="ＭＳ Ｐゴシック" panose="020B0600070205080204" pitchFamily="50" charset="-128"/>
              </a:rPr>
              <a:t>　成長を促す</a:t>
            </a:r>
            <a:endParaRPr lang="en-US" altLang="ja-JP" sz="1015" dirty="0">
              <a:latin typeface="ＭＳ Ｐゴシック" panose="020B0600070205080204" pitchFamily="50" charset="-128"/>
              <a:ea typeface="ＭＳ Ｐゴシック" panose="020B0600070205080204" pitchFamily="50" charset="-128"/>
            </a:endParaRPr>
          </a:p>
          <a:p>
            <a:pPr defTabSz="844083"/>
            <a:r>
              <a:rPr lang="ja-JP" altLang="en-US" sz="1015" dirty="0">
                <a:ea typeface="ＭＳ Ｐゴシック" panose="020B0600070205080204" pitchFamily="50" charset="-128"/>
              </a:rPr>
              <a:t>・　</a:t>
            </a:r>
            <a:r>
              <a:rPr lang="ja-JP" altLang="en-US" sz="1015" dirty="0">
                <a:latin typeface="ＭＳ Ｐゴシック" panose="020B0600070205080204" pitchFamily="50" charset="-128"/>
                <a:ea typeface="ＭＳ Ｐゴシック" panose="020B0600070205080204" pitchFamily="50" charset="-128"/>
              </a:rPr>
              <a:t>デジタル人材等の地</a:t>
            </a:r>
            <a:endParaRPr lang="en-US" altLang="ja-JP" sz="1015" dirty="0">
              <a:latin typeface="ＭＳ Ｐゴシック" panose="020B0600070205080204" pitchFamily="50" charset="-128"/>
              <a:ea typeface="ＭＳ Ｐゴシック" panose="020B0600070205080204" pitchFamily="50" charset="-128"/>
            </a:endParaRPr>
          </a:p>
          <a:p>
            <a:pPr defTabSz="844083"/>
            <a:r>
              <a:rPr lang="ja-JP" altLang="en-US" sz="1015" dirty="0">
                <a:latin typeface="ＭＳ Ｐゴシック" panose="020B0600070205080204" pitchFamily="50" charset="-128"/>
                <a:ea typeface="ＭＳ Ｐゴシック" panose="020B0600070205080204" pitchFamily="50" charset="-128"/>
              </a:rPr>
              <a:t>　方への移住を促進　等</a:t>
            </a:r>
            <a:endParaRPr lang="ja-JP" altLang="en-US" sz="1015" dirty="0">
              <a:ea typeface="ＭＳ Ｐゴシック" panose="020B0600070205080204" pitchFamily="50" charset="-128"/>
            </a:endParaRPr>
          </a:p>
        </p:txBody>
      </p:sp>
      <p:graphicFrame>
        <p:nvGraphicFramePr>
          <p:cNvPr id="24" name="図表 23"/>
          <p:cNvGraphicFramePr/>
          <p:nvPr/>
        </p:nvGraphicFramePr>
        <p:xfrm>
          <a:off x="5733679" y="2750954"/>
          <a:ext cx="4623155" cy="36197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4" name="ストライプ矢印 53"/>
          <p:cNvSpPr/>
          <p:nvPr/>
        </p:nvSpPr>
        <p:spPr>
          <a:xfrm rot="18733359">
            <a:off x="6810260" y="4481178"/>
            <a:ext cx="778525" cy="616074"/>
          </a:xfrm>
          <a:prstGeom prst="stripedRightArrow">
            <a:avLst/>
          </a:prstGeom>
          <a:solidFill>
            <a:srgbClr val="FFFF00">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Calibri" panose="020F0502020204030204"/>
              <a:ea typeface="ＭＳ Ｐゴシック" panose="020B0600070205080204" pitchFamily="50" charset="-128"/>
            </a:endParaRPr>
          </a:p>
        </p:txBody>
      </p:sp>
      <p:sp>
        <p:nvSpPr>
          <p:cNvPr id="58" name="四角形吹き出し 57"/>
          <p:cNvSpPr/>
          <p:nvPr/>
        </p:nvSpPr>
        <p:spPr>
          <a:xfrm>
            <a:off x="461629" y="2524026"/>
            <a:ext cx="1128125" cy="983860"/>
          </a:xfrm>
          <a:prstGeom prst="wedgeRectCallout">
            <a:avLst>
              <a:gd name="adj1" fmla="val 76302"/>
              <a:gd name="adj2" fmla="val 121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ja-JP" altLang="ja-JP" sz="1015" dirty="0">
                <a:solidFill>
                  <a:prstClr val="black"/>
                </a:solidFill>
                <a:latin typeface="Calibri" panose="020F0502020204030204"/>
                <a:ea typeface="ＭＳ Ｐゴシック" panose="020B0600070205080204" pitchFamily="50" charset="-128"/>
              </a:rPr>
              <a:t>プロフェッショナル人材のマッチングで高いノウハウと実績を</a:t>
            </a:r>
            <a:r>
              <a:rPr lang="ja-JP" altLang="en-US" sz="1015" dirty="0">
                <a:solidFill>
                  <a:prstClr val="black"/>
                </a:solidFill>
                <a:latin typeface="Calibri" panose="020F0502020204030204"/>
                <a:ea typeface="ＭＳ Ｐゴシック" panose="020B0600070205080204" pitchFamily="50" charset="-128"/>
              </a:rPr>
              <a:t>保</a:t>
            </a:r>
            <a:r>
              <a:rPr lang="ja-JP" altLang="ja-JP" sz="1015" dirty="0">
                <a:solidFill>
                  <a:prstClr val="black"/>
                </a:solidFill>
                <a:latin typeface="Calibri" panose="020F0502020204030204"/>
                <a:ea typeface="ＭＳ Ｐゴシック" panose="020B0600070205080204" pitchFamily="50" charset="-128"/>
              </a:rPr>
              <a:t>有</a:t>
            </a:r>
            <a:endParaRPr lang="ja-JP" altLang="en-US" sz="1015" dirty="0">
              <a:solidFill>
                <a:prstClr val="black"/>
              </a:solidFill>
              <a:latin typeface="Calibri" panose="020F0502020204030204"/>
              <a:ea typeface="ＭＳ Ｐゴシック" panose="020B0600070205080204" pitchFamily="50" charset="-128"/>
            </a:endParaRPr>
          </a:p>
        </p:txBody>
      </p:sp>
      <p:sp>
        <p:nvSpPr>
          <p:cNvPr id="59" name="四角形吹き出し 58"/>
          <p:cNvSpPr/>
          <p:nvPr/>
        </p:nvSpPr>
        <p:spPr>
          <a:xfrm>
            <a:off x="438966" y="4247449"/>
            <a:ext cx="1959103" cy="961223"/>
          </a:xfrm>
          <a:prstGeom prst="wedgeRectCallout">
            <a:avLst>
              <a:gd name="adj1" fmla="val 32676"/>
              <a:gd name="adj2" fmla="val -1018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ja-JP" altLang="en-US" sz="1015" dirty="0">
                <a:solidFill>
                  <a:prstClr val="black"/>
                </a:solidFill>
                <a:latin typeface="Calibri" panose="020F0502020204030204"/>
                <a:ea typeface="ＭＳ Ｐゴシック" panose="020B0600070205080204" pitchFamily="50" charset="-128"/>
              </a:rPr>
              <a:t>・</a:t>
            </a:r>
            <a:r>
              <a:rPr lang="ja-JP" altLang="ja-JP" sz="1015" dirty="0">
                <a:solidFill>
                  <a:prstClr val="black"/>
                </a:solidFill>
                <a:latin typeface="Calibri" panose="020F0502020204030204"/>
                <a:ea typeface="ＭＳ Ｐゴシック" panose="020B0600070205080204" pitchFamily="50" charset="-128"/>
              </a:rPr>
              <a:t>取引先とのネットワークを有し地域企業の経営</a:t>
            </a:r>
            <a:r>
              <a:rPr lang="ja-JP" altLang="en-US" sz="1015" dirty="0">
                <a:solidFill>
                  <a:prstClr val="black"/>
                </a:solidFill>
                <a:latin typeface="Calibri" panose="020F0502020204030204"/>
                <a:ea typeface="ＭＳ Ｐゴシック" panose="020B0600070205080204" pitchFamily="50" charset="-128"/>
              </a:rPr>
              <a:t>課題</a:t>
            </a:r>
            <a:r>
              <a:rPr lang="ja-JP" altLang="ja-JP" sz="1015" dirty="0">
                <a:solidFill>
                  <a:prstClr val="black"/>
                </a:solidFill>
                <a:latin typeface="Calibri" panose="020F0502020204030204"/>
                <a:ea typeface="ＭＳ Ｐゴシック" panose="020B0600070205080204" pitchFamily="50" charset="-128"/>
              </a:rPr>
              <a:t>等に精通</a:t>
            </a:r>
            <a:endParaRPr lang="en-US" altLang="ja-JP" sz="1015" dirty="0">
              <a:solidFill>
                <a:prstClr val="black"/>
              </a:solidFill>
              <a:latin typeface="Calibri" panose="020F0502020204030204"/>
              <a:ea typeface="ＭＳ Ｐゴシック" panose="020B0600070205080204" pitchFamily="50" charset="-128"/>
            </a:endParaRPr>
          </a:p>
          <a:p>
            <a:pPr defTabSz="844083"/>
            <a:endParaRPr lang="en-US" altLang="ja-JP" sz="1015" dirty="0">
              <a:solidFill>
                <a:prstClr val="black"/>
              </a:solidFill>
              <a:latin typeface="Calibri" panose="020F0502020204030204"/>
              <a:ea typeface="ＭＳ Ｐゴシック" panose="020B0600070205080204" pitchFamily="50" charset="-128"/>
            </a:endParaRPr>
          </a:p>
          <a:p>
            <a:pPr defTabSz="844083"/>
            <a:r>
              <a:rPr lang="ja-JP" altLang="en-US" sz="1015" dirty="0">
                <a:solidFill>
                  <a:prstClr val="black"/>
                </a:solidFill>
                <a:ea typeface="ＭＳ Ｐゴシック" panose="020B0600070205080204" pitchFamily="50" charset="-128"/>
              </a:rPr>
              <a:t>・地域経済活性化支援機構に整備する大企業人材プラットフォームとも連携</a:t>
            </a:r>
          </a:p>
        </p:txBody>
      </p:sp>
      <p:sp>
        <p:nvSpPr>
          <p:cNvPr id="20" name="テキスト ボックス 19"/>
          <p:cNvSpPr txBox="1"/>
          <p:nvPr/>
        </p:nvSpPr>
        <p:spPr>
          <a:xfrm>
            <a:off x="918682" y="5994319"/>
            <a:ext cx="1347897" cy="348109"/>
          </a:xfrm>
          <a:prstGeom prst="rect">
            <a:avLst/>
          </a:prstGeom>
          <a:solidFill>
            <a:schemeClr val="accent1"/>
          </a:solidFill>
        </p:spPr>
        <p:txBody>
          <a:bodyPr wrap="square" rtlCol="0">
            <a:spAutoFit/>
          </a:bodyPr>
          <a:lstStyle/>
          <a:p>
            <a:pPr algn="ctr" defTabSz="844083"/>
            <a:r>
              <a:rPr lang="ja-JP" altLang="en-US" sz="1662" b="1" dirty="0">
                <a:solidFill>
                  <a:prstClr val="white"/>
                </a:solidFill>
                <a:latin typeface="Calibri" panose="020F0502020204030204"/>
                <a:ea typeface="ＭＳ Ｐゴシック" panose="020B0600070205080204" pitchFamily="50" charset="-128"/>
              </a:rPr>
              <a:t>都市部</a:t>
            </a:r>
          </a:p>
        </p:txBody>
      </p:sp>
      <p:sp>
        <p:nvSpPr>
          <p:cNvPr id="15" name="テキスト ボックス 14"/>
          <p:cNvSpPr txBox="1"/>
          <p:nvPr/>
        </p:nvSpPr>
        <p:spPr>
          <a:xfrm>
            <a:off x="6398495" y="2347832"/>
            <a:ext cx="1343376" cy="348109"/>
          </a:xfrm>
          <a:prstGeom prst="rect">
            <a:avLst/>
          </a:prstGeom>
          <a:solidFill>
            <a:schemeClr val="accent1"/>
          </a:solidFill>
        </p:spPr>
        <p:txBody>
          <a:bodyPr wrap="square" rtlCol="0">
            <a:spAutoFit/>
          </a:bodyPr>
          <a:lstStyle/>
          <a:p>
            <a:pPr algn="ctr" defTabSz="844083"/>
            <a:r>
              <a:rPr lang="ja-JP" altLang="en-US" sz="1662" b="1" dirty="0">
                <a:solidFill>
                  <a:prstClr val="white"/>
                </a:solidFill>
                <a:latin typeface="Calibri" panose="020F0502020204030204"/>
                <a:ea typeface="ＭＳ Ｐゴシック" panose="020B0600070205080204" pitchFamily="50" charset="-128"/>
              </a:rPr>
              <a:t>地域</a:t>
            </a:r>
          </a:p>
        </p:txBody>
      </p:sp>
      <p:sp>
        <p:nvSpPr>
          <p:cNvPr id="22" name="テキスト ボックス 21"/>
          <p:cNvSpPr txBox="1"/>
          <p:nvPr/>
        </p:nvSpPr>
        <p:spPr>
          <a:xfrm>
            <a:off x="3066070" y="5111942"/>
            <a:ext cx="2015960" cy="1327928"/>
          </a:xfrm>
          <a:prstGeom prst="rect">
            <a:avLst/>
          </a:prstGeom>
          <a:solidFill>
            <a:schemeClr val="accent2">
              <a:lumMod val="40000"/>
              <a:lumOff val="60000"/>
            </a:schemeClr>
          </a:solidFill>
          <a:ln w="19050">
            <a:solidFill>
              <a:schemeClr val="tx1"/>
            </a:solidFill>
          </a:ln>
        </p:spPr>
        <p:txBody>
          <a:bodyPr wrap="square" rtlCol="0">
            <a:spAutoFit/>
          </a:bodyPr>
          <a:lstStyle/>
          <a:p>
            <a:pPr algn="ctr" defTabSz="844083"/>
            <a:r>
              <a:rPr lang="ja-JP" altLang="en-US" sz="1477" b="1" dirty="0">
                <a:solidFill>
                  <a:prstClr val="black"/>
                </a:solidFill>
                <a:latin typeface="Calibri" panose="020F0502020204030204"/>
                <a:ea typeface="ＭＳ Ｐゴシック" panose="020B0600070205080204" pitchFamily="50" charset="-128"/>
              </a:rPr>
              <a:t>②　</a:t>
            </a:r>
            <a:r>
              <a:rPr lang="ja-JP" altLang="en-US" sz="1477" b="1" dirty="0">
                <a:latin typeface="Calibri" panose="020F0502020204030204"/>
                <a:ea typeface="ＭＳ Ｐゴシック" panose="020B0600070205080204" pitchFamily="50" charset="-128"/>
              </a:rPr>
              <a:t>地方公共団体</a:t>
            </a:r>
            <a:r>
              <a:rPr lang="ja-JP" altLang="en-US" sz="1477" b="1" dirty="0">
                <a:solidFill>
                  <a:prstClr val="black"/>
                </a:solidFill>
                <a:latin typeface="Calibri" panose="020F0502020204030204"/>
                <a:ea typeface="ＭＳ Ｐゴシック" panose="020B0600070205080204" pitchFamily="50" charset="-128"/>
              </a:rPr>
              <a:t>への</a:t>
            </a:r>
            <a:endParaRPr lang="en-US" altLang="ja-JP" sz="1477" b="1" dirty="0">
              <a:solidFill>
                <a:prstClr val="black"/>
              </a:solidFill>
              <a:latin typeface="Calibri" panose="020F0502020204030204"/>
              <a:ea typeface="ＭＳ Ｐゴシック" panose="020B0600070205080204" pitchFamily="50" charset="-128"/>
            </a:endParaRPr>
          </a:p>
          <a:p>
            <a:pPr algn="ctr" defTabSz="844083"/>
            <a:r>
              <a:rPr lang="ja-JP" altLang="en-US" sz="1477" b="1" dirty="0">
                <a:solidFill>
                  <a:prstClr val="black"/>
                </a:solidFill>
                <a:latin typeface="Calibri" panose="020F0502020204030204"/>
                <a:ea typeface="ＭＳ Ｐゴシック" panose="020B0600070205080204" pitchFamily="50" charset="-128"/>
              </a:rPr>
              <a:t>人材派遣</a:t>
            </a:r>
            <a:endParaRPr lang="en-US" altLang="ja-JP" sz="1477" b="1" dirty="0">
              <a:solidFill>
                <a:prstClr val="black"/>
              </a:solidFill>
              <a:latin typeface="Calibri" panose="020F0502020204030204"/>
              <a:ea typeface="ＭＳ Ｐゴシック" panose="020B0600070205080204" pitchFamily="50" charset="-128"/>
            </a:endParaRPr>
          </a:p>
          <a:p>
            <a:pPr defTabSz="844083"/>
            <a:r>
              <a:rPr lang="ja-JP" altLang="en-US" sz="1015" dirty="0">
                <a:solidFill>
                  <a:prstClr val="black"/>
                </a:solidFill>
                <a:ea typeface="ＭＳ Ｐゴシック" panose="020B0600070205080204" pitchFamily="50" charset="-128"/>
              </a:rPr>
              <a:t>・　市町村の</a:t>
            </a:r>
            <a:r>
              <a:rPr lang="en-US" altLang="ja-JP" sz="1015" dirty="0">
                <a:solidFill>
                  <a:prstClr val="black"/>
                </a:solidFill>
                <a:ea typeface="ＭＳ Ｐゴシック" panose="020B0600070205080204" pitchFamily="50" charset="-128"/>
              </a:rPr>
              <a:t>CIO</a:t>
            </a:r>
            <a:r>
              <a:rPr lang="ja-JP" altLang="en-US" sz="1015" dirty="0">
                <a:solidFill>
                  <a:prstClr val="black"/>
                </a:solidFill>
                <a:ea typeface="ＭＳ Ｐゴシック" panose="020B0600070205080204" pitchFamily="50" charset="-128"/>
              </a:rPr>
              <a:t>補佐官等の</a:t>
            </a:r>
            <a:endParaRPr lang="en-US" altLang="ja-JP" sz="1015" dirty="0">
              <a:solidFill>
                <a:prstClr val="black"/>
              </a:solidFill>
              <a:ea typeface="ＭＳ Ｐゴシック" panose="020B0600070205080204" pitchFamily="50" charset="-128"/>
            </a:endParaRPr>
          </a:p>
          <a:p>
            <a:pPr defTabSz="844083"/>
            <a:r>
              <a:rPr lang="ja-JP" altLang="en-US" sz="1015" dirty="0">
                <a:solidFill>
                  <a:prstClr val="black"/>
                </a:solidFill>
                <a:ea typeface="ＭＳ Ｐゴシック" panose="020B0600070205080204" pitchFamily="50" charset="-128"/>
              </a:rPr>
              <a:t>　</a:t>
            </a:r>
            <a:r>
              <a:rPr lang="ja-JP" altLang="en-US" sz="1015" dirty="0">
                <a:ea typeface="ＭＳ Ｐゴシック" panose="020B0600070205080204" pitchFamily="50" charset="-128"/>
              </a:rPr>
              <a:t>確保</a:t>
            </a:r>
            <a:r>
              <a:rPr lang="ja-JP" altLang="en-US" sz="1015" dirty="0">
                <a:solidFill>
                  <a:prstClr val="black"/>
                </a:solidFill>
                <a:ea typeface="ＭＳ Ｐゴシック" panose="020B0600070205080204" pitchFamily="50" charset="-128"/>
              </a:rPr>
              <a:t>支援</a:t>
            </a:r>
            <a:endParaRPr lang="en-US" altLang="ja-JP" sz="1015" dirty="0">
              <a:solidFill>
                <a:prstClr val="black"/>
              </a:solidFill>
              <a:ea typeface="ＭＳ Ｐゴシック" panose="020B0600070205080204" pitchFamily="50" charset="-128"/>
            </a:endParaRPr>
          </a:p>
          <a:p>
            <a:pPr defTabSz="844083"/>
            <a:r>
              <a:rPr lang="ja-JP" altLang="en-US" sz="1015" dirty="0">
                <a:solidFill>
                  <a:prstClr val="black"/>
                </a:solidFill>
                <a:latin typeface="Calibri" panose="020F0502020204030204"/>
                <a:ea typeface="ＭＳ Ｐゴシック" panose="020B0600070205080204" pitchFamily="50" charset="-128"/>
              </a:rPr>
              <a:t>・　デジタル専門人材派遣</a:t>
            </a:r>
            <a:endParaRPr lang="en-US" altLang="ja-JP" sz="1015" dirty="0">
              <a:solidFill>
                <a:prstClr val="black"/>
              </a:solidFill>
              <a:latin typeface="Calibri" panose="020F0502020204030204"/>
              <a:ea typeface="ＭＳ Ｐゴシック" panose="020B0600070205080204" pitchFamily="50" charset="-128"/>
            </a:endParaRPr>
          </a:p>
          <a:p>
            <a:pPr defTabSz="844083"/>
            <a:r>
              <a:rPr lang="ja-JP" altLang="en-US" sz="1015" dirty="0">
                <a:solidFill>
                  <a:prstClr val="black"/>
                </a:solidFill>
                <a:latin typeface="Calibri" panose="020F0502020204030204"/>
                <a:ea typeface="ＭＳ Ｐゴシック" panose="020B0600070205080204" pitchFamily="50" charset="-128"/>
              </a:rPr>
              <a:t>・　</a:t>
            </a:r>
            <a:r>
              <a:rPr lang="en-US" altLang="ja-JP" sz="1015" dirty="0">
                <a:solidFill>
                  <a:prstClr val="black"/>
                </a:solidFill>
                <a:latin typeface="Calibri" panose="020F0502020204030204"/>
                <a:ea typeface="ＭＳ Ｐゴシック" panose="020B0600070205080204" pitchFamily="50" charset="-128"/>
              </a:rPr>
              <a:t>DX</a:t>
            </a:r>
            <a:r>
              <a:rPr lang="ja-JP" altLang="en-US" sz="1015" dirty="0">
                <a:solidFill>
                  <a:prstClr val="black"/>
                </a:solidFill>
                <a:latin typeface="Calibri" panose="020F0502020204030204"/>
                <a:ea typeface="ＭＳ Ｐゴシック" panose="020B0600070205080204" pitchFamily="50" charset="-128"/>
              </a:rPr>
              <a:t>地域活性化チーム派遣　</a:t>
            </a:r>
            <a:endParaRPr lang="en-US" altLang="ja-JP" sz="1015" dirty="0">
              <a:solidFill>
                <a:prstClr val="black"/>
              </a:solidFill>
              <a:latin typeface="Calibri" panose="020F0502020204030204"/>
              <a:ea typeface="ＭＳ Ｐゴシック" panose="020B0600070205080204" pitchFamily="50" charset="-128"/>
            </a:endParaRPr>
          </a:p>
          <a:p>
            <a:pPr defTabSz="844083"/>
            <a:r>
              <a:rPr lang="ja-JP" altLang="en-US" sz="1015" dirty="0">
                <a:solidFill>
                  <a:prstClr val="black"/>
                </a:solidFill>
                <a:latin typeface="Calibri" panose="020F0502020204030204"/>
                <a:ea typeface="ＭＳ Ｐゴシック" panose="020B0600070205080204" pitchFamily="50" charset="-128"/>
              </a:rPr>
              <a:t>　事業　等</a:t>
            </a:r>
            <a:endParaRPr lang="en-US" altLang="ja-JP" sz="1015"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1812189" y="2392078"/>
            <a:ext cx="2925079" cy="15733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4"/>
          <p:cNvSpPr>
            <a:spLocks noGrp="1"/>
          </p:cNvSpPr>
          <p:nvPr>
            <p:ph type="sldNum" sz="quarter" idx="12"/>
          </p:nvPr>
        </p:nvSpPr>
        <p:spPr>
          <a:xfrm>
            <a:off x="9345488" y="6394451"/>
            <a:ext cx="560512" cy="365125"/>
          </a:xfrm>
        </p:spPr>
        <p:txBody>
          <a:bodyPr/>
          <a:lstStyle/>
          <a:p>
            <a:pPr defTabSz="957816"/>
            <a:fld id="{E56D3A4E-9A59-4E6B-BF4A-AE0DD7BCF8CE}" type="slidenum">
              <a:rPr lang="ja-JP" altLang="en-US" sz="1900" smtClean="0"/>
              <a:pPr defTabSz="957816"/>
              <a:t>20</a:t>
            </a:fld>
            <a:endParaRPr lang="ja-JP" altLang="en-US" sz="1900" dirty="0"/>
          </a:p>
        </p:txBody>
      </p:sp>
    </p:spTree>
    <p:extLst>
      <p:ext uri="{BB962C8B-B14F-4D97-AF65-F5344CB8AC3E}">
        <p14:creationId xmlns:p14="http://schemas.microsoft.com/office/powerpoint/2010/main" val="265711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6632"/>
            <a:ext cx="8915400" cy="400548"/>
          </a:xfrm>
        </p:spPr>
        <p:txBody>
          <a:bodyPr>
            <a:normAutofit fontScale="90000"/>
          </a:bodyPr>
          <a:lstStyle/>
          <a:p>
            <a:r>
              <a:rPr lang="ja-JP" altLang="en-US" sz="2400" dirty="0"/>
              <a:t>デジタル田園都市国家構想基本方針　抄</a:t>
            </a:r>
            <a:endParaRPr kumimoji="1" lang="ja-JP" altLang="en-US" sz="2400" dirty="0"/>
          </a:p>
        </p:txBody>
      </p:sp>
      <p:sp>
        <p:nvSpPr>
          <p:cNvPr id="3" name="コンテンツ プレースホルダー 2"/>
          <p:cNvSpPr>
            <a:spLocks noGrp="1"/>
          </p:cNvSpPr>
          <p:nvPr>
            <p:ph idx="1"/>
          </p:nvPr>
        </p:nvSpPr>
        <p:spPr>
          <a:xfrm>
            <a:off x="495300" y="1124744"/>
            <a:ext cx="8915400" cy="5001421"/>
          </a:xfrm>
        </p:spPr>
        <p:txBody>
          <a:bodyPr/>
          <a:lstStyle/>
          <a:p>
            <a:pPr marL="0" indent="0">
              <a:buNone/>
            </a:pPr>
            <a:r>
              <a:rPr lang="ja-JP" altLang="en-US" sz="1600" dirty="0"/>
              <a:t>第２章 デジタル田園都市国家構想の実現に向けた方向性</a:t>
            </a:r>
            <a:endParaRPr lang="en-US" altLang="ja-JP" sz="1600" dirty="0"/>
          </a:p>
          <a:p>
            <a:pPr marL="0" indent="0">
              <a:buNone/>
            </a:pPr>
            <a:r>
              <a:rPr lang="ja-JP" altLang="en-US" sz="1400" dirty="0"/>
              <a:t>　</a:t>
            </a:r>
            <a:r>
              <a:rPr lang="zh-TW" altLang="en-US" sz="1400" dirty="0"/>
              <a:t>１．取組方針</a:t>
            </a:r>
            <a:endParaRPr lang="en-US" altLang="zh-TW" sz="1400" dirty="0"/>
          </a:p>
          <a:p>
            <a:pPr marL="0" indent="0">
              <a:buNone/>
            </a:pPr>
            <a:r>
              <a:rPr lang="ja-JP" altLang="en-US" sz="1400" dirty="0"/>
              <a:t>　（３）デジタル人材の育成・確保</a:t>
            </a:r>
            <a:endParaRPr lang="en-US" altLang="ja-JP" sz="1400" dirty="0"/>
          </a:p>
          <a:p>
            <a:pPr marL="0" indent="0">
              <a:buNone/>
            </a:pPr>
            <a:r>
              <a:rPr lang="ja-JP" altLang="en-US" sz="1200" dirty="0"/>
              <a:t>　④デジタル人材の地域への還流促進</a:t>
            </a:r>
            <a:endParaRPr lang="en-US" altLang="ja-JP" sz="1200" dirty="0"/>
          </a:p>
          <a:p>
            <a:pPr marL="252000" indent="0">
              <a:buNone/>
            </a:pPr>
            <a:r>
              <a:rPr lang="ja-JP" altLang="en-US" sz="1200" dirty="0"/>
              <a:t>　デジタル田園都市国家構想の実現に向けては、デジタル人材の育成を行うとともに、育成した人材が都市部に偏在することのないよう、地方への人材還流を促進していくことが重要である。 </a:t>
            </a:r>
            <a:endParaRPr lang="en-US" altLang="ja-JP" sz="1200" dirty="0"/>
          </a:p>
          <a:p>
            <a:pPr marL="252000" indent="0">
              <a:buNone/>
            </a:pPr>
            <a:r>
              <a:rPr lang="ja-JP" altLang="en-US" sz="1200" dirty="0"/>
              <a:t>　具体的には、地域企業等において、デジタル人材の確保に向けた取組を進める必要がある。</a:t>
            </a:r>
            <a:r>
              <a:rPr lang="ja-JP" altLang="en-US" sz="1200" u="sng" dirty="0"/>
              <a:t>このため、地域企業の経営課題解決に必要なデジタル人材等のマッチング支援を強化していく。具体的には、プロフェッショナル人材のマッチングで高いノウハウと実績を有するプロフェッショナル人材戦略拠点と、取引先とのネットワークを有し地域企業の経営課題等に精通する地域金融機関、大企業の人材プラットフォームを整備する株式会社地域経済活性化支援機構（以下「</a:t>
            </a:r>
            <a:r>
              <a:rPr lang="en-US" altLang="ja-JP" sz="1200" u="sng" dirty="0"/>
              <a:t>REVIC</a:t>
            </a:r>
            <a:r>
              <a:rPr lang="ja-JP" altLang="en-US" sz="1200" u="sng" dirty="0"/>
              <a:t>」という。）が緊密に連携して行う取組を強化する。また、地方からデジタル実装を進めるためには、地域においてイノベーションを担うスタートアップにも人材が適切に供給される必要がある。こうした観点から、プロフェッショナル人材戦略拠点及び地域金融機関に加え、スタートアップの実情を把握するベンチャー・キャピタルやスタートアップ専門の職業紹介事業者等とも連携して人材マッチングを支援する。</a:t>
            </a:r>
            <a:endParaRPr lang="en-US" altLang="ja-JP" sz="1200" dirty="0"/>
          </a:p>
          <a:p>
            <a:pPr marL="252000" indent="0">
              <a:buNone/>
            </a:pPr>
            <a:r>
              <a:rPr lang="ja-JP" altLang="en-US" sz="1200" dirty="0"/>
              <a:t>　さらに、デジタルを活用した地域の社会課題解決を実現するため、その中核的な役割を担う地方公共団体に対しても、高いスキルを有する外部人材の派遣が促進されるよう、民間事業者などとも連携しながら取組を推進する。</a:t>
            </a:r>
            <a:endParaRPr lang="en-US" altLang="ja-JP" sz="1200" dirty="0"/>
          </a:p>
          <a:p>
            <a:pPr marL="252000" indent="0">
              <a:buNone/>
            </a:pPr>
            <a:r>
              <a:rPr lang="ja-JP" altLang="en-US" sz="1200" dirty="0"/>
              <a:t>　加えて、地方創生移住支援事業により、デジタル人材等の地方移住を支援するとともに、地方創生起業支援事業により、デジタル等を活用した地域の社会課題の解決を目指す起業等を支援する。</a:t>
            </a:r>
            <a:endParaRPr lang="en-US" altLang="ja-JP" sz="1200" dirty="0"/>
          </a:p>
          <a:p>
            <a:pPr marL="252000" indent="0">
              <a:buNone/>
            </a:pPr>
            <a:r>
              <a:rPr lang="ja-JP" altLang="en-US" sz="1200" dirty="0"/>
              <a:t>　</a:t>
            </a:r>
            <a:r>
              <a:rPr lang="ja-JP" altLang="en-US" sz="1200" u="sng" dirty="0"/>
              <a:t>これらの取組を「デジタル人材地域還流戦略パッケージ」として期限を区切って集中的に実施し、地域へのデジタル人材等の還流、地域人材市場の育成及びマッチングビジネスの早期市場化・自立化を図る。</a:t>
            </a:r>
            <a:endParaRPr lang="en-US" altLang="ja-JP" sz="1200" u="sng" dirty="0"/>
          </a:p>
        </p:txBody>
      </p:sp>
      <p:sp>
        <p:nvSpPr>
          <p:cNvPr id="5" name="スライド番号プレースホルダー 4"/>
          <p:cNvSpPr>
            <a:spLocks noGrp="1"/>
          </p:cNvSpPr>
          <p:nvPr>
            <p:ph type="sldNum" sz="quarter" idx="12"/>
          </p:nvPr>
        </p:nvSpPr>
        <p:spPr/>
        <p:txBody>
          <a:bodyPr/>
          <a:lstStyle/>
          <a:p>
            <a:pPr defTabSz="957816"/>
            <a:fld id="{E56D3A4E-9A59-4E6B-BF4A-AE0DD7BCF8CE}" type="slidenum">
              <a:rPr lang="ja-JP" altLang="en-US" sz="1900" smtClean="0"/>
              <a:pPr defTabSz="957816"/>
              <a:t>21</a:t>
            </a:fld>
            <a:endParaRPr lang="ja-JP" altLang="en-US" sz="1900" dirty="0"/>
          </a:p>
        </p:txBody>
      </p:sp>
    </p:spTree>
    <p:extLst>
      <p:ext uri="{BB962C8B-B14F-4D97-AF65-F5344CB8AC3E}">
        <p14:creationId xmlns:p14="http://schemas.microsoft.com/office/powerpoint/2010/main" val="195904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6632"/>
            <a:ext cx="8915400" cy="400548"/>
          </a:xfrm>
        </p:spPr>
        <p:txBody>
          <a:bodyPr>
            <a:normAutofit fontScale="90000"/>
          </a:bodyPr>
          <a:lstStyle/>
          <a:p>
            <a:r>
              <a:rPr lang="ja-JP" altLang="en-US" sz="2400" dirty="0"/>
              <a:t>デジタル田園都市国家構想基本方針　抄</a:t>
            </a:r>
            <a:endParaRPr kumimoji="1" lang="ja-JP" altLang="en-US" sz="2400" dirty="0"/>
          </a:p>
        </p:txBody>
      </p:sp>
      <p:sp>
        <p:nvSpPr>
          <p:cNvPr id="3" name="コンテンツ プレースホルダー 2"/>
          <p:cNvSpPr>
            <a:spLocks noGrp="1"/>
          </p:cNvSpPr>
          <p:nvPr>
            <p:ph idx="1"/>
          </p:nvPr>
        </p:nvSpPr>
        <p:spPr>
          <a:xfrm>
            <a:off x="495300" y="1052736"/>
            <a:ext cx="8915400" cy="5073429"/>
          </a:xfrm>
        </p:spPr>
        <p:txBody>
          <a:bodyPr/>
          <a:lstStyle/>
          <a:p>
            <a:pPr marL="0" indent="0">
              <a:buNone/>
            </a:pPr>
            <a:r>
              <a:rPr lang="ja-JP" altLang="en-US" sz="1600" dirty="0"/>
              <a:t>第３章 各分野の政策の推進</a:t>
            </a:r>
            <a:endParaRPr lang="en-US" altLang="ja-JP" sz="1600" dirty="0"/>
          </a:p>
          <a:p>
            <a:pPr marL="0" indent="0">
              <a:buNone/>
            </a:pPr>
            <a:r>
              <a:rPr lang="ja-JP" altLang="en-US" sz="1400" dirty="0"/>
              <a:t>　３</a:t>
            </a:r>
            <a:r>
              <a:rPr lang="en-US" altLang="ja-JP" sz="1400" dirty="0"/>
              <a:t>.</a:t>
            </a:r>
            <a:r>
              <a:rPr lang="ja-JP" altLang="en-US" sz="1400" dirty="0"/>
              <a:t>デジタル人材の育成・確保</a:t>
            </a:r>
            <a:endParaRPr lang="en-US" altLang="ja-JP" sz="1400" dirty="0"/>
          </a:p>
          <a:p>
            <a:pPr marL="0" indent="0">
              <a:buNone/>
            </a:pPr>
            <a:r>
              <a:rPr lang="ja-JP" altLang="en-US" sz="1400" dirty="0"/>
              <a:t>　（４）デジタル人材の地域への還流促進</a:t>
            </a:r>
            <a:endParaRPr lang="en-US" altLang="ja-JP" sz="1400" dirty="0"/>
          </a:p>
          <a:p>
            <a:pPr marL="0" indent="0">
              <a:buNone/>
            </a:pPr>
            <a:r>
              <a:rPr lang="ja-JP" altLang="en-US" sz="1200" dirty="0"/>
              <a:t>　①「デジタル人材地域還流戦略パッケージ」の推進 </a:t>
            </a:r>
            <a:endParaRPr lang="en-US" altLang="ja-JP" sz="1200" dirty="0"/>
          </a:p>
          <a:p>
            <a:pPr marL="0" indent="0">
              <a:buNone/>
            </a:pPr>
            <a:r>
              <a:rPr lang="en-US" altLang="ja-JP" sz="1200" dirty="0"/>
              <a:t>【</a:t>
            </a:r>
            <a:r>
              <a:rPr lang="ja-JP" altLang="en-US" sz="1200" dirty="0"/>
              <a:t>具体的取組</a:t>
            </a:r>
            <a:r>
              <a:rPr lang="en-US" altLang="ja-JP" sz="1200" dirty="0"/>
              <a:t>】</a:t>
            </a:r>
          </a:p>
          <a:p>
            <a:pPr marL="0" indent="0">
              <a:buNone/>
            </a:pPr>
            <a:r>
              <a:rPr lang="ja-JP" altLang="en-US" sz="1200" dirty="0"/>
              <a:t>　⒞地域企業のデジタル人材のマッチング支援 </a:t>
            </a:r>
            <a:endParaRPr lang="en-US" altLang="ja-JP" sz="1200" dirty="0"/>
          </a:p>
          <a:p>
            <a:pPr marL="315450" indent="-171450"/>
            <a:r>
              <a:rPr lang="ja-JP" altLang="en-US" sz="1200" u="sng" dirty="0"/>
              <a:t>地域企業の成長・生産性向上を実現するため、地域企業の経営幹部や経営課題解決に必要な専門人材のマッチングを支援する「先導的人材マッチング事業」について、日常的に地域企業と関わり、その経営課題をよく理解する地域金融機関に加え、スタートアップ企業の実情を把握するベンチャー・キャピタルやスタートアップ専門の職業紹介事業者等の参画・連携を促進する。これにより、地域におけるイノベーション創出を後押しし、地方からのデジタル実装の加速化を図るとともに、経営幹部やデジタル人材などのハイレベル人材の地域への還流を目指す。</a:t>
            </a:r>
            <a:endParaRPr lang="en-US" altLang="ja-JP" sz="1200" u="sng" dirty="0"/>
          </a:p>
          <a:p>
            <a:pPr marL="144000" indent="0">
              <a:buNone/>
            </a:pPr>
            <a:r>
              <a:rPr lang="ja-JP" altLang="en-US" sz="1050" dirty="0"/>
              <a:t>　　（内閣官房デジタル田園都市国家構想実現会議事務局、内閣府地方創生推進室）</a:t>
            </a:r>
            <a:endParaRPr lang="en-US" altLang="ja-JP" sz="1050" dirty="0"/>
          </a:p>
          <a:p>
            <a:pPr marL="315450" indent="-171450"/>
            <a:r>
              <a:rPr lang="ja-JP" altLang="en-US" sz="1200" dirty="0"/>
              <a:t>地域企業におけるデジタル人材の確保に資するため、プロフェッショナル人材戦略拠点の体制強化支援や副業・兼業促進のための環境整備に取り組む。</a:t>
            </a:r>
            <a:r>
              <a:rPr lang="ja-JP" altLang="en-US" sz="1200" u="sng" dirty="0"/>
              <a:t>また、プロフェッショナル人材のマッチングで高いノウハウと実績を有するプロフェッショナル人材戦略拠点に対し、地域企業とネットワークを有する地域金融機関との連携強化を慫慂するとともに、ベンチャー・キャピタル等との協働を促進し、スタートアップを含む地域の幅広い企業の経営課題解決に必要なデジタル人材等のマッチングを支援する。こうした民間事業者との連携によるノウハウの共有・移転と外部人材を活用する企業の裾野拡大を通じて、地域へのデジタル人材等の還流と、地域人材市場の育成、マッチングビジネスの早期市場化・自立化を図る。</a:t>
            </a:r>
            <a:endParaRPr lang="en-US" altLang="ja-JP" sz="1200" u="sng" dirty="0"/>
          </a:p>
          <a:p>
            <a:pPr marL="144000" indent="0">
              <a:buNone/>
            </a:pPr>
            <a:r>
              <a:rPr lang="ja-JP" altLang="en-US" sz="1050" dirty="0"/>
              <a:t>　　（内閣官房デジタル田園都市国家構想実現会議事務局、内閣府地方創生推進室）</a:t>
            </a:r>
            <a:endParaRPr lang="en-US" altLang="ja-JP" sz="1050" dirty="0"/>
          </a:p>
          <a:p>
            <a:pPr marL="315450" indent="-171450"/>
            <a:r>
              <a:rPr lang="en-US" altLang="ja-JP" sz="1200" dirty="0"/>
              <a:t>REVIC</a:t>
            </a:r>
            <a:r>
              <a:rPr lang="ja-JP" altLang="en-US" sz="1200" dirty="0"/>
              <a:t>が行う「地域企業経営人材マッチング促進事業」による、大企業人材と地域企業をつなぐ人材プラットフォームの整備及び経営人材を確保した地域企業への補助等を通じ、転籍や副業・兼業、出向といった様々な形でのマッチングを推進するなど、地域金融機関の人材仲介機能の強化を図ることで、「先導的人材マッチング事業」や「プロフェッショナル人材戦略拠点」を通じた、地域企業の経営人材の確保を加速させ、地域企業によるデジタルを活用した成長・生産性向上の実現を目指す。</a:t>
            </a:r>
            <a:r>
              <a:rPr lang="en-US" altLang="ja-JP" sz="1200" dirty="0"/>
              <a:t>【</a:t>
            </a:r>
            <a:r>
              <a:rPr lang="ja-JP" altLang="en-US" sz="1200" dirty="0"/>
              <a:t>再掲</a:t>
            </a:r>
            <a:r>
              <a:rPr lang="en-US" altLang="ja-JP" sz="1200" dirty="0"/>
              <a:t>】</a:t>
            </a:r>
          </a:p>
          <a:p>
            <a:pPr marL="144000" indent="0">
              <a:buNone/>
            </a:pPr>
            <a:r>
              <a:rPr lang="ja-JP" altLang="en-US" sz="1050" dirty="0"/>
              <a:t>　　（内閣官房デジタル田園都市国家構想実現会議事務局、内閣府地方創生推進室、金融庁監督局総務課人材マッチング推進室）</a:t>
            </a:r>
            <a:endParaRPr lang="en-US" altLang="ja-JP" sz="1050" dirty="0"/>
          </a:p>
        </p:txBody>
      </p:sp>
      <p:sp>
        <p:nvSpPr>
          <p:cNvPr id="5" name="スライド番号プレースホルダー 4"/>
          <p:cNvSpPr>
            <a:spLocks noGrp="1"/>
          </p:cNvSpPr>
          <p:nvPr>
            <p:ph type="sldNum" sz="quarter" idx="12"/>
          </p:nvPr>
        </p:nvSpPr>
        <p:spPr/>
        <p:txBody>
          <a:bodyPr/>
          <a:lstStyle/>
          <a:p>
            <a:pPr defTabSz="957816"/>
            <a:fld id="{E56D3A4E-9A59-4E6B-BF4A-AE0DD7BCF8CE}" type="slidenum">
              <a:rPr lang="ja-JP" altLang="en-US" sz="1900" smtClean="0"/>
              <a:pPr defTabSz="957816"/>
              <a:t>22</a:t>
            </a:fld>
            <a:endParaRPr lang="ja-JP" altLang="en-US" sz="1900" dirty="0"/>
          </a:p>
        </p:txBody>
      </p:sp>
    </p:spTree>
    <p:extLst>
      <p:ext uri="{BB962C8B-B14F-4D97-AF65-F5344CB8AC3E}">
        <p14:creationId xmlns:p14="http://schemas.microsoft.com/office/powerpoint/2010/main" val="126411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57344" y="6435782"/>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23</a:t>
            </a:fld>
            <a:endParaRPr kumimoji="1" lang="ja-JP" altLang="en-US" sz="1900" dirty="0">
              <a:solidFill>
                <a:prstClr val="black">
                  <a:tint val="75000"/>
                </a:prstClr>
              </a:solidFill>
            </a:endParaRPr>
          </a:p>
        </p:txBody>
      </p:sp>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640632" y="1988840"/>
            <a:ext cx="6776528" cy="1323439"/>
          </a:xfrm>
          <a:prstGeom prst="rect">
            <a:avLst/>
          </a:prstGeom>
          <a:noFill/>
        </p:spPr>
        <p:txBody>
          <a:bodyPr wrap="square" rtlCol="0">
            <a:spAutoFit/>
          </a:bodyPr>
          <a:lstStyle/>
          <a:p>
            <a:r>
              <a:rPr kumimoji="1" lang="ja-JP" altLang="en-US" sz="4000" dirty="0"/>
              <a:t>４．</a:t>
            </a:r>
            <a:endParaRPr kumimoji="1" lang="en-US" altLang="ja-JP" sz="4000" dirty="0"/>
          </a:p>
          <a:p>
            <a:r>
              <a:rPr kumimoji="1" lang="ja-JP" altLang="en-US" sz="4000" dirty="0"/>
              <a:t>先導的人材マッチング事業</a:t>
            </a:r>
            <a:endParaRPr kumimoji="1" lang="en-US" altLang="ja-JP" sz="4000" dirty="0"/>
          </a:p>
        </p:txBody>
      </p:sp>
    </p:spTree>
    <p:extLst>
      <p:ext uri="{BB962C8B-B14F-4D97-AF65-F5344CB8AC3E}">
        <p14:creationId xmlns:p14="http://schemas.microsoft.com/office/powerpoint/2010/main" val="273210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56456" y="44624"/>
            <a:ext cx="9793088" cy="431296"/>
          </a:xfrm>
          <a:prstGeom prst="rect">
            <a:avLst/>
          </a:prstGeom>
          <a:noFill/>
          <a:ln w="38100" cmpd="dbl">
            <a:solidFill>
              <a:schemeClr val="tx1"/>
            </a:solidFill>
            <a:miter lim="800000"/>
            <a:headEnd/>
            <a:tailEnd/>
          </a:ln>
        </p:spPr>
        <p:txBody>
          <a:bodyPr wrap="none" lIns="84377" tIns="42189" rIns="84377" bIns="42189" anchor="ctr"/>
          <a:lstStyle/>
          <a:p>
            <a:pPr algn="ctr" defTabSz="842618">
              <a:defRPr/>
            </a:pPr>
            <a:r>
              <a:rPr kumimoji="1" lang="ja-JP" altLang="en-US" sz="1846" dirty="0">
                <a:solidFill>
                  <a:prstClr val="black"/>
                </a:solidFill>
                <a:latin typeface="Calibri"/>
                <a:ea typeface="ＭＳ Ｐゴシック" panose="020B0600070205080204" pitchFamily="50" charset="-128"/>
              </a:rPr>
              <a:t>先導的人材マッチング事業</a:t>
            </a:r>
            <a:endParaRPr kumimoji="1" lang="en-US" altLang="ja-JP" sz="1292" b="1" dirty="0">
              <a:solidFill>
                <a:prstClr val="black"/>
              </a:solidFill>
              <a:latin typeface="HG丸ｺﾞｼｯｸM-PRO" pitchFamily="50" charset="-128"/>
              <a:ea typeface="HG丸ｺﾞｼｯｸM-PRO" pitchFamily="50" charset="-128"/>
            </a:endParaRPr>
          </a:p>
        </p:txBody>
      </p:sp>
      <p:sp>
        <p:nvSpPr>
          <p:cNvPr id="15" name="Rectangle 9"/>
          <p:cNvSpPr>
            <a:spLocks noChangeArrowheads="1"/>
          </p:cNvSpPr>
          <p:nvPr/>
        </p:nvSpPr>
        <p:spPr bwMode="auto">
          <a:xfrm>
            <a:off x="601430" y="2697843"/>
            <a:ext cx="884875" cy="340599"/>
          </a:xfrm>
          <a:prstGeom prst="rect">
            <a:avLst/>
          </a:prstGeom>
          <a:solidFill>
            <a:schemeClr val="bg1"/>
          </a:solidFill>
          <a:ln w="28575">
            <a:solidFill>
              <a:srgbClr val="0070C0"/>
            </a:solidFill>
            <a:miter lim="800000"/>
            <a:headEnd/>
            <a:tailEnd/>
          </a:ln>
          <a:effectLst>
            <a:outerShdw dist="53882" dir="2700000" algn="ctr" rotWithShape="0">
              <a:schemeClr val="bg2"/>
            </a:outerShdw>
          </a:effectLst>
        </p:spPr>
        <p:txBody>
          <a:bodyPr wrap="none" lIns="56246" tIns="28124" rIns="56246" bIns="28124" anchor="ctr"/>
          <a:lstStyle/>
          <a:p>
            <a:pPr algn="ctr" defTabSz="562722">
              <a:defRPr/>
            </a:pPr>
            <a:r>
              <a:rPr kumimoji="1" lang="ja-JP" altLang="en-US" sz="1292" dirty="0">
                <a:solidFill>
                  <a:prstClr val="black"/>
                </a:solidFill>
                <a:latin typeface="HG丸ｺﾞｼｯｸM-PRO" pitchFamily="50" charset="-128"/>
                <a:ea typeface="HG丸ｺﾞｼｯｸM-PRO" pitchFamily="50" charset="-128"/>
              </a:rPr>
              <a:t>事業概要</a:t>
            </a:r>
          </a:p>
        </p:txBody>
      </p:sp>
      <p:sp>
        <p:nvSpPr>
          <p:cNvPr id="9" name="Text Box 6"/>
          <p:cNvSpPr txBox="1">
            <a:spLocks noChangeArrowheads="1"/>
          </p:cNvSpPr>
          <p:nvPr/>
        </p:nvSpPr>
        <p:spPr bwMode="auto">
          <a:xfrm>
            <a:off x="56456" y="569233"/>
            <a:ext cx="9793087" cy="2787759"/>
          </a:xfrm>
          <a:prstGeom prst="rect">
            <a:avLst/>
          </a:prstGeom>
          <a:solidFill>
            <a:schemeClr val="bg1"/>
          </a:solidFill>
          <a:ln w="19050">
            <a:solidFill>
              <a:schemeClr val="tx1"/>
            </a:solidFill>
            <a:miter lim="800000"/>
            <a:headEnd/>
            <a:tailEnd/>
          </a:ln>
        </p:spPr>
        <p:txBody>
          <a:bodyPr lIns="84377" tIns="42189" rIns="84377" bIns="42189"/>
          <a:lstStyle/>
          <a:p>
            <a:pPr marL="165593" indent="-165593" defTabSz="842618" fontAlgn="base">
              <a:lnSpc>
                <a:spcPts val="1385"/>
              </a:lnSpc>
              <a:spcBef>
                <a:spcPct val="0"/>
              </a:spcBef>
              <a:spcAft>
                <a:spcPct val="0"/>
              </a:spcAft>
              <a:defRPr/>
            </a:pPr>
            <a:endParaRPr kumimoji="1" lang="en-US" altLang="ja-JP" sz="1292" strike="sngStrike" dirty="0">
              <a:solidFill>
                <a:srgbClr val="FF0000"/>
              </a:solidFill>
              <a:latin typeface="ＭＳ Ｐゴシック" panose="020B0600070205080204" pitchFamily="50" charset="-128"/>
              <a:ea typeface="ＭＳ Ｐゴシック" panose="020B0600070205080204" pitchFamily="50" charset="-128"/>
            </a:endParaRPr>
          </a:p>
          <a:p>
            <a:pPr marL="165593" indent="-165593" defTabSz="842618" fontAlgn="base">
              <a:lnSpc>
                <a:spcPts val="1385"/>
              </a:lnSpc>
              <a:spcBef>
                <a:spcPct val="0"/>
              </a:spcBef>
              <a:spcAft>
                <a:spcPct val="0"/>
              </a:spcAft>
              <a:defRPr/>
            </a:pPr>
            <a:endParaRPr kumimoji="1" lang="en-US" altLang="ja-JP" sz="1292" strike="sngStrike" dirty="0">
              <a:solidFill>
                <a:srgbClr val="FF0000"/>
              </a:solidFill>
              <a:latin typeface="ＭＳ Ｐゴシック" panose="020B0600070205080204" pitchFamily="50" charset="-128"/>
              <a:ea typeface="ＭＳ Ｐゴシック" panose="020B0600070205080204" pitchFamily="50" charset="-128"/>
            </a:endParaRPr>
          </a:p>
          <a:p>
            <a:pPr defTabSz="914400">
              <a:lnSpc>
                <a:spcPts val="1939"/>
              </a:lnSpc>
            </a:pPr>
            <a:r>
              <a:rPr lang="ja-JP" altLang="en-US" sz="1292" dirty="0">
                <a:solidFill>
                  <a:prstClr val="black"/>
                </a:solidFill>
                <a:latin typeface="ＭＳ Ｐゴシック" panose="020B0600070205080204" pitchFamily="50" charset="-128"/>
              </a:rPr>
              <a:t>　</a:t>
            </a:r>
            <a:r>
              <a:rPr lang="ja-JP" altLang="en-US" sz="1200" dirty="0">
                <a:solidFill>
                  <a:prstClr val="black"/>
                </a:solidFill>
                <a:latin typeface="ＭＳ Ｐゴシック" panose="020B0600070205080204" pitchFamily="50" charset="-128"/>
              </a:rPr>
              <a:t>○　令和２年度から事実上事業をスタート</a:t>
            </a:r>
          </a:p>
          <a:p>
            <a:pPr defTabSz="914400">
              <a:lnSpc>
                <a:spcPts val="1939"/>
              </a:lnSpc>
            </a:pPr>
            <a:r>
              <a:rPr lang="ja-JP" altLang="en-US" sz="1200" dirty="0">
                <a:solidFill>
                  <a:prstClr val="black"/>
                </a:solidFill>
                <a:latin typeface="ＭＳ Ｐゴシック" panose="020B0600070205080204" pitchFamily="50" charset="-128"/>
              </a:rPr>
              <a:t>　〇　予算規模は</a:t>
            </a:r>
            <a:r>
              <a:rPr lang="ja-JP" altLang="en-US" sz="1200" dirty="0">
                <a:latin typeface="ＭＳ Ｐゴシック" panose="020B0600070205080204" pitchFamily="50" charset="-128"/>
              </a:rPr>
              <a:t>２１億円（令和３年度補正。元年度補正・２年度補正はそれぞれ１０億円</a:t>
            </a:r>
            <a:r>
              <a:rPr lang="ja-JP" altLang="en-US" sz="1200" dirty="0">
                <a:solidFill>
                  <a:prstClr val="black"/>
                </a:solidFill>
                <a:latin typeface="ＭＳ Ｐゴシック" panose="020B0600070205080204" pitchFamily="50" charset="-128"/>
              </a:rPr>
              <a:t>）</a:t>
            </a:r>
          </a:p>
          <a:p>
            <a:pPr defTabSz="914400">
              <a:lnSpc>
                <a:spcPts val="1939"/>
              </a:lnSpc>
            </a:pPr>
            <a:r>
              <a:rPr lang="ja-JP" altLang="en-US" sz="1200" dirty="0">
                <a:solidFill>
                  <a:prstClr val="black"/>
                </a:solidFill>
                <a:latin typeface="ＭＳ Ｐゴシック" panose="020B0600070205080204" pitchFamily="50" charset="-128"/>
              </a:rPr>
              <a:t>　</a:t>
            </a:r>
            <a:r>
              <a:rPr kumimoji="1" lang="ja-JP" altLang="en-US" sz="1200" dirty="0">
                <a:solidFill>
                  <a:prstClr val="black"/>
                </a:solidFill>
                <a:latin typeface="ＭＳ Ｐゴシック" panose="020B0600070205080204" pitchFamily="50" charset="-128"/>
              </a:rPr>
              <a:t>〇　地域企業の</a:t>
            </a:r>
            <a:r>
              <a:rPr lang="ja-JP" altLang="en-US" sz="1200" b="1" u="sng" dirty="0">
                <a:solidFill>
                  <a:prstClr val="black"/>
                </a:solidFill>
                <a:latin typeface="ＭＳ Ｐゴシック" panose="020B0600070205080204" pitchFamily="50" charset="-128"/>
              </a:rPr>
              <a:t>経営幹部やデジタル人材等のハイレベル人材</a:t>
            </a:r>
            <a:r>
              <a:rPr lang="ja-JP" altLang="en-US" sz="1200" dirty="0">
                <a:solidFill>
                  <a:prstClr val="black"/>
                </a:solidFill>
                <a:latin typeface="ＭＳ Ｐゴシック" panose="020B0600070205080204" pitchFamily="50" charset="-128"/>
              </a:rPr>
              <a:t>ニーズの発掘強化により</a:t>
            </a:r>
            <a:r>
              <a:rPr lang="ja-JP" altLang="en-US" sz="1200" b="1" dirty="0">
                <a:solidFill>
                  <a:prstClr val="black"/>
                </a:solidFill>
                <a:latin typeface="ＭＳ Ｐゴシック" panose="020B0600070205080204" pitchFamily="50" charset="-128"/>
              </a:rPr>
              <a:t>、</a:t>
            </a:r>
            <a:r>
              <a:rPr kumimoji="1" lang="ja-JP" altLang="en-US" sz="1200" dirty="0">
                <a:solidFill>
                  <a:prstClr val="black"/>
                </a:solidFill>
                <a:latin typeface="ＭＳ Ｐゴシック" panose="020B0600070205080204" pitchFamily="50" charset="-128"/>
              </a:rPr>
              <a:t>地域企業の</a:t>
            </a:r>
            <a:endParaRPr kumimoji="1" lang="en-US" altLang="ja-JP" sz="1200" dirty="0">
              <a:solidFill>
                <a:prstClr val="black"/>
              </a:solidFill>
              <a:latin typeface="ＭＳ Ｐゴシック" panose="020B0600070205080204" pitchFamily="50" charset="-128"/>
            </a:endParaRPr>
          </a:p>
          <a:p>
            <a:pPr defTabSz="914400">
              <a:lnSpc>
                <a:spcPts val="1939"/>
              </a:lnSpc>
            </a:pPr>
            <a:r>
              <a:rPr lang="ja-JP" altLang="en-US" sz="1200" dirty="0">
                <a:solidFill>
                  <a:prstClr val="black"/>
                </a:solidFill>
                <a:latin typeface="ＭＳ Ｐゴシック" panose="020B0600070205080204" pitchFamily="50" charset="-128"/>
              </a:rPr>
              <a:t>　　　 </a:t>
            </a:r>
            <a:r>
              <a:rPr kumimoji="1" lang="ja-JP" altLang="en-US" sz="1200" dirty="0">
                <a:solidFill>
                  <a:prstClr val="black"/>
                </a:solidFill>
                <a:latin typeface="ＭＳ Ｐゴシック" panose="020B0600070205080204" pitchFamily="50" charset="-128"/>
              </a:rPr>
              <a:t>成長・生産性向上の実現を目指す</a:t>
            </a:r>
            <a:r>
              <a:rPr kumimoji="1" lang="ja-JP" altLang="en-US" sz="1200" dirty="0">
                <a:latin typeface="ＭＳ Ｐゴシック" panose="020B0600070205080204" pitchFamily="50" charset="-128"/>
              </a:rPr>
              <a:t>。</a:t>
            </a:r>
            <a:endParaRPr kumimoji="1" lang="en-US" altLang="ja-JP" sz="1200" dirty="0">
              <a:latin typeface="ＭＳ Ｐゴシック" panose="020B0600070205080204" pitchFamily="50" charset="-128"/>
            </a:endParaRPr>
          </a:p>
          <a:p>
            <a:pPr defTabSz="914400">
              <a:lnSpc>
                <a:spcPts val="1939"/>
              </a:lnSpc>
            </a:pPr>
            <a:r>
              <a:rPr kumimoji="1" lang="ja-JP" altLang="en-US" sz="1200" dirty="0">
                <a:solidFill>
                  <a:prstClr val="black"/>
                </a:solidFill>
                <a:latin typeface="ＭＳ Ｐゴシック" panose="020B0600070205080204" pitchFamily="50" charset="-128"/>
              </a:rPr>
              <a:t>　○　</a:t>
            </a:r>
            <a:r>
              <a:rPr kumimoji="1" lang="ja-JP" altLang="en-US" sz="1200" b="1" u="sng" dirty="0">
                <a:solidFill>
                  <a:prstClr val="black"/>
                </a:solidFill>
                <a:latin typeface="ＭＳ Ｐゴシック" panose="020B0600070205080204" pitchFamily="50" charset="-128"/>
              </a:rPr>
              <a:t>地域金融機関等</a:t>
            </a:r>
            <a:r>
              <a:rPr kumimoji="1" lang="ja-JP" altLang="en-US" sz="1200" dirty="0">
                <a:solidFill>
                  <a:prstClr val="black"/>
                </a:solidFill>
                <a:latin typeface="ＭＳ Ｐゴシック" panose="020B0600070205080204" pitchFamily="50" charset="-128"/>
              </a:rPr>
              <a:t>が、地域企業の経営課題や人材ニーズを調査・分析し、地域金融機関等が職業</a:t>
            </a:r>
            <a:endParaRPr kumimoji="1" lang="en-US" altLang="ja-JP" sz="1200" dirty="0">
              <a:solidFill>
                <a:prstClr val="black"/>
              </a:solidFill>
              <a:latin typeface="ＭＳ Ｐゴシック" panose="020B0600070205080204" pitchFamily="50" charset="-128"/>
            </a:endParaRPr>
          </a:p>
          <a:p>
            <a:pPr defTabSz="914400">
              <a:lnSpc>
                <a:spcPts val="1939"/>
              </a:lnSpc>
            </a:pPr>
            <a:r>
              <a:rPr lang="en-US" altLang="ja-JP" sz="1200" dirty="0">
                <a:solidFill>
                  <a:prstClr val="black"/>
                </a:solidFill>
                <a:latin typeface="ＭＳ Ｐゴシック" panose="020B0600070205080204" pitchFamily="50" charset="-128"/>
              </a:rPr>
              <a:t>        </a:t>
            </a:r>
            <a:r>
              <a:rPr kumimoji="1" lang="ja-JP" altLang="en-US" sz="1200" dirty="0">
                <a:solidFill>
                  <a:prstClr val="black"/>
                </a:solidFill>
                <a:latin typeface="ＭＳ Ｐゴシック" panose="020B0600070205080204" pitchFamily="50" charset="-128"/>
              </a:rPr>
              <a:t>紹介事業者等と連携して行う</a:t>
            </a:r>
            <a:r>
              <a:rPr kumimoji="1" lang="ja-JP" altLang="en-US" sz="1200" b="1" u="sng" dirty="0">
                <a:solidFill>
                  <a:prstClr val="black"/>
                </a:solidFill>
                <a:latin typeface="ＭＳ Ｐゴシック" panose="020B0600070205080204" pitchFamily="50" charset="-128"/>
              </a:rPr>
              <a:t>人材マッチング事業（地域人材支援事業）</a:t>
            </a:r>
            <a:r>
              <a:rPr kumimoji="1" lang="ja-JP" altLang="en-US" sz="1200" dirty="0">
                <a:solidFill>
                  <a:prstClr val="black"/>
                </a:solidFill>
                <a:latin typeface="ＭＳ Ｐゴシック" panose="020B0600070205080204" pitchFamily="50" charset="-128"/>
              </a:rPr>
              <a:t>を支援する。</a:t>
            </a:r>
            <a:endParaRPr kumimoji="1" lang="en-US" altLang="ja-JP" sz="1200" dirty="0">
              <a:solidFill>
                <a:prstClr val="black"/>
              </a:solidFill>
              <a:latin typeface="ＭＳ Ｐゴシック" panose="020B0600070205080204" pitchFamily="50" charset="-128"/>
            </a:endParaRPr>
          </a:p>
          <a:p>
            <a:pPr defTabSz="914400">
              <a:lnSpc>
                <a:spcPts val="1939"/>
              </a:lnSpc>
            </a:pPr>
            <a:r>
              <a:rPr lang="ja-JP" altLang="en-US" sz="1200" dirty="0">
                <a:solidFill>
                  <a:prstClr val="black"/>
                </a:solidFill>
                <a:latin typeface="ＭＳ Ｐゴシック" panose="020B0600070205080204" pitchFamily="50" charset="-128"/>
              </a:rPr>
              <a:t>　〇　具体的には、マッチングの成約時に、成果に連動してインセンティブ（補助金）を与える。</a:t>
            </a:r>
            <a:endParaRPr lang="en-US" altLang="ja-JP" sz="1200" dirty="0">
              <a:solidFill>
                <a:prstClr val="black"/>
              </a:solidFill>
              <a:latin typeface="ＭＳ Ｐゴシック" panose="020B0600070205080204" pitchFamily="50" charset="-128"/>
            </a:endParaRPr>
          </a:p>
          <a:p>
            <a:pPr defTabSz="914400">
              <a:lnSpc>
                <a:spcPts val="1939"/>
              </a:lnSpc>
            </a:pPr>
            <a:r>
              <a:rPr lang="ja-JP" altLang="en-US" sz="1200" dirty="0">
                <a:solidFill>
                  <a:prstClr val="black"/>
                </a:solidFill>
                <a:latin typeface="ＭＳ Ｐゴシック" panose="020B0600070205080204" pitchFamily="50" charset="-128"/>
              </a:rPr>
              <a:t>　〇　日常的に地域企業と関わり、その経営課題を明らかにする主体として、地域金融機関などを想定。</a:t>
            </a:r>
          </a:p>
          <a:p>
            <a:pPr defTabSz="914400">
              <a:lnSpc>
                <a:spcPts val="1939"/>
              </a:lnSpc>
            </a:pPr>
            <a:endParaRPr lang="ja-JP" altLang="en-US" sz="1200" dirty="0">
              <a:solidFill>
                <a:prstClr val="black"/>
              </a:solidFill>
              <a:latin typeface="ＭＳ Ｐゴシック" panose="020B0600070205080204" pitchFamily="50" charset="-128"/>
            </a:endParaRPr>
          </a:p>
          <a:p>
            <a:pPr defTabSz="914400">
              <a:lnSpc>
                <a:spcPts val="1939"/>
              </a:lnSpc>
            </a:pPr>
            <a:r>
              <a:rPr kumimoji="1" lang="ja-JP" altLang="en-US" sz="1200" dirty="0">
                <a:solidFill>
                  <a:prstClr val="black"/>
                </a:solidFill>
                <a:latin typeface="ＭＳ Ｐゴシック" panose="020B0600070205080204" pitchFamily="50" charset="-128"/>
                <a:ea typeface="ＭＳ Ｐゴシック" panose="020B0600070205080204" pitchFamily="50" charset="-128"/>
              </a:rPr>
              <a:t>　</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Rectangle 7"/>
          <p:cNvSpPr>
            <a:spLocks noChangeArrowheads="1"/>
          </p:cNvSpPr>
          <p:nvPr/>
        </p:nvSpPr>
        <p:spPr bwMode="auto">
          <a:xfrm>
            <a:off x="20708" y="620688"/>
            <a:ext cx="619001" cy="335251"/>
          </a:xfrm>
          <a:prstGeom prst="rect">
            <a:avLst/>
          </a:prstGeom>
          <a:solidFill>
            <a:schemeClr val="bg1"/>
          </a:solidFill>
          <a:ln w="28575">
            <a:solidFill>
              <a:srgbClr val="0070C0"/>
            </a:solidFill>
            <a:miter lim="800000"/>
            <a:headEnd/>
            <a:tailEnd/>
          </a:ln>
          <a:effectLst>
            <a:outerShdw dist="53882" dir="2700000" algn="ctr" rotWithShape="0">
              <a:schemeClr val="bg2"/>
            </a:outerShdw>
          </a:effectLst>
        </p:spPr>
        <p:txBody>
          <a:bodyPr wrap="none" lIns="56246" tIns="28124" rIns="56246" bIns="28124" anchor="ctr"/>
          <a:lstStyle/>
          <a:p>
            <a:pPr algn="ctr" defTabSz="562722">
              <a:defRPr/>
            </a:pPr>
            <a:r>
              <a:rPr lang="ja-JP" altLang="en-US" sz="1292" dirty="0">
                <a:solidFill>
                  <a:prstClr val="black"/>
                </a:solidFill>
                <a:latin typeface="HG丸ｺﾞｼｯｸM-PRO" pitchFamily="50" charset="-128"/>
                <a:ea typeface="HG丸ｺﾞｼｯｸM-PRO" pitchFamily="50" charset="-128"/>
              </a:rPr>
              <a:t>概要</a:t>
            </a:r>
            <a:endParaRPr kumimoji="1" lang="ja-JP" altLang="en-US" sz="1292" dirty="0">
              <a:solidFill>
                <a:prstClr val="black"/>
              </a:solidFill>
              <a:latin typeface="HG丸ｺﾞｼｯｸM-PRO" pitchFamily="50" charset="-128"/>
              <a:ea typeface="HG丸ｺﾞｼｯｸM-PRO" pitchFamily="50" charset="-128"/>
            </a:endParaRPr>
          </a:p>
        </p:txBody>
      </p:sp>
      <p:pic>
        <p:nvPicPr>
          <p:cNvPr id="2" name="図 1"/>
          <p:cNvPicPr>
            <a:picLocks noChangeAspect="1"/>
          </p:cNvPicPr>
          <p:nvPr/>
        </p:nvPicPr>
        <p:blipFill>
          <a:blip r:embed="rId3"/>
          <a:stretch>
            <a:fillRect/>
          </a:stretch>
        </p:blipFill>
        <p:spPr>
          <a:xfrm>
            <a:off x="6825208" y="727255"/>
            <a:ext cx="2967424" cy="2536239"/>
          </a:xfrm>
          <a:prstGeom prst="rect">
            <a:avLst/>
          </a:prstGeom>
        </p:spPr>
      </p:pic>
      <p:sp>
        <p:nvSpPr>
          <p:cNvPr id="25" name="テキスト ボックス 24"/>
          <p:cNvSpPr txBox="1"/>
          <p:nvPr/>
        </p:nvSpPr>
        <p:spPr>
          <a:xfrm>
            <a:off x="4367621" y="3376384"/>
            <a:ext cx="1649811" cy="253916"/>
          </a:xfrm>
          <a:prstGeom prst="rect">
            <a:avLst/>
          </a:prstGeom>
          <a:noFill/>
        </p:spPr>
        <p:txBody>
          <a:bodyPr wrap="none" rtlCol="0">
            <a:spAutoFit/>
          </a:bodyPr>
          <a:lstStyle/>
          <a:p>
            <a:pPr defTabSz="898581" fontAlgn="auto">
              <a:spcBef>
                <a:spcPts val="0"/>
              </a:spcBef>
              <a:spcAft>
                <a:spcPts val="0"/>
              </a:spcAft>
            </a:pPr>
            <a:r>
              <a:rPr lang="ja-JP" altLang="en-US" sz="1050" b="1" dirty="0">
                <a:solidFill>
                  <a:prstClr val="black"/>
                </a:solidFill>
                <a:latin typeface="Calibri"/>
              </a:rPr>
              <a:t>〇マッチング人材のポスト</a:t>
            </a:r>
          </a:p>
        </p:txBody>
      </p:sp>
      <p:sp>
        <p:nvSpPr>
          <p:cNvPr id="26" name="テキスト ボックス 25"/>
          <p:cNvSpPr txBox="1"/>
          <p:nvPr/>
        </p:nvSpPr>
        <p:spPr>
          <a:xfrm>
            <a:off x="3732158" y="5191308"/>
            <a:ext cx="1580882" cy="253916"/>
          </a:xfrm>
          <a:prstGeom prst="rect">
            <a:avLst/>
          </a:prstGeom>
          <a:noFill/>
        </p:spPr>
        <p:txBody>
          <a:bodyPr wrap="none" rtlCol="0">
            <a:spAutoFit/>
          </a:bodyPr>
          <a:lstStyle/>
          <a:p>
            <a:pPr defTabSz="898581" fontAlgn="auto">
              <a:spcBef>
                <a:spcPts val="0"/>
              </a:spcBef>
              <a:spcAft>
                <a:spcPts val="0"/>
              </a:spcAft>
            </a:pPr>
            <a:r>
              <a:rPr lang="ja-JP" altLang="en-US" sz="1050" b="1" dirty="0">
                <a:solidFill>
                  <a:prstClr val="black"/>
                </a:solidFill>
                <a:latin typeface="Calibri"/>
              </a:rPr>
              <a:t>〇マッチング人材の年収</a:t>
            </a:r>
          </a:p>
        </p:txBody>
      </p:sp>
      <p:sp>
        <p:nvSpPr>
          <p:cNvPr id="27" name="テキスト ボックス 26"/>
          <p:cNvSpPr txBox="1"/>
          <p:nvPr/>
        </p:nvSpPr>
        <p:spPr>
          <a:xfrm>
            <a:off x="6015321" y="5191308"/>
            <a:ext cx="1745991" cy="253916"/>
          </a:xfrm>
          <a:prstGeom prst="rect">
            <a:avLst/>
          </a:prstGeom>
          <a:noFill/>
        </p:spPr>
        <p:txBody>
          <a:bodyPr wrap="none" rtlCol="0">
            <a:spAutoFit/>
          </a:bodyPr>
          <a:lstStyle/>
          <a:p>
            <a:pPr defTabSz="898581" fontAlgn="auto">
              <a:spcBef>
                <a:spcPts val="0"/>
              </a:spcBef>
              <a:spcAft>
                <a:spcPts val="0"/>
              </a:spcAft>
            </a:pPr>
            <a:r>
              <a:rPr lang="ja-JP" altLang="en-US" sz="1050" b="1" dirty="0">
                <a:solidFill>
                  <a:prstClr val="black"/>
                </a:solidFill>
                <a:latin typeface="Calibri"/>
              </a:rPr>
              <a:t>〇 マッチング人材の年齢層</a:t>
            </a:r>
          </a:p>
        </p:txBody>
      </p:sp>
      <p:sp>
        <p:nvSpPr>
          <p:cNvPr id="28" name="テキスト ボックス 27"/>
          <p:cNvSpPr txBox="1"/>
          <p:nvPr/>
        </p:nvSpPr>
        <p:spPr>
          <a:xfrm>
            <a:off x="8447729" y="6570617"/>
            <a:ext cx="1728192" cy="230832"/>
          </a:xfrm>
          <a:prstGeom prst="rect">
            <a:avLst/>
          </a:prstGeom>
          <a:noFill/>
        </p:spPr>
        <p:txBody>
          <a:bodyPr wrap="square" rtlCol="0">
            <a:spAutoFit/>
          </a:bodyPr>
          <a:lstStyle/>
          <a:p>
            <a:pPr defTabSz="898581" fontAlgn="auto">
              <a:spcBef>
                <a:spcPts val="0"/>
              </a:spcBef>
              <a:spcAft>
                <a:spcPts val="0"/>
              </a:spcAft>
            </a:pPr>
            <a:r>
              <a:rPr lang="ja-JP" altLang="en-US" sz="900" dirty="0">
                <a:solidFill>
                  <a:prstClr val="black"/>
                </a:solidFill>
                <a:latin typeface="Calibri"/>
              </a:rPr>
              <a:t>（</a:t>
            </a:r>
            <a:r>
              <a:rPr lang="ja-JP" altLang="en-US" sz="900" dirty="0">
                <a:latin typeface="Calibri"/>
              </a:rPr>
              <a:t>令和３年度末　累計実績</a:t>
            </a:r>
            <a:r>
              <a:rPr lang="ja-JP" altLang="en-US" sz="900" dirty="0">
                <a:solidFill>
                  <a:prstClr val="black"/>
                </a:solidFill>
                <a:latin typeface="Calibri"/>
              </a:rPr>
              <a:t>）</a:t>
            </a:r>
          </a:p>
        </p:txBody>
      </p:sp>
      <p:sp>
        <p:nvSpPr>
          <p:cNvPr id="17" name="テキスト ボックス 16"/>
          <p:cNvSpPr txBox="1"/>
          <p:nvPr/>
        </p:nvSpPr>
        <p:spPr>
          <a:xfrm>
            <a:off x="7464929" y="3387828"/>
            <a:ext cx="1965603" cy="253916"/>
          </a:xfrm>
          <a:prstGeom prst="rect">
            <a:avLst/>
          </a:prstGeom>
          <a:noFill/>
        </p:spPr>
        <p:txBody>
          <a:bodyPr wrap="none" rtlCol="0">
            <a:spAutoFit/>
          </a:bodyPr>
          <a:lstStyle/>
          <a:p>
            <a:pPr defTabSz="898581"/>
            <a:r>
              <a:rPr kumimoji="1" lang="ja-JP" altLang="en-US" sz="1050" b="1" dirty="0">
                <a:solidFill>
                  <a:prstClr val="black"/>
                </a:solidFill>
                <a:latin typeface="Calibri"/>
                <a:ea typeface="ＭＳ Ｐゴシック" panose="020B0600070205080204" pitchFamily="50" charset="-128"/>
              </a:rPr>
              <a:t>〇 人材受入企業の売上高規模</a:t>
            </a:r>
          </a:p>
        </p:txBody>
      </p:sp>
      <p:graphicFrame>
        <p:nvGraphicFramePr>
          <p:cNvPr id="20" name="表 19"/>
          <p:cNvGraphicFramePr>
            <a:graphicFrameLocks noGrp="1"/>
          </p:cNvGraphicFramePr>
          <p:nvPr/>
        </p:nvGraphicFramePr>
        <p:xfrm>
          <a:off x="56455" y="3429000"/>
          <a:ext cx="3460105" cy="1815868"/>
        </p:xfrm>
        <a:graphic>
          <a:graphicData uri="http://schemas.openxmlformats.org/drawingml/2006/table">
            <a:tbl>
              <a:tblPr/>
              <a:tblGrid>
                <a:gridCol w="223400">
                  <a:extLst>
                    <a:ext uri="{9D8B030D-6E8A-4147-A177-3AD203B41FA5}">
                      <a16:colId xmlns:a16="http://schemas.microsoft.com/office/drawing/2014/main" val="447487149"/>
                    </a:ext>
                  </a:extLst>
                </a:gridCol>
                <a:gridCol w="568689">
                  <a:extLst>
                    <a:ext uri="{9D8B030D-6E8A-4147-A177-3AD203B41FA5}">
                      <a16:colId xmlns:a16="http://schemas.microsoft.com/office/drawing/2014/main" val="4069780508"/>
                    </a:ext>
                  </a:extLst>
                </a:gridCol>
                <a:gridCol w="576064">
                  <a:extLst>
                    <a:ext uri="{9D8B030D-6E8A-4147-A177-3AD203B41FA5}">
                      <a16:colId xmlns:a16="http://schemas.microsoft.com/office/drawing/2014/main" val="4226169819"/>
                    </a:ext>
                  </a:extLst>
                </a:gridCol>
                <a:gridCol w="648072">
                  <a:extLst>
                    <a:ext uri="{9D8B030D-6E8A-4147-A177-3AD203B41FA5}">
                      <a16:colId xmlns:a16="http://schemas.microsoft.com/office/drawing/2014/main" val="2224799048"/>
                    </a:ext>
                  </a:extLst>
                </a:gridCol>
                <a:gridCol w="648072">
                  <a:extLst>
                    <a:ext uri="{9D8B030D-6E8A-4147-A177-3AD203B41FA5}">
                      <a16:colId xmlns:a16="http://schemas.microsoft.com/office/drawing/2014/main" val="2429084270"/>
                    </a:ext>
                  </a:extLst>
                </a:gridCol>
                <a:gridCol w="795808">
                  <a:extLst>
                    <a:ext uri="{9D8B030D-6E8A-4147-A177-3AD203B41FA5}">
                      <a16:colId xmlns:a16="http://schemas.microsoft.com/office/drawing/2014/main" val="3596760492"/>
                    </a:ext>
                  </a:extLst>
                </a:gridCol>
              </a:tblGrid>
              <a:tr h="476944">
                <a:tc gridSpan="2">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ctr"/>
                      <a:r>
                        <a:rPr lang="ja-JP" altLang="en-US" sz="1000" b="0" i="0" u="none" strike="noStrike" dirty="0">
                          <a:effectLst/>
                          <a:latin typeface="ＭＳ Ｐゴシック" panose="020B0600070205080204" pitchFamily="50" charset="-128"/>
                          <a:ea typeface="ＭＳ Ｐゴシック" panose="020B0600070205080204" pitchFamily="50" charset="-128"/>
                        </a:rPr>
                        <a:t>実績</a:t>
                      </a:r>
                      <a:endParaRPr lang="en-US" altLang="ja-JP" sz="1000" b="0" i="0" u="none" strike="noStrike" dirty="0">
                        <a:effectLst/>
                        <a:latin typeface="ＭＳ Ｐゴシック" panose="020B0600070205080204" pitchFamily="50" charset="-128"/>
                        <a:ea typeface="ＭＳ Ｐゴシック" panose="020B0600070205080204" pitchFamily="50" charset="-128"/>
                      </a:endParaRPr>
                    </a:p>
                  </a:txBody>
                  <a:tcPr marL="81818" marR="81818"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alpha val="50000"/>
                      </a:srgbClr>
                    </a:solidFill>
                  </a:tcPr>
                </a:tc>
                <a:tc hMerge="1">
                  <a:txBody>
                    <a:bodyPr/>
                    <a:lstStyle/>
                    <a:p>
                      <a:pPr algn="l" fontAlgn="ctr"/>
                      <a:endParaRPr lang="ja-JP" altLang="en-US" sz="1200" b="0" i="0" u="none" strike="noStrike" dirty="0">
                        <a:effectLst/>
                        <a:latin typeface="游明朝 Demibold" panose="02020600000000000000" pitchFamily="18" charset="-128"/>
                        <a:ea typeface="游明朝 Demibold" panose="02020600000000000000" pitchFamily="18" charset="-128"/>
                      </a:endParaRPr>
                    </a:p>
                  </a:txBody>
                  <a:tcPr marL="90000" marR="90000" marT="90000" marB="90000" anchor="ct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effectLst/>
                          <a:latin typeface="ＭＳ Ｐゴシック" panose="020B0600070205080204" pitchFamily="50" charset="-128"/>
                          <a:ea typeface="+mn-ea"/>
                        </a:rPr>
                        <a:t>２年度</a:t>
                      </a:r>
                    </a:p>
                  </a:txBody>
                  <a:tcPr marL="81818" marR="81818"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alpha val="5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effectLst/>
                          <a:latin typeface="ＭＳ Ｐゴシック" panose="020B0600070205080204" pitchFamily="50" charset="-128"/>
                          <a:ea typeface="+mn-ea"/>
                        </a:rPr>
                        <a:t>３年度</a:t>
                      </a:r>
                      <a:endParaRPr lang="en-US" altLang="ja-JP" sz="800" b="1" i="0" u="none" strike="noStrike" dirty="0">
                        <a:effectLst/>
                        <a:latin typeface="ＭＳ Ｐゴシック" panose="020B0600070205080204" pitchFamily="50" charset="-128"/>
                        <a:ea typeface="+mn-ea"/>
                      </a:endParaRPr>
                    </a:p>
                  </a:txBody>
                  <a:tcPr marL="81818" marR="81818"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alpha val="50000"/>
                      </a:srgbClr>
                    </a:solidFill>
                  </a:tcPr>
                </a:tc>
                <a:tc>
                  <a:txBody>
                    <a:bodyPr/>
                    <a:lstStyle/>
                    <a:p>
                      <a:pPr algn="ctr" fontAlgn="ctr"/>
                      <a:r>
                        <a:rPr lang="ja-JP" altLang="en-US" sz="800" b="1" i="0" u="none" strike="noStrike" dirty="0">
                          <a:effectLst/>
                          <a:latin typeface="ＭＳ Ｐゴシック" panose="020B0600070205080204" pitchFamily="50" charset="-128"/>
                          <a:ea typeface="+mn-ea"/>
                        </a:rPr>
                        <a:t>４年度（</a:t>
                      </a:r>
                      <a:r>
                        <a:rPr lang="en-US" altLang="ja-JP" sz="800" b="1" i="0" u="none" strike="noStrike" dirty="0">
                          <a:effectLst/>
                          <a:latin typeface="ＭＳ Ｐゴシック" panose="020B0600070205080204" pitchFamily="50" charset="-128"/>
                          <a:ea typeface="+mn-ea"/>
                        </a:rPr>
                        <a:t>※</a:t>
                      </a:r>
                      <a:r>
                        <a:rPr lang="ja-JP" altLang="en-US" sz="800" b="1" i="0" u="none" strike="noStrike" dirty="0">
                          <a:effectLst/>
                          <a:latin typeface="ＭＳ Ｐゴシック" panose="020B0600070205080204" pitchFamily="50" charset="-128"/>
                          <a:ea typeface="+mn-ea"/>
                        </a:rPr>
                        <a:t>）</a:t>
                      </a:r>
                      <a:endParaRPr lang="en-US" altLang="ja-JP" sz="800" b="1" i="0" u="none" strike="noStrike" dirty="0">
                        <a:effectLst/>
                        <a:latin typeface="ＭＳ Ｐゴシック" panose="020B0600070205080204" pitchFamily="50" charset="-128"/>
                        <a:ea typeface="+mn-ea"/>
                      </a:endParaRPr>
                    </a:p>
                    <a:p>
                      <a:pPr algn="ctr" fontAlgn="ctr"/>
                      <a:r>
                        <a:rPr lang="ja-JP" altLang="en-US" sz="800" b="1" i="0" u="none" strike="noStrike" dirty="0">
                          <a:effectLst/>
                          <a:latin typeface="ＭＳ Ｐゴシック" panose="020B0600070205080204" pitchFamily="50" charset="-128"/>
                          <a:ea typeface="+mn-ea"/>
                        </a:rPr>
                        <a:t>（</a:t>
                      </a:r>
                      <a:r>
                        <a:rPr lang="en-US" altLang="ja-JP" sz="800" b="1" i="0" u="none" strike="noStrike" dirty="0">
                          <a:effectLst/>
                          <a:latin typeface="ＭＳ Ｐゴシック" panose="020B0600070205080204" pitchFamily="50" charset="-128"/>
                          <a:ea typeface="+mn-ea"/>
                        </a:rPr>
                        <a:t>4</a:t>
                      </a:r>
                      <a:r>
                        <a:rPr lang="ja-JP" altLang="en-US" sz="800" b="1" i="0" u="none" strike="noStrike" dirty="0">
                          <a:effectLst/>
                          <a:latin typeface="ＭＳ Ｐゴシック" panose="020B0600070205080204" pitchFamily="50" charset="-128"/>
                          <a:ea typeface="+mn-ea"/>
                        </a:rPr>
                        <a:t>～</a:t>
                      </a:r>
                      <a:r>
                        <a:rPr lang="en-US" altLang="ja-JP" sz="800" b="1" i="0" u="none" strike="noStrike" dirty="0">
                          <a:effectLst/>
                          <a:latin typeface="ＭＳ Ｐゴシック" panose="020B0600070205080204" pitchFamily="50" charset="-128"/>
                          <a:ea typeface="+mn-ea"/>
                        </a:rPr>
                        <a:t>7</a:t>
                      </a:r>
                      <a:r>
                        <a:rPr lang="ja-JP" altLang="en-US" sz="800" b="1" i="0" u="none" strike="noStrike" dirty="0">
                          <a:effectLst/>
                          <a:latin typeface="ＭＳ Ｐゴシック" panose="020B0600070205080204" pitchFamily="50" charset="-128"/>
                          <a:ea typeface="+mn-ea"/>
                        </a:rPr>
                        <a:t>月）</a:t>
                      </a:r>
                      <a:endParaRPr lang="en-US" altLang="ja-JP" sz="800" b="1" i="0" u="none" strike="noStrike" dirty="0">
                        <a:effectLst/>
                        <a:latin typeface="ＭＳ Ｐゴシック" panose="020B0600070205080204" pitchFamily="50" charset="-128"/>
                        <a:ea typeface="+mn-ea"/>
                      </a:endParaRPr>
                    </a:p>
                  </a:txBody>
                  <a:tcPr marL="81818" marR="81818"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alpha val="50000"/>
                      </a:srgbClr>
                    </a:solidFill>
                  </a:tcPr>
                </a:tc>
                <a:tc>
                  <a:txBody>
                    <a:bodyPr/>
                    <a:lstStyle/>
                    <a:p>
                      <a:pPr algn="ctr" fontAlgn="ctr"/>
                      <a:r>
                        <a:rPr lang="ja-JP" altLang="en-US" sz="800" b="1" i="0" u="none" strike="noStrike" dirty="0">
                          <a:effectLst/>
                          <a:latin typeface="ＭＳ Ｐゴシック" panose="020B0600070205080204" pitchFamily="50" charset="-128"/>
                          <a:ea typeface="ＭＳ Ｐゴシック" panose="020B0600070205080204" pitchFamily="50" charset="-128"/>
                        </a:rPr>
                        <a:t>累計</a:t>
                      </a:r>
                      <a:endParaRPr lang="en-US" altLang="ja-JP" sz="800" b="1" i="0" u="none" strike="noStrike" dirty="0">
                        <a:effectLst/>
                        <a:latin typeface="ＭＳ Ｐゴシック" panose="020B0600070205080204" pitchFamily="50" charset="-128"/>
                        <a:ea typeface="ＭＳ Ｐゴシック" panose="020B0600070205080204" pitchFamily="50" charset="-128"/>
                      </a:endParaRPr>
                    </a:p>
                    <a:p>
                      <a:pPr algn="ctr" fontAlgn="ctr"/>
                      <a:r>
                        <a:rPr lang="ja-JP" altLang="en-US" sz="800" b="1" i="0" u="none" strike="noStrike" dirty="0">
                          <a:effectLst/>
                          <a:latin typeface="ＭＳ Ｐゴシック" panose="020B0600070205080204" pitchFamily="50" charset="-128"/>
                          <a:ea typeface="ＭＳ Ｐゴシック" panose="020B0600070205080204" pitchFamily="50" charset="-128"/>
                        </a:rPr>
                        <a:t>（２年度～）</a:t>
                      </a:r>
                      <a:endParaRPr lang="en-US" altLang="ja-JP" sz="800" b="1" i="0" u="none" strike="noStrike" dirty="0">
                        <a:effectLst/>
                        <a:latin typeface="ＭＳ Ｐゴシック" panose="020B0600070205080204" pitchFamily="50" charset="-128"/>
                        <a:ea typeface="ＭＳ Ｐゴシック" panose="020B0600070205080204" pitchFamily="50" charset="-128"/>
                      </a:endParaRPr>
                    </a:p>
                  </a:txBody>
                  <a:tcPr marL="81818" marR="81818"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alpha val="50000"/>
                      </a:srgbClr>
                    </a:solidFill>
                  </a:tcPr>
                </a:tc>
                <a:extLst>
                  <a:ext uri="{0D108BD9-81ED-4DB2-BD59-A6C34878D82A}">
                    <a16:rowId xmlns:a16="http://schemas.microsoft.com/office/drawing/2014/main" val="4155528637"/>
                  </a:ext>
                </a:extLst>
              </a:tr>
              <a:tr h="407424">
                <a:tc gridSpan="2">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900" u="none" strike="noStrike" dirty="0">
                          <a:effectLst/>
                          <a:latin typeface="ＭＳ Ｐゴシック" panose="020B0600070205080204" pitchFamily="50" charset="-128"/>
                          <a:ea typeface="ＭＳ Ｐゴシック" panose="020B0600070205080204" pitchFamily="50" charset="-128"/>
                        </a:rPr>
                        <a:t>成約件数</a:t>
                      </a:r>
                      <a:endParaRPr lang="en-US" altLang="ja-JP" sz="900" u="none" strike="noStrike" dirty="0">
                        <a:effectLst/>
                        <a:latin typeface="ＭＳ Ｐゴシック" panose="020B0600070205080204" pitchFamily="50" charset="-128"/>
                        <a:ea typeface="ＭＳ Ｐゴシック" panose="020B0600070205080204" pitchFamily="50" charset="-128"/>
                      </a:endParaRPr>
                    </a:p>
                  </a:txBody>
                  <a:tcPr marL="81818" marR="81818" marT="90000" marB="9000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altLang="ja-JP" sz="1200" u="none" strike="noStrike" dirty="0">
                        <a:effectLst/>
                        <a:latin typeface="游明朝 Demibold" panose="02020600000000000000" pitchFamily="18" charset="-128"/>
                        <a:ea typeface="游明朝 Demibold" panose="02020600000000000000" pitchFamily="18" charset="-128"/>
                      </a:endParaRPr>
                    </a:p>
                  </a:txBody>
                  <a:tcPr marL="90000" marR="90000"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ＭＳ Ｐゴシック" panose="020B0600070205080204" pitchFamily="50" charset="-128"/>
                          <a:ea typeface="+mn-ea"/>
                        </a:rPr>
                        <a:t>658</a:t>
                      </a:r>
                    </a:p>
                  </a:txBody>
                  <a:tcPr marL="99000" marR="99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ＭＳ Ｐゴシック" panose="020B0600070205080204" pitchFamily="50" charset="-128"/>
                          <a:ea typeface="+mn-ea"/>
                        </a:rPr>
                        <a:t>1,622</a:t>
                      </a:r>
                    </a:p>
                  </a:txBody>
                  <a:tcPr marL="99000" marR="99000" marT="90000" marB="9000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effectLst/>
                          <a:latin typeface="ＭＳ Ｐゴシック" panose="020B0600070205080204" pitchFamily="50" charset="-128"/>
                          <a:ea typeface="+mn-ea"/>
                        </a:rPr>
                        <a:t>786</a:t>
                      </a:r>
                    </a:p>
                  </a:txBody>
                  <a:tcPr marL="99000" marR="99000"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ＭＳ Ｐゴシック" panose="020B0600070205080204" pitchFamily="50" charset="-128"/>
                          <a:ea typeface="ＭＳ Ｐゴシック" panose="020B0600070205080204" pitchFamily="50" charset="-128"/>
                        </a:rPr>
                        <a:t>3,066</a:t>
                      </a:r>
                    </a:p>
                  </a:txBody>
                  <a:tcPr marL="99000" marR="99000"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025336"/>
                  </a:ext>
                </a:extLst>
              </a:tr>
              <a:tr h="395153">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99000" marR="99000" marT="90000" marB="90000" anchor="ctr">
                    <a:lnL w="12700" cap="flat" cmpd="sng" algn="ctr">
                      <a:solidFill>
                        <a:sysClr val="windowText" lastClr="000000"/>
                      </a:solidFill>
                      <a:prstDash val="solid"/>
                      <a:round/>
                      <a:headEnd type="none" w="med" len="med"/>
                      <a:tailEnd type="none" w="med" len="med"/>
                    </a:lnL>
                    <a:lnR w="6350" cap="flat" cmpd="sng" algn="ctr">
                      <a:solidFill>
                        <a:srgbClr val="A5A5A5">
                          <a:lumMod val="50000"/>
                        </a:srgbClr>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750" u="none" strike="noStrike" dirty="0">
                          <a:effectLst/>
                          <a:latin typeface="ＭＳ Ｐゴシック" panose="020B0600070205080204" pitchFamily="50" charset="-128"/>
                          <a:ea typeface="ＭＳ Ｐゴシック" panose="020B0600070205080204" pitchFamily="50" charset="-128"/>
                        </a:rPr>
                        <a:t>うち常勤雇用</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en-US" altLang="ja-JP" sz="700" u="none" strike="noStrike" dirty="0">
                        <a:effectLst/>
                        <a:latin typeface="ＭＳ Ｐゴシック" panose="020B0600070205080204" pitchFamily="50" charset="-128"/>
                        <a:ea typeface="ＭＳ Ｐゴシック" panose="020B0600070205080204" pitchFamily="50" charset="-128"/>
                      </a:endParaRPr>
                    </a:p>
                  </a:txBody>
                  <a:tcPr marL="99000" marR="99000" marT="90000" marB="90000" anchor="ctr">
                    <a:lnL w="6350" cap="flat" cmpd="sng" algn="ctr">
                      <a:solidFill>
                        <a:srgbClr val="A5A5A5">
                          <a:lumMod val="5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ＭＳ Ｐゴシック" panose="020B0600070205080204" pitchFamily="50" charset="-128"/>
                          <a:ea typeface="+mn-ea"/>
                        </a:rPr>
                        <a:t>312</a:t>
                      </a:r>
                    </a:p>
                  </a:txBody>
                  <a:tcPr marL="99000" marR="99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ＭＳ Ｐゴシック" panose="020B0600070205080204" pitchFamily="50" charset="-128"/>
                          <a:ea typeface="+mn-ea"/>
                        </a:rPr>
                        <a:t>683</a:t>
                      </a:r>
                    </a:p>
                  </a:txBody>
                  <a:tcPr marL="99000" marR="99000" marT="90000" marB="9000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effectLst/>
                          <a:latin typeface="ＭＳ Ｐゴシック" panose="020B0600070205080204" pitchFamily="50" charset="-128"/>
                          <a:ea typeface="+mn-ea"/>
                        </a:rPr>
                        <a:t>378</a:t>
                      </a:r>
                    </a:p>
                  </a:txBody>
                  <a:tcPr marL="99000" marR="99000"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1,373</a:t>
                      </a:r>
                    </a:p>
                  </a:txBody>
                  <a:tcPr marL="99000" marR="99000"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6350" cap="flat" cmpd="sng" algn="ctr">
                      <a:solidFill>
                        <a:srgbClr val="A5A5A5">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070994"/>
                  </a:ext>
                </a:extLst>
              </a:tr>
              <a:tr h="475901">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99000" marR="99000" marT="90000" marB="90000" anchor="ctr">
                    <a:lnL w="12700" cap="flat" cmpd="sng" algn="ctr">
                      <a:solidFill>
                        <a:sysClr val="windowText" lastClr="000000"/>
                      </a:solidFill>
                      <a:prstDash val="solid"/>
                      <a:round/>
                      <a:headEnd type="none" w="med" len="med"/>
                      <a:tailEnd type="none" w="med" len="med"/>
                    </a:lnL>
                    <a:lnR w="6350" cap="flat" cmpd="sng" algn="ctr">
                      <a:solidFill>
                        <a:srgbClr val="A5A5A5">
                          <a:lumMod val="50000"/>
                        </a:srgb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750" u="none" strike="noStrike" dirty="0">
                          <a:effectLst/>
                          <a:latin typeface="ＭＳ Ｐゴシック" panose="020B0600070205080204" pitchFamily="50" charset="-128"/>
                          <a:ea typeface="ＭＳ Ｐゴシック" panose="020B0600070205080204" pitchFamily="50" charset="-128"/>
                        </a:rPr>
                        <a:t>うち常勤雇用以外</a:t>
                      </a:r>
                      <a:endParaRPr lang="en-US" altLang="ja-JP" sz="750" u="none" strike="noStrike" dirty="0">
                        <a:effectLst/>
                        <a:latin typeface="ＭＳ Ｐゴシック" panose="020B0600070205080204" pitchFamily="50" charset="-128"/>
                        <a:ea typeface="ＭＳ Ｐゴシック" panose="020B0600070205080204" pitchFamily="50" charset="-128"/>
                      </a:endParaRPr>
                    </a:p>
                  </a:txBody>
                  <a:tcPr marL="99000" marR="99000" marT="90000" marB="90000" anchor="ctr">
                    <a:lnL w="6350" cap="flat" cmpd="sng" algn="ctr">
                      <a:solidFill>
                        <a:srgbClr val="A5A5A5">
                          <a:lumMod val="5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ＭＳ Ｐゴシック" panose="020B0600070205080204" pitchFamily="50" charset="-128"/>
                          <a:ea typeface="+mn-ea"/>
                        </a:rPr>
                        <a:t>346</a:t>
                      </a:r>
                    </a:p>
                  </a:txBody>
                  <a:tcPr marL="99000" marR="99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ＭＳ Ｐゴシック" panose="020B0600070205080204" pitchFamily="50" charset="-128"/>
                          <a:ea typeface="+mn-ea"/>
                        </a:rPr>
                        <a:t>939</a:t>
                      </a:r>
                    </a:p>
                  </a:txBody>
                  <a:tcPr marL="99000" marR="99000" marT="90000" marB="9000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effectLst/>
                          <a:latin typeface="ＭＳ Ｐゴシック" panose="020B0600070205080204" pitchFamily="50" charset="-128"/>
                          <a:ea typeface="+mn-ea"/>
                        </a:rPr>
                        <a:t>408</a:t>
                      </a:r>
                    </a:p>
                  </a:txBody>
                  <a:tcPr marL="99000" marR="99000"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1,693</a:t>
                      </a:r>
                    </a:p>
                  </a:txBody>
                  <a:tcPr marL="99000" marR="99000" marT="90000" marB="90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A5A5A5">
                          <a:lumMod val="50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773025"/>
                  </a:ext>
                </a:extLst>
              </a:tr>
            </a:tbl>
          </a:graphicData>
        </a:graphic>
      </p:graphicFrame>
      <p:pic>
        <p:nvPicPr>
          <p:cNvPr id="6" name="図 5"/>
          <p:cNvPicPr>
            <a:picLocks noChangeAspect="1"/>
          </p:cNvPicPr>
          <p:nvPr/>
        </p:nvPicPr>
        <p:blipFill>
          <a:blip r:embed="rId4"/>
          <a:stretch>
            <a:fillRect/>
          </a:stretch>
        </p:blipFill>
        <p:spPr>
          <a:xfrm>
            <a:off x="3441407" y="3645024"/>
            <a:ext cx="3518502" cy="1726224"/>
          </a:xfrm>
          <a:prstGeom prst="rect">
            <a:avLst/>
          </a:prstGeom>
        </p:spPr>
      </p:pic>
      <p:pic>
        <p:nvPicPr>
          <p:cNvPr id="8" name="図 7"/>
          <p:cNvPicPr>
            <a:picLocks noChangeAspect="1"/>
          </p:cNvPicPr>
          <p:nvPr/>
        </p:nvPicPr>
        <p:blipFill>
          <a:blip r:embed="rId5"/>
          <a:stretch>
            <a:fillRect/>
          </a:stretch>
        </p:blipFill>
        <p:spPr>
          <a:xfrm>
            <a:off x="6613867" y="3635625"/>
            <a:ext cx="3667725" cy="1716251"/>
          </a:xfrm>
          <a:prstGeom prst="rect">
            <a:avLst/>
          </a:prstGeom>
        </p:spPr>
      </p:pic>
      <p:pic>
        <p:nvPicPr>
          <p:cNvPr id="11" name="図 10"/>
          <p:cNvPicPr>
            <a:picLocks noChangeAspect="1"/>
          </p:cNvPicPr>
          <p:nvPr/>
        </p:nvPicPr>
        <p:blipFill>
          <a:blip r:embed="rId6"/>
          <a:stretch>
            <a:fillRect/>
          </a:stretch>
        </p:blipFill>
        <p:spPr>
          <a:xfrm>
            <a:off x="2804418" y="5354284"/>
            <a:ext cx="3444726" cy="1675116"/>
          </a:xfrm>
          <a:prstGeom prst="rect">
            <a:avLst/>
          </a:prstGeom>
        </p:spPr>
      </p:pic>
      <p:pic>
        <p:nvPicPr>
          <p:cNvPr id="12" name="図 11"/>
          <p:cNvPicPr>
            <a:picLocks noChangeAspect="1"/>
          </p:cNvPicPr>
          <p:nvPr/>
        </p:nvPicPr>
        <p:blipFill>
          <a:blip r:embed="rId7"/>
          <a:stretch>
            <a:fillRect/>
          </a:stretch>
        </p:blipFill>
        <p:spPr>
          <a:xfrm>
            <a:off x="5549992" y="5386716"/>
            <a:ext cx="3507464" cy="1642684"/>
          </a:xfrm>
          <a:prstGeom prst="rect">
            <a:avLst/>
          </a:prstGeom>
        </p:spPr>
      </p:pic>
      <p:sp>
        <p:nvSpPr>
          <p:cNvPr id="18" name="正方形/長方形 17"/>
          <p:cNvSpPr/>
          <p:nvPr/>
        </p:nvSpPr>
        <p:spPr>
          <a:xfrm>
            <a:off x="-15552" y="5343019"/>
            <a:ext cx="1547218" cy="246221"/>
          </a:xfrm>
          <a:prstGeom prst="rect">
            <a:avLst/>
          </a:prstGeom>
        </p:spPr>
        <p:txBody>
          <a:bodyPr wrap="none">
            <a:spAutoFit/>
          </a:bodyPr>
          <a:lstStyle/>
          <a:p>
            <a:pPr lvl="0" defTabSz="912813">
              <a:lnSpc>
                <a:spcPts val="1200"/>
              </a:lnSpc>
              <a:defRPr/>
            </a:pPr>
            <a:r>
              <a:rPr lang="ja-JP" altLang="en-US" sz="800" dirty="0">
                <a:solidFill>
                  <a:prstClr val="black"/>
                </a:solidFill>
                <a:latin typeface="ＭＳ Ｐゴシック" panose="020B0600070205080204" pitchFamily="50" charset="-128"/>
              </a:rPr>
              <a:t>　</a:t>
            </a:r>
            <a:r>
              <a:rPr lang="en-US" altLang="ja-JP" sz="800" dirty="0">
                <a:solidFill>
                  <a:prstClr val="black"/>
                </a:solidFill>
                <a:latin typeface="ＭＳ Ｐゴシック" panose="020B0600070205080204" pitchFamily="50" charset="-128"/>
              </a:rPr>
              <a:t>※</a:t>
            </a:r>
            <a:r>
              <a:rPr lang="ja-JP" altLang="en-US" sz="800" dirty="0">
                <a:solidFill>
                  <a:prstClr val="black"/>
                </a:solidFill>
                <a:latin typeface="ＭＳ Ｐゴシック" panose="020B0600070205080204" pitchFamily="50" charset="-128"/>
              </a:rPr>
              <a:t>速報値。年度末に最終確定</a:t>
            </a:r>
          </a:p>
        </p:txBody>
      </p:sp>
      <p:sp>
        <p:nvSpPr>
          <p:cNvPr id="3" name="スライド番号プレースホルダー 2"/>
          <p:cNvSpPr>
            <a:spLocks noGrp="1"/>
          </p:cNvSpPr>
          <p:nvPr>
            <p:ph type="sldNum" sz="quarter" idx="12"/>
          </p:nvPr>
        </p:nvSpPr>
        <p:spPr>
          <a:xfrm>
            <a:off x="9294408" y="6250161"/>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24</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427376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10287" b="11885"/>
          <a:stretch/>
        </p:blipFill>
        <p:spPr>
          <a:xfrm>
            <a:off x="2329136" y="128812"/>
            <a:ext cx="5640172" cy="6233761"/>
          </a:xfrm>
          <a:prstGeom prst="rect">
            <a:avLst/>
          </a:prstGeom>
        </p:spPr>
      </p:pic>
      <p:sp>
        <p:nvSpPr>
          <p:cNvPr id="131" name="テキスト ボックス 130">
            <a:extLst>
              <a:ext uri="{FF2B5EF4-FFF2-40B4-BE49-F238E27FC236}">
                <a16:creationId xmlns:a16="http://schemas.microsoft.com/office/drawing/2014/main" id="{350E659A-2E94-45DB-A32A-9D60E2EA54BC}"/>
              </a:ext>
            </a:extLst>
          </p:cNvPr>
          <p:cNvSpPr txBox="1"/>
          <p:nvPr/>
        </p:nvSpPr>
        <p:spPr>
          <a:xfrm>
            <a:off x="284157" y="1363415"/>
            <a:ext cx="3206322" cy="600164"/>
          </a:xfrm>
          <a:prstGeom prst="rect">
            <a:avLst/>
          </a:prstGeom>
          <a:noFill/>
          <a:ln>
            <a:solidFill>
              <a:schemeClr val="tx1"/>
            </a:solidFill>
            <a:prstDash val="solid"/>
          </a:ln>
        </p:spPr>
        <p:txBody>
          <a:bodyPr wrap="square" rtlCol="0">
            <a:spAutoFit/>
          </a:bodyPr>
          <a:lstStyle/>
          <a:p>
            <a:r>
              <a:rPr lang="ja-JP" altLang="en-US" sz="1100" dirty="0">
                <a:latin typeface="ＭＳ ゴシック" panose="020B0609070205080204" pitchFamily="49" charset="-128"/>
                <a:ea typeface="ＭＳ ゴシック" panose="020B0609070205080204" pitchFamily="49" charset="-128"/>
              </a:rPr>
              <a:t>黒：地方銀行等　　　　　</a:t>
            </a:r>
            <a:r>
              <a:rPr lang="en-US" altLang="ja-JP" sz="1100" dirty="0">
                <a:latin typeface="ＭＳ ゴシック" panose="020B0609070205080204" pitchFamily="49" charset="-128"/>
                <a:ea typeface="ＭＳ ゴシック" panose="020B0609070205080204" pitchFamily="49" charset="-128"/>
              </a:rPr>
              <a:t>59</a:t>
            </a:r>
          </a:p>
          <a:p>
            <a:r>
              <a:rPr lang="ja-JP" altLang="en-US" sz="1100" dirty="0">
                <a:solidFill>
                  <a:schemeClr val="accent2">
                    <a:lumMod val="75000"/>
                  </a:schemeClr>
                </a:solidFill>
                <a:latin typeface="ＭＳ ゴシック" panose="020B0609070205080204" pitchFamily="49" charset="-128"/>
                <a:ea typeface="ＭＳ ゴシック" panose="020B0609070205080204" pitchFamily="49" charset="-128"/>
              </a:rPr>
              <a:t>橙：第二地方銀行　　　　</a:t>
            </a:r>
            <a:r>
              <a:rPr lang="en-US" altLang="ja-JP" sz="1100" dirty="0">
                <a:solidFill>
                  <a:schemeClr val="accent2">
                    <a:lumMod val="75000"/>
                  </a:schemeClr>
                </a:solidFill>
                <a:latin typeface="ＭＳ ゴシック" panose="020B0609070205080204" pitchFamily="49" charset="-128"/>
                <a:ea typeface="ＭＳ ゴシック" panose="020B0609070205080204" pitchFamily="49" charset="-128"/>
              </a:rPr>
              <a:t>24</a:t>
            </a:r>
          </a:p>
          <a:p>
            <a:r>
              <a:rPr lang="ja-JP" altLang="en-US" sz="1100" dirty="0">
                <a:solidFill>
                  <a:schemeClr val="accent1">
                    <a:lumMod val="75000"/>
                  </a:schemeClr>
                </a:solidFill>
                <a:latin typeface="ＭＳ ゴシック" panose="020B0609070205080204" pitchFamily="49" charset="-128"/>
                <a:ea typeface="ＭＳ ゴシック" panose="020B0609070205080204" pitchFamily="49" charset="-128"/>
              </a:rPr>
              <a:t>青：信用金庫・信用組合  </a:t>
            </a:r>
            <a:r>
              <a:rPr lang="en-US" altLang="ja-JP" sz="1100" dirty="0">
                <a:solidFill>
                  <a:schemeClr val="accent1">
                    <a:lumMod val="75000"/>
                  </a:schemeClr>
                </a:solidFill>
                <a:latin typeface="ＭＳ ゴシック" panose="020B0609070205080204" pitchFamily="49" charset="-128"/>
                <a:ea typeface="ＭＳ ゴシック" panose="020B0609070205080204" pitchFamily="49" charset="-128"/>
              </a:rPr>
              <a:t>23</a:t>
            </a:r>
            <a:r>
              <a:rPr lang="ja-JP" altLang="en-US" sz="1100" dirty="0">
                <a:solidFill>
                  <a:schemeClr val="accent1">
                    <a:lumMod val="75000"/>
                  </a:schemeClr>
                </a:solidFill>
                <a:latin typeface="ＭＳ ゴシック" panose="020B0609070205080204" pitchFamily="49" charset="-128"/>
                <a:ea typeface="ＭＳ ゴシック" panose="020B0609070205080204" pitchFamily="49" charset="-128"/>
              </a:rPr>
              <a:t>　　</a:t>
            </a:r>
            <a:r>
              <a:rPr lang="ja-JP" altLang="en-US" sz="1100" dirty="0">
                <a:latin typeface="ＭＳ ゴシック" panose="020B0609070205080204" pitchFamily="49" charset="-128"/>
                <a:ea typeface="ＭＳ ゴシック" panose="020B0609070205080204" pitchFamily="49" charset="-128"/>
              </a:rPr>
              <a:t>計　　</a:t>
            </a:r>
            <a:r>
              <a:rPr lang="en-US" altLang="ja-JP" sz="1100" dirty="0">
                <a:latin typeface="ＭＳ ゴシック" panose="020B0609070205080204" pitchFamily="49" charset="-128"/>
                <a:ea typeface="ＭＳ ゴシック" panose="020B0609070205080204" pitchFamily="49" charset="-128"/>
              </a:rPr>
              <a:t>106</a:t>
            </a:r>
            <a:r>
              <a:rPr lang="ja-JP" altLang="en-US" sz="1100" dirty="0">
                <a:latin typeface="ＭＳ ゴシック" panose="020B0609070205080204" pitchFamily="49" charset="-128"/>
                <a:ea typeface="ＭＳ ゴシック" panose="020B0609070205080204" pitchFamily="49" charset="-128"/>
              </a:rPr>
              <a:t>機関</a:t>
            </a:r>
          </a:p>
        </p:txBody>
      </p:sp>
      <p:sp>
        <p:nvSpPr>
          <p:cNvPr id="190" name="テキスト ボックス 189">
            <a:extLst>
              <a:ext uri="{FF2B5EF4-FFF2-40B4-BE49-F238E27FC236}">
                <a16:creationId xmlns:a16="http://schemas.microsoft.com/office/drawing/2014/main" id="{EB87C9D0-9968-48E1-85EF-31D88C810102}"/>
              </a:ext>
            </a:extLst>
          </p:cNvPr>
          <p:cNvSpPr txBox="1"/>
          <p:nvPr/>
        </p:nvSpPr>
        <p:spPr>
          <a:xfrm>
            <a:off x="7833320" y="332656"/>
            <a:ext cx="1665841" cy="577081"/>
          </a:xfrm>
          <a:prstGeom prst="rect">
            <a:avLst/>
          </a:prstGeom>
          <a:noFill/>
        </p:spPr>
        <p:txBody>
          <a:bodyPr wrap="none" rtlCol="0">
            <a:spAutoFit/>
          </a:bodyPr>
          <a:lstStyle/>
          <a:p>
            <a:pPr defTabSz="844083">
              <a:defRPr/>
            </a:pPr>
            <a:r>
              <a:rPr lang="en-US" altLang="ja-JP" sz="1050" dirty="0">
                <a:solidFill>
                  <a:prstClr val="black"/>
                </a:solidFill>
                <a:latin typeface="ＭＳ ゴシック" panose="020B0609070205080204" pitchFamily="49" charset="-128"/>
                <a:ea typeface="ＭＳ ゴシック" panose="020B0609070205080204" pitchFamily="49" charset="-128"/>
              </a:rPr>
              <a:t>【</a:t>
            </a:r>
            <a:r>
              <a:rPr lang="ja-JP" altLang="en-US" sz="1050" dirty="0">
                <a:solidFill>
                  <a:prstClr val="black"/>
                </a:solidFill>
                <a:latin typeface="ＭＳ ゴシック" panose="020B0609070205080204" pitchFamily="49" charset="-128"/>
                <a:ea typeface="ＭＳ ゴシック" panose="020B0609070205080204" pitchFamily="49" charset="-128"/>
              </a:rPr>
              <a:t>北海道地方</a:t>
            </a:r>
            <a:r>
              <a:rPr lang="en-US" altLang="ja-JP" sz="1050" dirty="0">
                <a:solidFill>
                  <a:prstClr val="black"/>
                </a:solidFill>
                <a:latin typeface="ＭＳ ゴシック" panose="020B0609070205080204" pitchFamily="49" charset="-128"/>
                <a:ea typeface="ＭＳ ゴシック" panose="020B0609070205080204" pitchFamily="49" charset="-128"/>
              </a:rPr>
              <a:t>】</a:t>
            </a:r>
          </a:p>
          <a:p>
            <a:pPr defTabSz="844083">
              <a:defRPr/>
            </a:pPr>
            <a:r>
              <a:rPr lang="ja-JP" altLang="en-US" sz="1050" dirty="0">
                <a:solidFill>
                  <a:prstClr val="black"/>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北洋銀行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北海道</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旭川信用金庫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北海道</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endPar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endParaRPr>
          </a:p>
        </p:txBody>
      </p:sp>
      <p:sp>
        <p:nvSpPr>
          <p:cNvPr id="191" name="テキスト ボックス 190">
            <a:extLst>
              <a:ext uri="{FF2B5EF4-FFF2-40B4-BE49-F238E27FC236}">
                <a16:creationId xmlns:a16="http://schemas.microsoft.com/office/drawing/2014/main" id="{D8EA85AD-80B0-43FE-8404-7AB138CADB75}"/>
              </a:ext>
            </a:extLst>
          </p:cNvPr>
          <p:cNvSpPr txBox="1"/>
          <p:nvPr/>
        </p:nvSpPr>
        <p:spPr>
          <a:xfrm>
            <a:off x="7833320" y="919728"/>
            <a:ext cx="1531188" cy="2067233"/>
          </a:xfrm>
          <a:prstGeom prst="rect">
            <a:avLst/>
          </a:prstGeom>
          <a:noFill/>
        </p:spPr>
        <p:txBody>
          <a:bodyPr wrap="none" rtlCol="0">
            <a:spAutoFit/>
          </a:bodyPr>
          <a:lstStyle/>
          <a:p>
            <a:pPr defTabSz="844083">
              <a:lnSpc>
                <a:spcPts val="1100"/>
              </a:lnSpc>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東北地方</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・青森銀行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・みちのく銀行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青森</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・岩手銀行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・秋田銀行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・北都銀行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秋田</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・荘内銀行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山形</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・山形銀行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・七十七銀行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宮城</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・東邦銀行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福島</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きらやか銀行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山形</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北日本銀行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岩手</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仙台銀行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宮城</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福島銀行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p:txBody>
      </p:sp>
      <p:sp>
        <p:nvSpPr>
          <p:cNvPr id="192" name="テキスト ボックス 191">
            <a:extLst>
              <a:ext uri="{FF2B5EF4-FFF2-40B4-BE49-F238E27FC236}">
                <a16:creationId xmlns:a16="http://schemas.microsoft.com/office/drawing/2014/main" id="{FB65C9C0-CB9A-4E0D-B7B1-AD371608FD01}"/>
              </a:ext>
            </a:extLst>
          </p:cNvPr>
          <p:cNvSpPr txBox="1"/>
          <p:nvPr/>
        </p:nvSpPr>
        <p:spPr>
          <a:xfrm>
            <a:off x="7833320" y="2996952"/>
            <a:ext cx="1800493" cy="3618939"/>
          </a:xfrm>
          <a:prstGeom prst="rect">
            <a:avLst/>
          </a:prstGeom>
          <a:noFill/>
        </p:spPr>
        <p:txBody>
          <a:bodyPr wrap="none" rtlCol="0">
            <a:spAutoFit/>
          </a:bodyPr>
          <a:lstStyle/>
          <a:p>
            <a:pPr defTabSz="844083">
              <a:lnSpc>
                <a:spcPts val="1100"/>
              </a:lnSpc>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関東・甲信越地方</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・群馬銀行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・足利銀行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栃木</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・常陽銀行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茨城</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・筑波銀行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茨城</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・埼玉りそな銀行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・武蔵野銀行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埼玉</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・千葉銀行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・千葉興業銀行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・きらぼし銀行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東京</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・横浜銀行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神奈川</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・第四北越銀行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新潟</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・山梨中央銀行</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・八十二銀行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長野</a:t>
            </a:r>
            <a:r>
              <a:rPr lang="en-US" altLang="ja-JP" sz="1050" dirty="0">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東和銀行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群馬</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栃木銀行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京葉銀行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千葉</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大光銀行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新潟</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長野銀行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桐生信用金庫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群馬</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アイオー信用金庫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群馬</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しののめ信用金庫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群馬</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亀有信用金庫</a:t>
            </a:r>
            <a:r>
              <a:rPr lang="ja-JP" altLang="en-US" sz="700" dirty="0">
                <a:solidFill>
                  <a:schemeClr val="accent1">
                    <a:lumMod val="75000"/>
                  </a:schemeClr>
                </a:solidFill>
                <a:latin typeface="ＭＳ ゴシック" panose="020B0609070205080204" pitchFamily="49" charset="-128"/>
                <a:ea typeface="ＭＳ ゴシック" panose="020B0609070205080204" pitchFamily="49" charset="-128"/>
              </a:rPr>
              <a:t>他</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東京</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endParaRPr lang="en-US" altLang="ja-JP" sz="1050" baseline="26000" dirty="0">
              <a:solidFill>
                <a:schemeClr val="accent1">
                  <a:lumMod val="75000"/>
                </a:schemeClr>
              </a:solidFill>
              <a:latin typeface="ＭＳ ゴシック" panose="020B0609070205080204" pitchFamily="49" charset="-128"/>
              <a:ea typeface="ＭＳ ゴシック" panose="020B0609070205080204" pitchFamily="49" charset="-128"/>
            </a:endParaRP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西武信用金庫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東京</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lnSpc>
                <a:spcPts val="1100"/>
              </a:lnSpc>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三条信用金庫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新潟</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p:txBody>
      </p:sp>
      <p:sp>
        <p:nvSpPr>
          <p:cNvPr id="193" name="テキスト ボックス 192">
            <a:extLst>
              <a:ext uri="{FF2B5EF4-FFF2-40B4-BE49-F238E27FC236}">
                <a16:creationId xmlns:a16="http://schemas.microsoft.com/office/drawing/2014/main" id="{1CF79BC4-8E90-4D00-A8C4-7F125DCB6768}"/>
              </a:ext>
            </a:extLst>
          </p:cNvPr>
          <p:cNvSpPr txBox="1"/>
          <p:nvPr/>
        </p:nvSpPr>
        <p:spPr>
          <a:xfrm>
            <a:off x="3584848" y="1413500"/>
            <a:ext cx="1396536" cy="1223412"/>
          </a:xfrm>
          <a:prstGeom prst="rect">
            <a:avLst/>
          </a:prstGeom>
          <a:noFill/>
        </p:spPr>
        <p:txBody>
          <a:bodyPr wrap="none" rtlCol="0">
            <a:spAutoFit/>
          </a:bodyPr>
          <a:lstStyle/>
          <a:p>
            <a:pPr defTabSz="844083">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北陸地方</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・北陸銀行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富山</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・富山銀行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・北國銀行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石川</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・福井銀行</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富山第一銀行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福邦銀行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福井</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p:txBody>
      </p:sp>
      <p:sp>
        <p:nvSpPr>
          <p:cNvPr id="194" name="テキスト ボックス 193">
            <a:extLst>
              <a:ext uri="{FF2B5EF4-FFF2-40B4-BE49-F238E27FC236}">
                <a16:creationId xmlns:a16="http://schemas.microsoft.com/office/drawing/2014/main" id="{874A6A42-8334-4BD1-B4BB-10D0937354DC}"/>
              </a:ext>
            </a:extLst>
          </p:cNvPr>
          <p:cNvSpPr txBox="1"/>
          <p:nvPr/>
        </p:nvSpPr>
        <p:spPr>
          <a:xfrm>
            <a:off x="6233825" y="3938235"/>
            <a:ext cx="1815519" cy="2677656"/>
          </a:xfrm>
          <a:prstGeom prst="rect">
            <a:avLst/>
          </a:prstGeom>
          <a:noFill/>
        </p:spPr>
        <p:txBody>
          <a:bodyPr wrap="square" rtlCol="0">
            <a:spAutoFit/>
          </a:bodyPr>
          <a:lstStyle/>
          <a:p>
            <a:pPr defTabSz="844083">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東海地方</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・静岡銀行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・清水銀行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静岡</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・大垣共立銀行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岐阜</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・十六銀行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岐阜</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・三十三銀行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三重</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・百五銀行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三重</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愛知銀行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名古屋銀行（愛知）</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浜松磐田信用金庫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静岡</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岐阜信用金庫</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東濃信用金庫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岐阜</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豊川信用金庫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愛知</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豊田信用金庫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愛知</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碧海信用金庫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愛知</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西尾信用金庫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愛知</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p:txBody>
      </p:sp>
      <p:sp>
        <p:nvSpPr>
          <p:cNvPr id="195" name="テキスト ボックス 194">
            <a:extLst>
              <a:ext uri="{FF2B5EF4-FFF2-40B4-BE49-F238E27FC236}">
                <a16:creationId xmlns:a16="http://schemas.microsoft.com/office/drawing/2014/main" id="{B5C11477-8900-499A-8E36-AF302871E1BD}"/>
              </a:ext>
            </a:extLst>
          </p:cNvPr>
          <p:cNvSpPr txBox="1"/>
          <p:nvPr/>
        </p:nvSpPr>
        <p:spPr>
          <a:xfrm>
            <a:off x="4727319" y="4261400"/>
            <a:ext cx="1665841" cy="2354491"/>
          </a:xfrm>
          <a:prstGeom prst="rect">
            <a:avLst/>
          </a:prstGeom>
          <a:noFill/>
        </p:spPr>
        <p:txBody>
          <a:bodyPr wrap="none" rtlCol="0">
            <a:spAutoFit/>
          </a:bodyPr>
          <a:lstStyle/>
          <a:p>
            <a:pPr defTabSz="844083">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近畿地方</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・滋賀銀行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・京都銀行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・りそな銀行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大阪</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・関西みらい銀行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大阪</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・池田泉州銀行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大阪</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・南都銀行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奈良</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・紀陽銀行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和歌山</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・但馬銀行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兵庫</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みなと銀行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兵庫</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京都信用金庫</a:t>
            </a:r>
            <a:endPar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大阪信用金庫</a:t>
            </a:r>
            <a:endPar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北おおさか信用金庫</a:t>
            </a:r>
            <a:endParaRPr lang="en-US" altLang="ja-JP" sz="1050" dirty="0">
              <a:highlight>
                <a:srgbClr val="C0C0C0"/>
              </a:highlight>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尼崎信用金庫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兵庫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p:txBody>
      </p:sp>
      <p:sp>
        <p:nvSpPr>
          <p:cNvPr id="196" name="テキスト ボックス 195">
            <a:extLst>
              <a:ext uri="{FF2B5EF4-FFF2-40B4-BE49-F238E27FC236}">
                <a16:creationId xmlns:a16="http://schemas.microsoft.com/office/drawing/2014/main" id="{5E88C6C2-5CF2-4E58-A793-8768DD2AE5B3}"/>
              </a:ext>
            </a:extLst>
          </p:cNvPr>
          <p:cNvSpPr txBox="1"/>
          <p:nvPr/>
        </p:nvSpPr>
        <p:spPr>
          <a:xfrm>
            <a:off x="1136576" y="2018336"/>
            <a:ext cx="1935145" cy="1869743"/>
          </a:xfrm>
          <a:prstGeom prst="rect">
            <a:avLst/>
          </a:prstGeom>
          <a:noFill/>
        </p:spPr>
        <p:txBody>
          <a:bodyPr wrap="none" rtlCol="0">
            <a:spAutoFit/>
          </a:bodyPr>
          <a:lstStyle/>
          <a:p>
            <a:pPr defTabSz="844083">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中国地方</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　</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・鳥取銀行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・山陰合同銀行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鳥取・島根</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・中国銀行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岡山</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・広島銀行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・山口銀行</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トマト銀行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岡山</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もみじ銀行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広島</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玉島信用金庫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岡山</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・広島信用金庫</a:t>
            </a:r>
            <a:endPar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呉信用金庫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広島</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p:txBody>
      </p:sp>
      <p:sp>
        <p:nvSpPr>
          <p:cNvPr id="197" name="テキスト ボックス 196">
            <a:extLst>
              <a:ext uri="{FF2B5EF4-FFF2-40B4-BE49-F238E27FC236}">
                <a16:creationId xmlns:a16="http://schemas.microsoft.com/office/drawing/2014/main" id="{0E503E1A-9262-4D05-9A9F-DED99469B62B}"/>
              </a:ext>
            </a:extLst>
          </p:cNvPr>
          <p:cNvSpPr txBox="1"/>
          <p:nvPr/>
        </p:nvSpPr>
        <p:spPr>
          <a:xfrm>
            <a:off x="3340147" y="4907731"/>
            <a:ext cx="1531188" cy="1708160"/>
          </a:xfrm>
          <a:prstGeom prst="rect">
            <a:avLst/>
          </a:prstGeom>
          <a:noFill/>
        </p:spPr>
        <p:txBody>
          <a:bodyPr wrap="none" rtlCol="0">
            <a:spAutoFit/>
          </a:bodyPr>
          <a:lstStyle/>
          <a:p>
            <a:pPr defTabSz="844083">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四国地方</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・阿波銀行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徳島</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・百十四銀行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香川</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・伊予銀行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愛媛</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・四国銀行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高知</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徳島大正銀行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香川銀行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愛媛銀行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高知銀行</a:t>
            </a:r>
            <a:endPar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阿南信用金庫</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徳島</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p:txBody>
      </p:sp>
      <p:sp>
        <p:nvSpPr>
          <p:cNvPr id="198" name="テキスト ボックス 197">
            <a:extLst>
              <a:ext uri="{FF2B5EF4-FFF2-40B4-BE49-F238E27FC236}">
                <a16:creationId xmlns:a16="http://schemas.microsoft.com/office/drawing/2014/main" id="{9FF27A1E-33EC-4A01-9A17-01C375643310}"/>
              </a:ext>
            </a:extLst>
          </p:cNvPr>
          <p:cNvSpPr txBox="1"/>
          <p:nvPr/>
        </p:nvSpPr>
        <p:spPr>
          <a:xfrm>
            <a:off x="497575" y="4099818"/>
            <a:ext cx="1935145" cy="2516073"/>
          </a:xfrm>
          <a:prstGeom prst="rect">
            <a:avLst/>
          </a:prstGeom>
          <a:noFill/>
        </p:spPr>
        <p:txBody>
          <a:bodyPr wrap="none" rtlCol="0">
            <a:spAutoFit/>
          </a:bodyPr>
          <a:lstStyle/>
          <a:p>
            <a:pPr defTabSz="844083">
              <a:defRPr/>
            </a:pP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九州・沖縄地方</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・福岡銀行</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・西日本シティ銀行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福岡</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・北九州銀行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福岡</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・佐賀銀行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・十八親和銀行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長崎</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・肥後銀行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熊本</a:t>
            </a:r>
            <a:r>
              <a:rPr lang="en-US" altLang="ja-JP" sz="1050" dirty="0">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・大分銀行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・宮崎銀行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・鹿児島銀行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・琉球銀行</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沖縄</a:t>
            </a:r>
            <a:r>
              <a:rPr lang="en-US" altLang="ja-JP" sz="1050" dirty="0">
                <a:latin typeface="ＭＳ ゴシック" panose="020B0609070205080204" pitchFamily="49" charset="-128"/>
                <a:ea typeface="ＭＳ ゴシック" panose="020B0609070205080204" pitchFamily="49" charset="-128"/>
              </a:rPr>
              <a:t>)</a:t>
            </a:r>
            <a:endParaRPr lang="ja-JP" altLang="en-US"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福岡中央銀行</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長崎銀行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2">
                    <a:lumMod val="75000"/>
                  </a:schemeClr>
                </a:solidFill>
                <a:latin typeface="ＭＳ ゴシック" panose="020B0609070205080204" pitchFamily="49" charset="-128"/>
                <a:ea typeface="ＭＳ ゴシック" panose="020B0609070205080204" pitchFamily="49" charset="-128"/>
              </a:rPr>
              <a:t>熊本銀行</a:t>
            </a:r>
            <a:r>
              <a:rPr lang="en-US" altLang="ja-JP" sz="1050" dirty="0">
                <a:solidFill>
                  <a:schemeClr val="accent2">
                    <a:lumMod val="75000"/>
                  </a:schemeClr>
                </a:solidFill>
                <a:latin typeface="ＭＳ ゴシック" panose="020B0609070205080204" pitchFamily="49" charset="-128"/>
                <a:ea typeface="ＭＳ ゴシック" panose="020B0609070205080204" pitchFamily="49" charset="-128"/>
              </a:rPr>
              <a:t>※</a:t>
            </a:r>
          </a:p>
          <a:p>
            <a:pPr defTabSz="844083">
              <a:defRPr/>
            </a:pPr>
            <a:r>
              <a:rPr lang="ja-JP" altLang="en-US" sz="1050" dirty="0">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西海みずき信用組合</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r>
              <a:rPr lang="ja-JP" altLang="en-US" sz="1050" dirty="0">
                <a:solidFill>
                  <a:schemeClr val="accent1">
                    <a:lumMod val="75000"/>
                  </a:schemeClr>
                </a:solidFill>
                <a:latin typeface="ＭＳ ゴシック" panose="020B0609070205080204" pitchFamily="49" charset="-128"/>
                <a:ea typeface="ＭＳ ゴシック" panose="020B0609070205080204" pitchFamily="49" charset="-128"/>
              </a:rPr>
              <a:t>長崎</a:t>
            </a:r>
            <a:r>
              <a:rPr lang="en-US" altLang="ja-JP" sz="1050" dirty="0">
                <a:solidFill>
                  <a:schemeClr val="accent1">
                    <a:lumMod val="75000"/>
                  </a:schemeClr>
                </a:solidFill>
                <a:latin typeface="ＭＳ ゴシック" panose="020B0609070205080204" pitchFamily="49" charset="-128"/>
                <a:ea typeface="ＭＳ ゴシック" panose="020B0609070205080204" pitchFamily="49" charset="-128"/>
              </a:rPr>
              <a:t>)</a:t>
            </a:r>
          </a:p>
        </p:txBody>
      </p:sp>
      <p:sp>
        <p:nvSpPr>
          <p:cNvPr id="202" name="テキスト ボックス 201">
            <a:extLst>
              <a:ext uri="{FF2B5EF4-FFF2-40B4-BE49-F238E27FC236}">
                <a16:creationId xmlns:a16="http://schemas.microsoft.com/office/drawing/2014/main" id="{6920AB1F-F0F8-405D-AFC2-D6CF56D9CD7D}"/>
              </a:ext>
            </a:extLst>
          </p:cNvPr>
          <p:cNvSpPr txBox="1"/>
          <p:nvPr/>
        </p:nvSpPr>
        <p:spPr>
          <a:xfrm>
            <a:off x="6953" y="6485422"/>
            <a:ext cx="10065568" cy="316602"/>
          </a:xfrm>
          <a:prstGeom prst="rect">
            <a:avLst/>
          </a:prstGeom>
          <a:noFill/>
          <a:ln>
            <a:noFill/>
            <a:prstDash val="solid"/>
          </a:ln>
        </p:spPr>
        <p:txBody>
          <a:bodyPr wrap="square" rtlCol="0">
            <a:noAutofit/>
          </a:bodyPr>
          <a:lstStyle/>
          <a:p>
            <a:pPr defTabSz="844083">
              <a:defRPr/>
            </a:pPr>
            <a:endParaRPr lang="en-US" altLang="ja-JP" sz="900"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800" dirty="0">
                <a:latin typeface="ＭＳ ゴシック" panose="020B0609070205080204" pitchFamily="49" charset="-128"/>
                <a:ea typeface="ＭＳ ゴシック" panose="020B0609070205080204" pitchFamily="49" charset="-128"/>
              </a:rPr>
              <a:t>（注）亀有信用金庫は８つの信用金庫</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新庄信用金庫、興能信用金庫、萩山口信用金庫、西中国信用金庫、東山口信用金庫、ひびき信用金庫、</a:t>
            </a:r>
            <a:r>
              <a:rPr lang="zh-TW" altLang="en-US" sz="800" dirty="0">
                <a:latin typeface="ＭＳ ゴシック" panose="020B0609070205080204" pitchFamily="49" charset="-128"/>
                <a:ea typeface="ＭＳ ゴシック" panose="020B0609070205080204" pitchFamily="49" charset="-128"/>
              </a:rPr>
              <a:t>大牟田柳川信用金庫</a:t>
            </a:r>
            <a:r>
              <a:rPr lang="ja-JP" altLang="en-US" sz="800" dirty="0">
                <a:latin typeface="ＭＳ ゴシック" panose="020B0609070205080204" pitchFamily="49" charset="-128"/>
                <a:ea typeface="ＭＳ ゴシック" panose="020B0609070205080204" pitchFamily="49" charset="-128"/>
              </a:rPr>
              <a:t>、たちばな信用金庫</a:t>
            </a:r>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との共同申請</a:t>
            </a:r>
            <a:endParaRPr lang="en-US" altLang="ja-JP" sz="800" dirty="0">
              <a:solidFill>
                <a:prstClr val="black"/>
              </a:solidFill>
              <a:latin typeface="ＭＳ ゴシック" panose="020B0609070205080204" pitchFamily="49" charset="-128"/>
              <a:ea typeface="ＭＳ ゴシック" panose="020B0609070205080204" pitchFamily="49" charset="-128"/>
            </a:endParaRPr>
          </a:p>
        </p:txBody>
      </p:sp>
      <p:sp>
        <p:nvSpPr>
          <p:cNvPr id="74" name="テキスト ボックス 73">
            <a:extLst>
              <a:ext uri="{FF2B5EF4-FFF2-40B4-BE49-F238E27FC236}">
                <a16:creationId xmlns:a16="http://schemas.microsoft.com/office/drawing/2014/main" id="{B7716810-51E9-44ED-8FE6-3B3F3F392F9C}"/>
              </a:ext>
            </a:extLst>
          </p:cNvPr>
          <p:cNvSpPr txBox="1"/>
          <p:nvPr/>
        </p:nvSpPr>
        <p:spPr>
          <a:xfrm>
            <a:off x="284157" y="652471"/>
            <a:ext cx="5710128" cy="639149"/>
          </a:xfrm>
          <a:prstGeom prst="rect">
            <a:avLst/>
          </a:prstGeom>
          <a:noFill/>
          <a:ln>
            <a:noFill/>
            <a:prstDash val="solid"/>
          </a:ln>
        </p:spPr>
        <p:txBody>
          <a:bodyPr wrap="square" rtlCol="0">
            <a:spAutoFit/>
          </a:bodyPr>
          <a:lstStyle/>
          <a:p>
            <a:pPr defTabSz="844083">
              <a:defRPr/>
            </a:pPr>
            <a:r>
              <a:rPr lang="ja-JP" altLang="en-US" sz="1292" dirty="0">
                <a:solidFill>
                  <a:prstClr val="black"/>
                </a:solidFill>
                <a:latin typeface="ＭＳ ゴシック" panose="020B0609070205080204" pitchFamily="49" charset="-128"/>
                <a:ea typeface="ＭＳ ゴシック" panose="020B0609070205080204" pitchFamily="49" charset="-128"/>
              </a:rPr>
              <a:t>第１次公募：</a:t>
            </a:r>
            <a:r>
              <a:rPr lang="en-US" altLang="ja-JP" sz="1292" dirty="0">
                <a:solidFill>
                  <a:prstClr val="black"/>
                </a:solidFill>
                <a:latin typeface="ＭＳ ゴシック" panose="020B0609070205080204" pitchFamily="49" charset="-128"/>
                <a:ea typeface="ＭＳ ゴシック" panose="020B0609070205080204" pitchFamily="49" charset="-128"/>
              </a:rPr>
              <a:t>93</a:t>
            </a:r>
            <a:r>
              <a:rPr lang="ja-JP" altLang="en-US" sz="1292" dirty="0">
                <a:solidFill>
                  <a:prstClr val="black"/>
                </a:solidFill>
                <a:latin typeface="ＭＳ ゴシック" panose="020B0609070205080204" pitchFamily="49" charset="-128"/>
                <a:ea typeface="ＭＳ ゴシック" panose="020B0609070205080204" pitchFamily="49" charset="-128"/>
              </a:rPr>
              <a:t>コンソーシアムを３月</a:t>
            </a:r>
            <a:r>
              <a:rPr lang="en-US" altLang="ja-JP" sz="1292" dirty="0">
                <a:solidFill>
                  <a:prstClr val="black"/>
                </a:solidFill>
                <a:latin typeface="ＭＳ ゴシック" panose="020B0609070205080204" pitchFamily="49" charset="-128"/>
                <a:ea typeface="ＭＳ ゴシック" panose="020B0609070205080204" pitchFamily="49" charset="-128"/>
              </a:rPr>
              <a:t>31</a:t>
            </a:r>
            <a:r>
              <a:rPr lang="ja-JP" altLang="en-US" sz="1292" dirty="0">
                <a:solidFill>
                  <a:prstClr val="black"/>
                </a:solidFill>
                <a:latin typeface="ＭＳ ゴシック" panose="020B0609070205080204" pitchFamily="49" charset="-128"/>
                <a:ea typeface="ＭＳ ゴシック" panose="020B0609070205080204" pitchFamily="49" charset="-128"/>
              </a:rPr>
              <a:t>日採択</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1292" dirty="0">
                <a:solidFill>
                  <a:prstClr val="black"/>
                </a:solidFill>
                <a:latin typeface="ＭＳ ゴシック" panose="020B0609070205080204" pitchFamily="49" charset="-128"/>
                <a:ea typeface="ＭＳ ゴシック" panose="020B0609070205080204" pitchFamily="49" charset="-128"/>
              </a:rPr>
              <a:t>第２次公募：７コンソーシアムを６月</a:t>
            </a:r>
            <a:r>
              <a:rPr lang="en-US" altLang="ja-JP" sz="1292" dirty="0">
                <a:solidFill>
                  <a:prstClr val="black"/>
                </a:solidFill>
                <a:latin typeface="ＭＳ ゴシック" panose="020B0609070205080204" pitchFamily="49" charset="-128"/>
                <a:ea typeface="ＭＳ ゴシック" panose="020B0609070205080204" pitchFamily="49" charset="-128"/>
              </a:rPr>
              <a:t>30</a:t>
            </a:r>
            <a:r>
              <a:rPr lang="ja-JP" altLang="en-US" sz="1292" dirty="0">
                <a:solidFill>
                  <a:prstClr val="black"/>
                </a:solidFill>
                <a:latin typeface="ＭＳ ゴシック" panose="020B0609070205080204" pitchFamily="49" charset="-128"/>
                <a:ea typeface="ＭＳ ゴシック" panose="020B0609070205080204" pitchFamily="49" charset="-128"/>
              </a:rPr>
              <a:t>日採択⇒</a:t>
            </a:r>
            <a:r>
              <a:rPr lang="ja-JP" altLang="en-US" sz="1292" b="1" u="sng" dirty="0">
                <a:solidFill>
                  <a:srgbClr val="FF0000"/>
                </a:solidFill>
                <a:latin typeface="ＭＳ ゴシック" panose="020B0609070205080204" pitchFamily="49" charset="-128"/>
                <a:ea typeface="ＭＳ ゴシック" panose="020B0609070205080204" pitchFamily="49" charset="-128"/>
              </a:rPr>
              <a:t>計</a:t>
            </a:r>
            <a:r>
              <a:rPr lang="en-US" altLang="ja-JP" sz="1292" b="1" u="sng" dirty="0">
                <a:solidFill>
                  <a:srgbClr val="FF0000"/>
                </a:solidFill>
                <a:latin typeface="ＭＳ ゴシック" panose="020B0609070205080204" pitchFamily="49" charset="-128"/>
                <a:ea typeface="ＭＳ ゴシック" panose="020B0609070205080204" pitchFamily="49" charset="-128"/>
              </a:rPr>
              <a:t>100</a:t>
            </a:r>
            <a:r>
              <a:rPr lang="ja-JP" altLang="en-US" sz="1292" b="1" u="sng" dirty="0">
                <a:solidFill>
                  <a:srgbClr val="FF0000"/>
                </a:solidFill>
                <a:latin typeface="ＭＳ ゴシック" panose="020B0609070205080204" pitchFamily="49" charset="-128"/>
                <a:ea typeface="ＭＳ ゴシック" panose="020B0609070205080204" pitchFamily="49" charset="-128"/>
              </a:rPr>
              <a:t>コンソーシアム</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en-US" altLang="ja-JP" sz="969" dirty="0">
                <a:solidFill>
                  <a:prstClr val="black"/>
                </a:solidFill>
                <a:latin typeface="ＭＳ ゴシック" panose="020B0609070205080204" pitchFamily="49" charset="-128"/>
                <a:ea typeface="ＭＳ ゴシック" panose="020B0609070205080204" pitchFamily="49" charset="-128"/>
              </a:rPr>
              <a:t>※</a:t>
            </a:r>
            <a:r>
              <a:rPr lang="ja-JP" altLang="en-US" sz="969" dirty="0">
                <a:solidFill>
                  <a:prstClr val="black"/>
                </a:solidFill>
                <a:latin typeface="ＭＳ ゴシック" panose="020B0609070205080204" pitchFamily="49" charset="-128"/>
                <a:ea typeface="ＭＳ ゴシック" panose="020B0609070205080204" pitchFamily="49" charset="-128"/>
              </a:rPr>
              <a:t>は</a:t>
            </a:r>
            <a:r>
              <a:rPr lang="en-US" altLang="ja-JP" sz="969" dirty="0">
                <a:solidFill>
                  <a:prstClr val="black"/>
                </a:solidFill>
                <a:latin typeface="ＭＳ ゴシック" panose="020B0609070205080204" pitchFamily="49" charset="-128"/>
                <a:ea typeface="ＭＳ ゴシック" panose="020B0609070205080204" pitchFamily="49" charset="-128"/>
              </a:rPr>
              <a:t>FG</a:t>
            </a:r>
            <a:r>
              <a:rPr lang="ja-JP" altLang="en-US" sz="969" dirty="0">
                <a:solidFill>
                  <a:prstClr val="black"/>
                </a:solidFill>
                <a:latin typeface="ＭＳ ゴシック" panose="020B0609070205080204" pitchFamily="49" charset="-128"/>
                <a:ea typeface="ＭＳ ゴシック" panose="020B0609070205080204" pitchFamily="49" charset="-128"/>
              </a:rPr>
              <a:t>等による共同申請</a:t>
            </a:r>
            <a:endParaRPr lang="en-US" altLang="ja-JP" sz="969" dirty="0">
              <a:solidFill>
                <a:prstClr val="black"/>
              </a:solidFill>
              <a:latin typeface="ＭＳ ゴシック" panose="020B0609070205080204" pitchFamily="49" charset="-128"/>
              <a:ea typeface="ＭＳ ゴシック" panose="020B0609070205080204" pitchFamily="49" charset="-128"/>
            </a:endParaRPr>
          </a:p>
        </p:txBody>
      </p:sp>
      <p:sp>
        <p:nvSpPr>
          <p:cNvPr id="75" name="テキスト ボックス 74">
            <a:extLst>
              <a:ext uri="{FF2B5EF4-FFF2-40B4-BE49-F238E27FC236}">
                <a16:creationId xmlns:a16="http://schemas.microsoft.com/office/drawing/2014/main" id="{4D356A92-E510-48D6-9EF7-0327305FA203}"/>
              </a:ext>
            </a:extLst>
          </p:cNvPr>
          <p:cNvSpPr txBox="1"/>
          <p:nvPr/>
        </p:nvSpPr>
        <p:spPr>
          <a:xfrm>
            <a:off x="284157" y="114209"/>
            <a:ext cx="5504981"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ja-JP" altLang="en-US" sz="1600" dirty="0">
                <a:solidFill>
                  <a:prstClr val="black"/>
                </a:solidFill>
                <a:latin typeface="游明朝 Demibold" panose="02020600000000000000" pitchFamily="18" charset="-128"/>
                <a:ea typeface="游明朝 Demibold" panose="02020600000000000000" pitchFamily="18" charset="-128"/>
              </a:rPr>
              <a:t>令和</a:t>
            </a:r>
            <a:r>
              <a:rPr lang="ja-JP" altLang="en-US" sz="1600" dirty="0">
                <a:solidFill>
                  <a:schemeClr val="tx1"/>
                </a:solidFill>
                <a:latin typeface="游明朝 Demibold" panose="02020600000000000000" pitchFamily="18" charset="-128"/>
                <a:ea typeface="游明朝 Demibold" panose="02020600000000000000" pitchFamily="18" charset="-128"/>
              </a:rPr>
              <a:t>４年度先導的人材マッチング事業採択先一覧</a:t>
            </a:r>
            <a:endParaRPr lang="en-US" altLang="ja-JP" sz="1600" strike="dblStrike" dirty="0">
              <a:solidFill>
                <a:schemeClr val="tx1"/>
              </a:solidFill>
              <a:latin typeface="游明朝 Demibold" panose="02020600000000000000" pitchFamily="18" charset="-128"/>
              <a:ea typeface="游明朝 Demibold" panose="02020600000000000000" pitchFamily="18" charset="-128"/>
            </a:endParaRPr>
          </a:p>
        </p:txBody>
      </p:sp>
      <p:sp>
        <p:nvSpPr>
          <p:cNvPr id="3" name="スライド番号プレースホルダー 2"/>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25</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3277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180000" y="116632"/>
            <a:ext cx="9540000" cy="540000"/>
          </a:xfrm>
          <a:prstGeom prst="rect">
            <a:avLst/>
          </a:prstGeom>
        </p:spPr>
        <p:txBody>
          <a:bodyPr vert="horz" wrap="none" lIns="90000" tIns="90000" rIns="90000" bIns="9000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2000" b="1" dirty="0">
                <a:latin typeface="メイリオ" panose="020B0604030504040204" pitchFamily="50" charset="-128"/>
                <a:ea typeface="メイリオ" panose="020B0604030504040204" pitchFamily="50" charset="-128"/>
              </a:rPr>
              <a:t>〇 成約件数の推移　　　　（</a:t>
            </a:r>
            <a:r>
              <a:rPr lang="en-US" altLang="ja-JP" sz="2000" b="1" dirty="0">
                <a:latin typeface="メイリオ" panose="020B0604030504040204" pitchFamily="50" charset="-128"/>
                <a:ea typeface="メイリオ" panose="020B0604030504040204" pitchFamily="50" charset="-128"/>
              </a:rPr>
              <a:t>R</a:t>
            </a:r>
            <a:r>
              <a:rPr lang="ja-JP" altLang="en-US" sz="2000" b="1" dirty="0">
                <a:latin typeface="メイリオ" panose="020B0604030504040204" pitchFamily="50" charset="-128"/>
                <a:ea typeface="メイリオ" panose="020B0604030504040204" pitchFamily="50" charset="-128"/>
              </a:rPr>
              <a:t>３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R</a:t>
            </a:r>
            <a:r>
              <a:rPr lang="ja-JP" altLang="en-US" sz="2000" b="1" dirty="0">
                <a:latin typeface="メイリオ" panose="020B0604030504040204" pitchFamily="50" charset="-128"/>
                <a:ea typeface="メイリオ" panose="020B0604030504040204" pitchFamily="50" charset="-128"/>
              </a:rPr>
              <a:t>４年度比較）</a:t>
            </a:r>
            <a:endParaRPr lang="ja-JP" altLang="en-US" sz="20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8D4D072-9B9E-4BCC-9012-7079C9ED0F11}"/>
              </a:ext>
            </a:extLst>
          </p:cNvPr>
          <p:cNvSpPr/>
          <p:nvPr/>
        </p:nvSpPr>
        <p:spPr>
          <a:xfrm>
            <a:off x="92784" y="112530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050" dirty="0">
                <a:solidFill>
                  <a:schemeClr val="tx1"/>
                </a:solidFill>
                <a:latin typeface="游明朝 Demibold" panose="02020600000000000000" pitchFamily="18" charset="-128"/>
                <a:ea typeface="游明朝 Demibold" panose="02020600000000000000" pitchFamily="18" charset="-128"/>
              </a:rPr>
              <a:t>(</a:t>
            </a:r>
            <a:r>
              <a:rPr lang="ja-JP" altLang="en-US" sz="1050" dirty="0">
                <a:solidFill>
                  <a:schemeClr val="tx1"/>
                </a:solidFill>
                <a:latin typeface="游明朝 Demibold" panose="02020600000000000000" pitchFamily="18" charset="-128"/>
                <a:ea typeface="游明朝 Demibold" panose="02020600000000000000" pitchFamily="18" charset="-128"/>
              </a:rPr>
              <a:t>件</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kumimoji="1" lang="ja-JP" altLang="en-US" sz="1050" dirty="0">
              <a:solidFill>
                <a:schemeClr val="tx1"/>
              </a:solidFill>
              <a:latin typeface="游明朝 Demibold" panose="02020600000000000000" pitchFamily="18" charset="-128"/>
              <a:ea typeface="游明朝 Demibold" panose="02020600000000000000" pitchFamily="18" charset="-128"/>
            </a:endParaRPr>
          </a:p>
        </p:txBody>
      </p:sp>
      <p:sp>
        <p:nvSpPr>
          <p:cNvPr id="14" name="テキスト ボックス 13">
            <a:extLst>
              <a:ext uri="{FF2B5EF4-FFF2-40B4-BE49-F238E27FC236}">
                <a16:creationId xmlns:a16="http://schemas.microsoft.com/office/drawing/2014/main" id="{629E852B-636E-482D-855D-3263A94285B9}"/>
              </a:ext>
            </a:extLst>
          </p:cNvPr>
          <p:cNvSpPr txBox="1"/>
          <p:nvPr/>
        </p:nvSpPr>
        <p:spPr>
          <a:xfrm>
            <a:off x="2260684" y="121744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単月</a:t>
            </a:r>
            <a:endParaRPr lang="en-US" altLang="ja-JP" sz="1050" dirty="0">
              <a:latin typeface="游明朝 Demibold" panose="02020600000000000000" pitchFamily="18" charset="-128"/>
              <a:ea typeface="游明朝 Demibold" panose="02020600000000000000" pitchFamily="18" charset="-128"/>
            </a:endParaRPr>
          </a:p>
        </p:txBody>
      </p:sp>
      <p:sp>
        <p:nvSpPr>
          <p:cNvPr id="15" name="テキスト ボックス 14">
            <a:extLst>
              <a:ext uri="{FF2B5EF4-FFF2-40B4-BE49-F238E27FC236}">
                <a16:creationId xmlns:a16="http://schemas.microsoft.com/office/drawing/2014/main" id="{20352540-1E90-48CA-88F8-F7AFE94FFD13}"/>
              </a:ext>
            </a:extLst>
          </p:cNvPr>
          <p:cNvSpPr txBox="1"/>
          <p:nvPr/>
        </p:nvSpPr>
        <p:spPr>
          <a:xfrm>
            <a:off x="7007404" y="121744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累計</a:t>
            </a:r>
            <a:endParaRPr lang="en-US" altLang="ja-JP" sz="1050" dirty="0">
              <a:latin typeface="游明朝 Demibold" panose="02020600000000000000" pitchFamily="18" charset="-128"/>
              <a:ea typeface="游明朝 Demibold" panose="02020600000000000000" pitchFamily="18" charset="-128"/>
            </a:endParaRPr>
          </a:p>
        </p:txBody>
      </p:sp>
      <p:sp>
        <p:nvSpPr>
          <p:cNvPr id="17" name="正方形/長方形 16">
            <a:extLst>
              <a:ext uri="{FF2B5EF4-FFF2-40B4-BE49-F238E27FC236}">
                <a16:creationId xmlns:a16="http://schemas.microsoft.com/office/drawing/2014/main" id="{C88593BE-B3D7-4F84-AB69-D93290B9DC7F}"/>
              </a:ext>
            </a:extLst>
          </p:cNvPr>
          <p:cNvSpPr/>
          <p:nvPr/>
        </p:nvSpPr>
        <p:spPr>
          <a:xfrm>
            <a:off x="4847404" y="112530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050" dirty="0">
                <a:solidFill>
                  <a:schemeClr val="tx1"/>
                </a:solidFill>
                <a:latin typeface="游明朝 Demibold" panose="02020600000000000000" pitchFamily="18" charset="-128"/>
                <a:ea typeface="游明朝 Demibold" panose="02020600000000000000" pitchFamily="18" charset="-128"/>
              </a:rPr>
              <a:t>(</a:t>
            </a:r>
            <a:r>
              <a:rPr lang="ja-JP" altLang="en-US" sz="1050" dirty="0">
                <a:solidFill>
                  <a:schemeClr val="tx1"/>
                </a:solidFill>
                <a:latin typeface="游明朝 Demibold" panose="02020600000000000000" pitchFamily="18" charset="-128"/>
                <a:ea typeface="游明朝 Demibold" panose="02020600000000000000" pitchFamily="18" charset="-128"/>
              </a:rPr>
              <a:t>件</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kumimoji="1" lang="ja-JP" altLang="en-US" sz="1050" dirty="0">
              <a:solidFill>
                <a:schemeClr val="tx1"/>
              </a:solidFill>
              <a:latin typeface="游明朝 Demibold" panose="02020600000000000000" pitchFamily="18" charset="-128"/>
              <a:ea typeface="游明朝 Demibold" panose="02020600000000000000" pitchFamily="18" charset="-128"/>
            </a:endParaRPr>
          </a:p>
        </p:txBody>
      </p:sp>
      <p:sp>
        <p:nvSpPr>
          <p:cNvPr id="22" name="Rectangle 190">
            <a:extLst>
              <a:ext uri="{FF2B5EF4-FFF2-40B4-BE49-F238E27FC236}">
                <a16:creationId xmlns:a16="http://schemas.microsoft.com/office/drawing/2014/main" id="{2EA8B68B-A0C6-4A4F-9C9D-2FBB8430F332}"/>
              </a:ext>
            </a:extLst>
          </p:cNvPr>
          <p:cNvSpPr>
            <a:spLocks noChangeArrowheads="1"/>
          </p:cNvSpPr>
          <p:nvPr/>
        </p:nvSpPr>
        <p:spPr bwMode="auto">
          <a:xfrm>
            <a:off x="4773000" y="5805304"/>
            <a:ext cx="360000" cy="360000"/>
          </a:xfrm>
          <a:prstGeom prst="rect">
            <a:avLst/>
          </a:prstGeom>
          <a:noFill/>
          <a:ln w="0">
            <a:noFill/>
            <a:prstDash val="solid"/>
          </a:ln>
        </p:spPr>
        <p:txBody>
          <a:bodyPr vert="horz"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72866"/>
            <a:r>
              <a:rPr lang="ja-JP" altLang="en-US" sz="900" dirty="0">
                <a:solidFill>
                  <a:schemeClr val="accent1">
                    <a:lumMod val="75000"/>
                  </a:schemeClr>
                </a:solidFill>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：今年度・雇用契約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フルタイム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　</a:t>
            </a:r>
            <a:r>
              <a:rPr lang="ja-JP" altLang="en-US" sz="900" dirty="0">
                <a:solidFill>
                  <a:schemeClr val="accent2">
                    <a:lumMod val="75000"/>
                  </a:schemeClr>
                </a:solidFill>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：今年度・雇用契約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フルタイム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以外　</a:t>
            </a:r>
            <a:r>
              <a:rPr lang="ja-JP" altLang="en-US" sz="900" dirty="0">
                <a:solidFill>
                  <a:schemeClr val="bg1">
                    <a:lumMod val="85000"/>
                  </a:schemeClr>
                </a:solidFill>
                <a:latin typeface="游明朝 Demibold" panose="02020600000000000000" pitchFamily="18" charset="-128"/>
                <a:ea typeface="游明朝 Demibold" panose="02020600000000000000" pitchFamily="18" charset="-128"/>
              </a:rPr>
              <a:t>■</a:t>
            </a:r>
            <a:r>
              <a:rPr lang="ja-JP" altLang="en-US" sz="900" dirty="0">
                <a:solidFill>
                  <a:schemeClr val="accent3">
                    <a:lumMod val="60000"/>
                    <a:lumOff val="40000"/>
                  </a:schemeClr>
                </a:solidFill>
                <a:latin typeface="游明朝 Demibold" panose="02020600000000000000" pitchFamily="18" charset="-128"/>
                <a:ea typeface="游明朝 Demibold" panose="02020600000000000000" pitchFamily="18" charset="-128"/>
              </a:rPr>
              <a:t> </a:t>
            </a:r>
            <a:r>
              <a:rPr lang="ja-JP" altLang="en-US" sz="900" dirty="0">
                <a:latin typeface="游明朝 Demibold" panose="02020600000000000000" pitchFamily="18" charset="-128"/>
                <a:ea typeface="游明朝 Demibold" panose="02020600000000000000" pitchFamily="18" charset="-128"/>
              </a:rPr>
              <a:t>：前年度・雇用契約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フルタイム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　</a:t>
            </a:r>
            <a:r>
              <a:rPr lang="ja-JP" altLang="en-US" sz="900" dirty="0">
                <a:solidFill>
                  <a:schemeClr val="bg1">
                    <a:lumMod val="65000"/>
                  </a:schemeClr>
                </a:solidFill>
                <a:latin typeface="游明朝 Demibold" panose="02020600000000000000" pitchFamily="18" charset="-128"/>
                <a:ea typeface="游明朝 Demibold" panose="02020600000000000000" pitchFamily="18" charset="-128"/>
              </a:rPr>
              <a:t>■</a:t>
            </a:r>
            <a:r>
              <a:rPr lang="ja-JP" altLang="en-US" sz="900" dirty="0">
                <a:solidFill>
                  <a:schemeClr val="accent3">
                    <a:lumMod val="60000"/>
                    <a:lumOff val="40000"/>
                  </a:schemeClr>
                </a:solidFill>
                <a:latin typeface="游明朝 Demibold" panose="02020600000000000000" pitchFamily="18" charset="-128"/>
                <a:ea typeface="游明朝 Demibold" panose="02020600000000000000" pitchFamily="18" charset="-128"/>
              </a:rPr>
              <a:t> </a:t>
            </a:r>
            <a:r>
              <a:rPr lang="ja-JP" altLang="en-US" sz="900" dirty="0">
                <a:latin typeface="游明朝 Demibold" panose="02020600000000000000" pitchFamily="18" charset="-128"/>
                <a:ea typeface="游明朝 Demibold" panose="02020600000000000000" pitchFamily="18" charset="-128"/>
              </a:rPr>
              <a:t>：前年度・雇用契約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フルタイム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以外</a:t>
            </a:r>
            <a:endParaRPr lang="en-US" altLang="ja-JP" sz="900" dirty="0">
              <a:latin typeface="游明朝 Demibold" panose="02020600000000000000" pitchFamily="18" charset="-128"/>
              <a:ea typeface="游明朝 Demibold" panose="02020600000000000000" pitchFamily="18" charset="-128"/>
            </a:endParaRPr>
          </a:p>
        </p:txBody>
      </p:sp>
      <p:sp>
        <p:nvSpPr>
          <p:cNvPr id="16" name="正方形/長方形 15">
            <a:extLst>
              <a:ext uri="{FF2B5EF4-FFF2-40B4-BE49-F238E27FC236}">
                <a16:creationId xmlns:a16="http://schemas.microsoft.com/office/drawing/2014/main" id="{BE240F13-0218-470B-BEE1-9B221BFDE039}"/>
              </a:ext>
            </a:extLst>
          </p:cNvPr>
          <p:cNvSpPr/>
          <p:nvPr/>
        </p:nvSpPr>
        <p:spPr>
          <a:xfrm>
            <a:off x="496888" y="6309320"/>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「成約件数」は、補助金交付の対象となる自行型におけるハイレベル人材の成約件数</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「雇用契約</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フルタイム</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以外」は、雇用契約</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パートタイム</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・業務委託契約</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準委任型</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・業務委託契約</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請負型</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を指す</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前年度の「１月」は令和４年１月１日～令和４年１月</a:t>
            </a:r>
            <a:r>
              <a:rPr lang="en-US" altLang="ja-JP" sz="900" dirty="0">
                <a:solidFill>
                  <a:schemeClr val="tx1"/>
                </a:solidFill>
                <a:latin typeface="游明朝 Demibold" panose="02020600000000000000" pitchFamily="18" charset="-128"/>
                <a:ea typeface="游明朝 Demibold" panose="02020600000000000000" pitchFamily="18" charset="-128"/>
              </a:rPr>
              <a:t>24</a:t>
            </a:r>
            <a:r>
              <a:rPr lang="ja-JP" altLang="en-US" sz="900" dirty="0">
                <a:solidFill>
                  <a:schemeClr val="tx1"/>
                </a:solidFill>
                <a:latin typeface="游明朝 Demibold" panose="02020600000000000000" pitchFamily="18" charset="-128"/>
                <a:ea typeface="游明朝 Demibold" panose="02020600000000000000" pitchFamily="18" charset="-128"/>
              </a:rPr>
              <a:t>日を指す</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「今年度」は、第１次公募で採択された</a:t>
            </a:r>
            <a:r>
              <a:rPr lang="en-US" altLang="ja-JP" sz="900" dirty="0">
                <a:solidFill>
                  <a:schemeClr val="tx1"/>
                </a:solidFill>
                <a:latin typeface="游明朝 Demibold" panose="02020600000000000000" pitchFamily="18" charset="-128"/>
                <a:ea typeface="游明朝 Demibold" panose="02020600000000000000" pitchFamily="18" charset="-128"/>
              </a:rPr>
              <a:t>93</a:t>
            </a:r>
            <a:r>
              <a:rPr lang="ja-JP" altLang="en-US" sz="900" dirty="0">
                <a:solidFill>
                  <a:schemeClr val="tx1"/>
                </a:solidFill>
                <a:latin typeface="游明朝 Demibold" panose="02020600000000000000" pitchFamily="18" charset="-128"/>
                <a:ea typeface="游明朝 Demibold" panose="02020600000000000000" pitchFamily="18" charset="-128"/>
              </a:rPr>
              <a:t>者と第２次公募で採択された７者のコンソーシアムによる実績</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「前年度」は、第１次公募で採択された</a:t>
            </a:r>
            <a:r>
              <a:rPr lang="en-US" altLang="ja-JP" sz="900" dirty="0">
                <a:solidFill>
                  <a:schemeClr val="tx1"/>
                </a:solidFill>
                <a:latin typeface="游明朝 Demibold" panose="02020600000000000000" pitchFamily="18" charset="-128"/>
                <a:ea typeface="游明朝 Demibold" panose="02020600000000000000" pitchFamily="18" charset="-128"/>
              </a:rPr>
              <a:t>68</a:t>
            </a:r>
            <a:r>
              <a:rPr lang="ja-JP" altLang="en-US" sz="900" dirty="0">
                <a:solidFill>
                  <a:schemeClr val="tx1"/>
                </a:solidFill>
                <a:latin typeface="游明朝 Demibold" panose="02020600000000000000" pitchFamily="18" charset="-128"/>
                <a:ea typeface="游明朝 Demibold" panose="02020600000000000000" pitchFamily="18" charset="-128"/>
              </a:rPr>
              <a:t>者と第２次公募で採択された</a:t>
            </a:r>
            <a:r>
              <a:rPr lang="en-US" altLang="ja-JP" sz="900" dirty="0">
                <a:solidFill>
                  <a:schemeClr val="tx1"/>
                </a:solidFill>
                <a:latin typeface="游明朝 Demibold" panose="02020600000000000000" pitchFamily="18" charset="-128"/>
                <a:ea typeface="游明朝 Demibold" panose="02020600000000000000" pitchFamily="18" charset="-128"/>
              </a:rPr>
              <a:t>13</a:t>
            </a:r>
            <a:r>
              <a:rPr lang="ja-JP" altLang="en-US" sz="900" dirty="0">
                <a:solidFill>
                  <a:schemeClr val="tx1"/>
                </a:solidFill>
                <a:latin typeface="游明朝 Demibold" panose="02020600000000000000" pitchFamily="18" charset="-128"/>
                <a:ea typeface="游明朝 Demibold" panose="02020600000000000000" pitchFamily="18" charset="-128"/>
              </a:rPr>
              <a:t>者のコンソーシアムによる実績</a:t>
            </a:r>
            <a:endParaRPr lang="en-US" altLang="ja-JP" sz="900" dirty="0">
              <a:solidFill>
                <a:schemeClr val="tx1"/>
              </a:solidFill>
              <a:latin typeface="游明朝 Demibold" panose="02020600000000000000" pitchFamily="18" charset="-128"/>
              <a:ea typeface="游明朝 Demibold" panose="02020600000000000000" pitchFamily="18" charset="-128"/>
            </a:endParaRPr>
          </a:p>
        </p:txBody>
      </p:sp>
      <p:sp>
        <p:nvSpPr>
          <p:cNvPr id="24" name="正方形/長方形 23">
            <a:extLst>
              <a:ext uri="{FF2B5EF4-FFF2-40B4-BE49-F238E27FC236}">
                <a16:creationId xmlns:a16="http://schemas.microsoft.com/office/drawing/2014/main" id="{7F7B1ED7-DC8C-452D-B44B-5B40EA54C3E5}"/>
              </a:ext>
            </a:extLst>
          </p:cNvPr>
          <p:cNvSpPr/>
          <p:nvPr/>
        </p:nvSpPr>
        <p:spPr>
          <a:xfrm>
            <a:off x="9090000" y="6165304"/>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050" dirty="0">
                <a:solidFill>
                  <a:schemeClr val="tx1"/>
                </a:solidFill>
                <a:latin typeface="游明朝 Demibold" panose="02020600000000000000" pitchFamily="18" charset="-128"/>
                <a:ea typeface="游明朝 Demibold" panose="02020600000000000000" pitchFamily="18" charset="-128"/>
              </a:rPr>
              <a:t>(</a:t>
            </a:r>
            <a:r>
              <a:rPr lang="zh-TW" altLang="en-US" sz="1050" dirty="0">
                <a:solidFill>
                  <a:schemeClr val="tx1"/>
                </a:solidFill>
                <a:latin typeface="游明朝 Demibold" panose="02020600000000000000" pitchFamily="18" charset="-128"/>
                <a:ea typeface="游明朝 Demibold" panose="02020600000000000000" pitchFamily="18" charset="-128"/>
              </a:rPr>
              <a:t>令和４年７月現在</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lang="ja-JP" altLang="en-US" sz="1050" dirty="0">
              <a:solidFill>
                <a:schemeClr val="tx1"/>
              </a:solidFill>
              <a:latin typeface="游明朝 Demibold" panose="02020600000000000000" pitchFamily="18" charset="-128"/>
              <a:ea typeface="游明朝 Demibold" panose="02020600000000000000" pitchFamily="18" charset="-128"/>
            </a:endParaRPr>
          </a:p>
        </p:txBody>
      </p:sp>
      <p:graphicFrame>
        <p:nvGraphicFramePr>
          <p:cNvPr id="18" name="グラフ 17">
            <a:extLst>
              <a:ext uri="{FF2B5EF4-FFF2-40B4-BE49-F238E27FC236}">
                <a16:creationId xmlns:a16="http://schemas.microsoft.com/office/drawing/2014/main" id="{00000000-0008-0000-0500-000007000000}"/>
              </a:ext>
            </a:extLst>
          </p:cNvPr>
          <p:cNvGraphicFramePr>
            <a:graphicFrameLocks/>
          </p:cNvGraphicFramePr>
          <p:nvPr/>
        </p:nvGraphicFramePr>
        <p:xfrm>
          <a:off x="100684" y="1413296"/>
          <a:ext cx="4680000" cy="46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a:extLst>
              <a:ext uri="{FF2B5EF4-FFF2-40B4-BE49-F238E27FC236}">
                <a16:creationId xmlns:a16="http://schemas.microsoft.com/office/drawing/2014/main" id="{00000000-0008-0000-0500-00000A000000}"/>
              </a:ext>
            </a:extLst>
          </p:cNvPr>
          <p:cNvGraphicFramePr>
            <a:graphicFrameLocks/>
          </p:cNvGraphicFramePr>
          <p:nvPr/>
        </p:nvGraphicFramePr>
        <p:xfrm>
          <a:off x="4847404" y="1413296"/>
          <a:ext cx="4680000" cy="468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直線コネクタ 18"/>
          <p:cNvCxnSpPr/>
          <p:nvPr/>
        </p:nvCxnSpPr>
        <p:spPr>
          <a:xfrm>
            <a:off x="0" y="620688"/>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26</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620787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78A3A65-CDA2-4DB6-89A6-C46DF40C4AC4}"/>
              </a:ext>
            </a:extLst>
          </p:cNvPr>
          <p:cNvSpPr/>
          <p:nvPr/>
        </p:nvSpPr>
        <p:spPr>
          <a:xfrm>
            <a:off x="1480350" y="692696"/>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050" dirty="0">
                <a:solidFill>
                  <a:schemeClr val="tx1"/>
                </a:solidFill>
                <a:latin typeface="游明朝 Demibold" panose="02020600000000000000" pitchFamily="18" charset="-128"/>
                <a:ea typeface="游明朝 Demibold" panose="02020600000000000000" pitchFamily="18" charset="-128"/>
              </a:rPr>
              <a:t>(</a:t>
            </a:r>
            <a:r>
              <a:rPr lang="ja-JP" altLang="en-US" sz="1050" dirty="0">
                <a:solidFill>
                  <a:schemeClr val="tx1"/>
                </a:solidFill>
                <a:latin typeface="游明朝 Demibold" panose="02020600000000000000" pitchFamily="18" charset="-128"/>
                <a:ea typeface="游明朝 Demibold" panose="02020600000000000000" pitchFamily="18" charset="-128"/>
              </a:rPr>
              <a:t>者</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kumimoji="1" lang="ja-JP" altLang="en-US" sz="1050" dirty="0">
              <a:solidFill>
                <a:schemeClr val="tx1"/>
              </a:solidFill>
              <a:latin typeface="游明朝 Demibold" panose="02020600000000000000" pitchFamily="18" charset="-128"/>
              <a:ea typeface="游明朝 Demibold" panose="02020600000000000000" pitchFamily="18" charset="-128"/>
            </a:endParaRPr>
          </a:p>
        </p:txBody>
      </p:sp>
      <p:sp>
        <p:nvSpPr>
          <p:cNvPr id="23" name="Rectangle 190">
            <a:extLst>
              <a:ext uri="{FF2B5EF4-FFF2-40B4-BE49-F238E27FC236}">
                <a16:creationId xmlns:a16="http://schemas.microsoft.com/office/drawing/2014/main" id="{0D103B20-11E8-4B33-8BF8-107AF38D55B8}"/>
              </a:ext>
            </a:extLst>
          </p:cNvPr>
          <p:cNvSpPr>
            <a:spLocks noChangeArrowheads="1"/>
          </p:cNvSpPr>
          <p:nvPr/>
        </p:nvSpPr>
        <p:spPr bwMode="auto">
          <a:xfrm>
            <a:off x="4773000" y="5949280"/>
            <a:ext cx="360000" cy="360000"/>
          </a:xfrm>
          <a:prstGeom prst="rect">
            <a:avLst/>
          </a:prstGeom>
          <a:noFill/>
          <a:ln w="0">
            <a:noFill/>
            <a:prstDash val="solid"/>
          </a:ln>
        </p:spPr>
        <p:txBody>
          <a:bodyPr vert="horz"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72866"/>
            <a:r>
              <a:rPr lang="ja-JP" altLang="en-US" sz="900" dirty="0">
                <a:solidFill>
                  <a:schemeClr val="accent6">
                    <a:lumMod val="40000"/>
                    <a:lumOff val="60000"/>
                  </a:schemeClr>
                </a:solidFill>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：３年度・第１次　</a:t>
            </a:r>
            <a:r>
              <a:rPr lang="ja-JP" altLang="en-US" sz="900" dirty="0">
                <a:solidFill>
                  <a:schemeClr val="accent6">
                    <a:lumMod val="75000"/>
                  </a:schemeClr>
                </a:solidFill>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：３年度・第２次 　</a:t>
            </a:r>
            <a:r>
              <a:rPr lang="ja-JP" altLang="en-US" sz="900" dirty="0">
                <a:solidFill>
                  <a:schemeClr val="bg1">
                    <a:lumMod val="85000"/>
                  </a:schemeClr>
                </a:solidFill>
                <a:latin typeface="游明朝 Demibold" panose="02020600000000000000" pitchFamily="18" charset="-128"/>
                <a:ea typeface="游明朝 Demibold" panose="02020600000000000000" pitchFamily="18" charset="-128"/>
              </a:rPr>
              <a:t>■</a:t>
            </a:r>
            <a:r>
              <a:rPr lang="ja-JP" altLang="en-US" sz="900" dirty="0">
                <a:solidFill>
                  <a:schemeClr val="accent3">
                    <a:lumMod val="60000"/>
                    <a:lumOff val="40000"/>
                  </a:schemeClr>
                </a:solidFill>
                <a:latin typeface="游明朝 Demibold" panose="02020600000000000000" pitchFamily="18" charset="-128"/>
                <a:ea typeface="游明朝 Demibold" panose="02020600000000000000" pitchFamily="18" charset="-128"/>
              </a:rPr>
              <a:t> </a:t>
            </a:r>
            <a:r>
              <a:rPr lang="ja-JP" altLang="en-US" sz="900" dirty="0">
                <a:latin typeface="游明朝 Demibold" panose="02020600000000000000" pitchFamily="18" charset="-128"/>
                <a:ea typeface="游明朝 Demibold" panose="02020600000000000000" pitchFamily="18" charset="-128"/>
              </a:rPr>
              <a:t>：２年度・第１次　</a:t>
            </a:r>
            <a:r>
              <a:rPr lang="ja-JP" altLang="en-US" sz="900" dirty="0">
                <a:solidFill>
                  <a:schemeClr val="accent3">
                    <a:lumMod val="60000"/>
                    <a:lumOff val="40000"/>
                  </a:schemeClr>
                </a:solidFill>
                <a:latin typeface="游明朝 Demibold" panose="02020600000000000000" pitchFamily="18" charset="-128"/>
                <a:ea typeface="游明朝 Demibold" panose="02020600000000000000" pitchFamily="18" charset="-128"/>
              </a:rPr>
              <a:t> </a:t>
            </a:r>
            <a:r>
              <a:rPr lang="ja-JP" altLang="en-US" sz="900" dirty="0">
                <a:solidFill>
                  <a:schemeClr val="bg1">
                    <a:lumMod val="65000"/>
                  </a:schemeClr>
                </a:solidFill>
                <a:latin typeface="游明朝 Demibold" panose="02020600000000000000" pitchFamily="18" charset="-128"/>
                <a:ea typeface="游明朝 Demibold" panose="02020600000000000000" pitchFamily="18" charset="-128"/>
              </a:rPr>
              <a:t>■</a:t>
            </a:r>
            <a:r>
              <a:rPr lang="ja-JP" altLang="en-US" sz="900" dirty="0">
                <a:solidFill>
                  <a:schemeClr val="accent3">
                    <a:lumMod val="60000"/>
                    <a:lumOff val="40000"/>
                  </a:schemeClr>
                </a:solidFill>
                <a:latin typeface="游明朝 Demibold" panose="02020600000000000000" pitchFamily="18" charset="-128"/>
                <a:ea typeface="游明朝 Demibold" panose="02020600000000000000" pitchFamily="18" charset="-128"/>
              </a:rPr>
              <a:t> </a:t>
            </a:r>
            <a:r>
              <a:rPr lang="ja-JP" altLang="en-US" sz="900" dirty="0">
                <a:latin typeface="游明朝 Demibold" panose="02020600000000000000" pitchFamily="18" charset="-128"/>
                <a:ea typeface="游明朝 Demibold" panose="02020600000000000000" pitchFamily="18" charset="-128"/>
              </a:rPr>
              <a:t>：２年度・第２次</a:t>
            </a:r>
            <a:endParaRPr lang="en-US" altLang="ja-JP" sz="900" dirty="0">
              <a:latin typeface="游明朝 Demibold" panose="02020600000000000000" pitchFamily="18" charset="-128"/>
              <a:ea typeface="游明朝 Demibold" panose="02020600000000000000" pitchFamily="18" charset="-128"/>
            </a:endParaRPr>
          </a:p>
        </p:txBody>
      </p:sp>
      <p:sp>
        <p:nvSpPr>
          <p:cNvPr id="11" name="正方形/長方形 10">
            <a:extLst>
              <a:ext uri="{FF2B5EF4-FFF2-40B4-BE49-F238E27FC236}">
                <a16:creationId xmlns:a16="http://schemas.microsoft.com/office/drawing/2014/main" id="{2FB51A6A-D322-4B03-9C98-BE561DF420A1}"/>
              </a:ext>
            </a:extLst>
          </p:cNvPr>
          <p:cNvSpPr/>
          <p:nvPr/>
        </p:nvSpPr>
        <p:spPr>
          <a:xfrm>
            <a:off x="496888" y="6381328"/>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「成約件数」は、補助金交付の対象となる自行型におけるハイレベル人材の成約件数</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「２年度」は、２年度事業の補助対象期間終了時点</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令和３年２月７日</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における成約件数分布</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「３年度・第１次」は</a:t>
            </a:r>
            <a:r>
              <a:rPr lang="en-US" altLang="ja-JP" sz="900" dirty="0">
                <a:solidFill>
                  <a:schemeClr val="tx1"/>
                </a:solidFill>
                <a:latin typeface="游明朝 Demibold" panose="02020600000000000000" pitchFamily="18" charset="-128"/>
                <a:ea typeface="游明朝 Demibold" panose="02020600000000000000" pitchFamily="18" charset="-128"/>
              </a:rPr>
              <a:t>68</a:t>
            </a:r>
            <a:r>
              <a:rPr lang="ja-JP" altLang="en-US" sz="900" dirty="0">
                <a:solidFill>
                  <a:schemeClr val="tx1"/>
                </a:solidFill>
                <a:latin typeface="游明朝 Demibold" panose="02020600000000000000" pitchFamily="18" charset="-128"/>
                <a:ea typeface="游明朝 Demibold" panose="02020600000000000000" pitchFamily="18" charset="-128"/>
              </a:rPr>
              <a:t>者、「３年度・第２次」は</a:t>
            </a:r>
            <a:r>
              <a:rPr lang="en-US" altLang="ja-JP" sz="900" dirty="0">
                <a:solidFill>
                  <a:schemeClr val="tx1"/>
                </a:solidFill>
                <a:latin typeface="游明朝 Demibold" panose="02020600000000000000" pitchFamily="18" charset="-128"/>
                <a:ea typeface="游明朝 Demibold" panose="02020600000000000000" pitchFamily="18" charset="-128"/>
              </a:rPr>
              <a:t>13</a:t>
            </a:r>
            <a:r>
              <a:rPr lang="ja-JP" altLang="en-US" sz="900" dirty="0">
                <a:solidFill>
                  <a:schemeClr val="tx1"/>
                </a:solidFill>
                <a:latin typeface="游明朝 Demibold" panose="02020600000000000000" pitchFamily="18" charset="-128"/>
                <a:ea typeface="游明朝 Demibold" panose="02020600000000000000" pitchFamily="18" charset="-128"/>
              </a:rPr>
              <a:t>者、 「２年度・第１次」は</a:t>
            </a:r>
            <a:r>
              <a:rPr lang="en-US" altLang="ja-JP" sz="900" dirty="0">
                <a:solidFill>
                  <a:schemeClr val="tx1"/>
                </a:solidFill>
                <a:latin typeface="游明朝 Demibold" panose="02020600000000000000" pitchFamily="18" charset="-128"/>
                <a:ea typeface="游明朝 Demibold" panose="02020600000000000000" pitchFamily="18" charset="-128"/>
              </a:rPr>
              <a:t>38</a:t>
            </a:r>
            <a:r>
              <a:rPr lang="ja-JP" altLang="en-US" sz="900" dirty="0">
                <a:solidFill>
                  <a:schemeClr val="tx1"/>
                </a:solidFill>
                <a:latin typeface="游明朝 Demibold" panose="02020600000000000000" pitchFamily="18" charset="-128"/>
                <a:ea typeface="游明朝 Demibold" panose="02020600000000000000" pitchFamily="18" charset="-128"/>
              </a:rPr>
              <a:t>者、「２年度・第２次」は</a:t>
            </a:r>
            <a:r>
              <a:rPr lang="en-US" altLang="ja-JP" sz="900" dirty="0">
                <a:solidFill>
                  <a:schemeClr val="tx1"/>
                </a:solidFill>
                <a:latin typeface="游明朝 Demibold" panose="02020600000000000000" pitchFamily="18" charset="-128"/>
                <a:ea typeface="游明朝 Demibold" panose="02020600000000000000" pitchFamily="18" charset="-128"/>
              </a:rPr>
              <a:t>22</a:t>
            </a:r>
            <a:r>
              <a:rPr lang="ja-JP" altLang="en-US" sz="900" dirty="0">
                <a:solidFill>
                  <a:schemeClr val="tx1"/>
                </a:solidFill>
                <a:latin typeface="游明朝 Demibold" panose="02020600000000000000" pitchFamily="18" charset="-128"/>
                <a:ea typeface="游明朝 Demibold" panose="02020600000000000000" pitchFamily="18" charset="-128"/>
              </a:rPr>
              <a:t>者のコンソーシアムによる実績</a:t>
            </a:r>
            <a:endParaRPr lang="en-US" altLang="ja-JP" sz="900" dirty="0">
              <a:solidFill>
                <a:schemeClr val="tx1"/>
              </a:solidFill>
              <a:latin typeface="游明朝 Demibold" panose="02020600000000000000" pitchFamily="18" charset="-128"/>
              <a:ea typeface="游明朝 Demibold" panose="02020600000000000000" pitchFamily="18" charset="-128"/>
            </a:endParaRPr>
          </a:p>
        </p:txBody>
      </p:sp>
      <p:sp>
        <p:nvSpPr>
          <p:cNvPr id="13" name="正方形/長方形 12">
            <a:extLst>
              <a:ext uri="{FF2B5EF4-FFF2-40B4-BE49-F238E27FC236}">
                <a16:creationId xmlns:a16="http://schemas.microsoft.com/office/drawing/2014/main" id="{2064102E-A1B7-4091-98C0-1ECC6352FE0F}"/>
              </a:ext>
            </a:extLst>
          </p:cNvPr>
          <p:cNvSpPr/>
          <p:nvPr/>
        </p:nvSpPr>
        <p:spPr>
          <a:xfrm>
            <a:off x="9090000" y="6165304"/>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050" dirty="0">
                <a:solidFill>
                  <a:schemeClr val="tx1"/>
                </a:solidFill>
                <a:latin typeface="游明朝 Demibold" panose="02020600000000000000" pitchFamily="18" charset="-128"/>
                <a:ea typeface="游明朝 Demibold" panose="02020600000000000000" pitchFamily="18" charset="-128"/>
              </a:rPr>
              <a:t>(</a:t>
            </a:r>
            <a:r>
              <a:rPr lang="zh-TW" altLang="en-US" sz="1050" dirty="0">
                <a:solidFill>
                  <a:schemeClr val="tx1"/>
                </a:solidFill>
                <a:latin typeface="游明朝 Demibold" panose="02020600000000000000" pitchFamily="18" charset="-128"/>
                <a:ea typeface="游明朝 Demibold" panose="02020600000000000000" pitchFamily="18" charset="-128"/>
              </a:rPr>
              <a:t>令和</a:t>
            </a:r>
            <a:r>
              <a:rPr lang="ja-JP" altLang="en-US" sz="1050" dirty="0">
                <a:solidFill>
                  <a:schemeClr val="tx1"/>
                </a:solidFill>
                <a:latin typeface="游明朝 Demibold" panose="02020600000000000000" pitchFamily="18" charset="-128"/>
                <a:ea typeface="游明朝 Demibold" panose="02020600000000000000" pitchFamily="18" charset="-128"/>
              </a:rPr>
              <a:t>３年度最終実績</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lang="ja-JP" altLang="en-US" sz="1050" dirty="0">
              <a:solidFill>
                <a:schemeClr val="tx1"/>
              </a:solidFill>
              <a:latin typeface="游明朝 Demibold" panose="02020600000000000000" pitchFamily="18" charset="-128"/>
              <a:ea typeface="游明朝 Demibold" panose="02020600000000000000" pitchFamily="18" charset="-128"/>
            </a:endParaRPr>
          </a:p>
        </p:txBody>
      </p:sp>
      <p:graphicFrame>
        <p:nvGraphicFramePr>
          <p:cNvPr id="14" name="グラフ 13">
            <a:extLst>
              <a:ext uri="{FF2B5EF4-FFF2-40B4-BE49-F238E27FC236}">
                <a16:creationId xmlns:a16="http://schemas.microsoft.com/office/drawing/2014/main" id="{00000000-0008-0000-0700-000004000000}"/>
              </a:ext>
            </a:extLst>
          </p:cNvPr>
          <p:cNvGraphicFramePr>
            <a:graphicFrameLocks/>
          </p:cNvGraphicFramePr>
          <p:nvPr/>
        </p:nvGraphicFramePr>
        <p:xfrm>
          <a:off x="1480350" y="1108304"/>
          <a:ext cx="6944400" cy="277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a:extLst>
              <a:ext uri="{FF2B5EF4-FFF2-40B4-BE49-F238E27FC236}">
                <a16:creationId xmlns:a16="http://schemas.microsoft.com/office/drawing/2014/main" id="{00000000-0008-0000-0700-000003000000}"/>
              </a:ext>
            </a:extLst>
          </p:cNvPr>
          <p:cNvGraphicFramePr>
            <a:graphicFrameLocks/>
          </p:cNvGraphicFramePr>
          <p:nvPr/>
        </p:nvGraphicFramePr>
        <p:xfrm>
          <a:off x="1477800" y="3318806"/>
          <a:ext cx="6944400" cy="277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a:extLst>
              <a:ext uri="{FF2B5EF4-FFF2-40B4-BE49-F238E27FC236}">
                <a16:creationId xmlns:a16="http://schemas.microsoft.com/office/drawing/2014/main" id="{A9D050C0-5F04-4646-9C0D-059404B37A6B}"/>
              </a:ext>
            </a:extLst>
          </p:cNvPr>
          <p:cNvSpPr/>
          <p:nvPr/>
        </p:nvSpPr>
        <p:spPr>
          <a:xfrm>
            <a:off x="1640632" y="3281079"/>
            <a:ext cx="144016"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游明朝 Demibold" panose="02020600000000000000" pitchFamily="18" charset="-128"/>
                <a:ea typeface="游明朝 Demibold" panose="02020600000000000000" pitchFamily="18" charset="-128"/>
              </a:rPr>
              <a:t>０</a:t>
            </a:r>
            <a:endParaRPr kumimoji="1" lang="en-GB" sz="800" dirty="0">
              <a:solidFill>
                <a:schemeClr val="tx1"/>
              </a:solidFill>
              <a:latin typeface="游明朝 Demibold" panose="02020600000000000000" pitchFamily="18" charset="-128"/>
              <a:ea typeface="游明朝 Demibold" panose="02020600000000000000" pitchFamily="18" charset="-128"/>
            </a:endParaRPr>
          </a:p>
        </p:txBody>
      </p:sp>
      <p:cxnSp>
        <p:nvCxnSpPr>
          <p:cNvPr id="12" name="直線コネクタ 11"/>
          <p:cNvCxnSpPr/>
          <p:nvPr/>
        </p:nvCxnSpPr>
        <p:spPr>
          <a:xfrm>
            <a:off x="0" y="620688"/>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18" name="Title 2"/>
          <p:cNvSpPr>
            <a:spLocks noGrp="1"/>
          </p:cNvSpPr>
          <p:nvPr>
            <p:ph type="title"/>
          </p:nvPr>
        </p:nvSpPr>
        <p:spPr>
          <a:xfrm>
            <a:off x="180000" y="93449"/>
            <a:ext cx="9540000" cy="540000"/>
          </a:xfrm>
        </p:spPr>
        <p:txBody>
          <a:bodyPr wrap="none" lIns="90000" tIns="90000" rIns="90000" bIns="90000" anchor="ctr" anchorCtr="0">
            <a:noAutofit/>
          </a:bodyPr>
          <a:lstStyle/>
          <a:p>
            <a:pPr algn="l"/>
            <a:r>
              <a:rPr lang="ja-JP" altLang="en-US" sz="2000" b="1" dirty="0">
                <a:latin typeface="メイリオ" panose="020B0604030504040204" pitchFamily="50" charset="-128"/>
                <a:ea typeface="メイリオ" panose="020B0604030504040204" pitchFamily="50" charset="-128"/>
              </a:rPr>
              <a:t>〇 間接補助事業者の成約件数分布　（</a:t>
            </a:r>
            <a:r>
              <a:rPr lang="en-US" altLang="ja-JP" sz="2000" b="1" dirty="0">
                <a:latin typeface="メイリオ" panose="020B0604030504040204" pitchFamily="50" charset="-128"/>
                <a:ea typeface="メイリオ" panose="020B0604030504040204" pitchFamily="50" charset="-128"/>
              </a:rPr>
              <a:t>R2</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R3</a:t>
            </a:r>
            <a:r>
              <a:rPr lang="ja-JP" altLang="en-US" sz="2000" b="1" dirty="0">
                <a:latin typeface="メイリオ" panose="020B0604030504040204" pitchFamily="50" charset="-128"/>
                <a:ea typeface="メイリオ" panose="020B0604030504040204" pitchFamily="50" charset="-128"/>
              </a:rPr>
              <a:t>年度比較）</a:t>
            </a:r>
          </a:p>
        </p:txBody>
      </p:sp>
      <p:grpSp>
        <p:nvGrpSpPr>
          <p:cNvPr id="22" name="グループ化 21"/>
          <p:cNvGrpSpPr/>
          <p:nvPr/>
        </p:nvGrpSpPr>
        <p:grpSpPr>
          <a:xfrm>
            <a:off x="361888" y="1988840"/>
            <a:ext cx="757288" cy="2760468"/>
            <a:chOff x="361888" y="1988840"/>
            <a:chExt cx="757288" cy="2760468"/>
          </a:xfrm>
        </p:grpSpPr>
        <p:sp>
          <p:nvSpPr>
            <p:cNvPr id="24" name="テキスト ボックス 23">
              <a:extLst>
                <a:ext uri="{FF2B5EF4-FFF2-40B4-BE49-F238E27FC236}">
                  <a16:creationId xmlns:a16="http://schemas.microsoft.com/office/drawing/2014/main" id="{629E852B-636E-482D-855D-3263A94285B9}"/>
                </a:ext>
              </a:extLst>
            </p:cNvPr>
            <p:cNvSpPr txBox="1"/>
            <p:nvPr/>
          </p:nvSpPr>
          <p:spPr>
            <a:xfrm>
              <a:off x="361888" y="1988840"/>
              <a:ext cx="702680" cy="240188"/>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Ｒ３年度</a:t>
              </a:r>
              <a:endParaRPr lang="en-US" altLang="ja-JP" sz="1050" dirty="0">
                <a:latin typeface="游明朝 Demibold" panose="02020600000000000000" pitchFamily="18" charset="-128"/>
                <a:ea typeface="游明朝 Demibold" panose="02020600000000000000" pitchFamily="18" charset="-128"/>
              </a:endParaRPr>
            </a:p>
            <a:p>
              <a:pPr algn="ctr"/>
              <a:r>
                <a:rPr lang="ja-JP" altLang="en-US" sz="1050" dirty="0">
                  <a:latin typeface="游明朝 Demibold" panose="02020600000000000000" pitchFamily="18" charset="-128"/>
                  <a:ea typeface="游明朝 Demibold" panose="02020600000000000000" pitchFamily="18" charset="-128"/>
                </a:rPr>
                <a:t>８１者</a:t>
              </a:r>
              <a:endParaRPr lang="en-US" altLang="ja-JP" sz="1050" dirty="0">
                <a:latin typeface="游明朝 Demibold" panose="02020600000000000000" pitchFamily="18" charset="-128"/>
                <a:ea typeface="游明朝 Demibold" panose="02020600000000000000" pitchFamily="18" charset="-128"/>
              </a:endParaRPr>
            </a:p>
          </p:txBody>
        </p:sp>
        <p:sp>
          <p:nvSpPr>
            <p:cNvPr id="25" name="テキスト ボックス 24">
              <a:extLst>
                <a:ext uri="{FF2B5EF4-FFF2-40B4-BE49-F238E27FC236}">
                  <a16:creationId xmlns:a16="http://schemas.microsoft.com/office/drawing/2014/main" id="{629E852B-636E-482D-855D-3263A94285B9}"/>
                </a:ext>
              </a:extLst>
            </p:cNvPr>
            <p:cNvSpPr txBox="1"/>
            <p:nvPr/>
          </p:nvSpPr>
          <p:spPr>
            <a:xfrm>
              <a:off x="416496" y="4509120"/>
              <a:ext cx="702680" cy="240188"/>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Ｒ２年度</a:t>
              </a:r>
              <a:endParaRPr lang="en-US" altLang="ja-JP" sz="1050" dirty="0">
                <a:latin typeface="游明朝 Demibold" panose="02020600000000000000" pitchFamily="18" charset="-128"/>
                <a:ea typeface="游明朝 Demibold" panose="02020600000000000000" pitchFamily="18" charset="-128"/>
              </a:endParaRPr>
            </a:p>
            <a:p>
              <a:pPr algn="ctr"/>
              <a:r>
                <a:rPr lang="ja-JP" altLang="en-US" sz="1050" dirty="0">
                  <a:latin typeface="游明朝 Demibold" panose="02020600000000000000" pitchFamily="18" charset="-128"/>
                  <a:ea typeface="游明朝 Demibold" panose="02020600000000000000" pitchFamily="18" charset="-128"/>
                </a:rPr>
                <a:t>６０者</a:t>
              </a:r>
              <a:endParaRPr lang="en-US" altLang="ja-JP" sz="1050" dirty="0">
                <a:latin typeface="游明朝 Demibold" panose="02020600000000000000" pitchFamily="18" charset="-128"/>
                <a:ea typeface="游明朝 Demibold" panose="02020600000000000000" pitchFamily="18" charset="-128"/>
              </a:endParaRPr>
            </a:p>
          </p:txBody>
        </p:sp>
      </p:grpSp>
      <p:sp>
        <p:nvSpPr>
          <p:cNvPr id="3" name="スライド番号プレースホルダー 2"/>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27</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281411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0401B6D1-FDA2-4460-BF54-C3FBCB796B19}"/>
              </a:ext>
            </a:extLst>
          </p:cNvPr>
          <p:cNvSpPr>
            <a:spLocks noGrp="1"/>
          </p:cNvSpPr>
          <p:nvPr>
            <p:ph type="title"/>
          </p:nvPr>
        </p:nvSpPr>
        <p:spPr>
          <a:xfrm>
            <a:off x="180000" y="116632"/>
            <a:ext cx="9540000" cy="540000"/>
          </a:xfrm>
        </p:spPr>
        <p:txBody>
          <a:bodyPr wrap="none" lIns="90000" tIns="90000" rIns="90000" bIns="90000" anchor="ctr" anchorCtr="0">
            <a:noAutofit/>
          </a:bodyPr>
          <a:lstStyle/>
          <a:p>
            <a:pPr algn="l"/>
            <a:r>
              <a:rPr lang="ja-JP" altLang="en-US" sz="2000" b="1" dirty="0">
                <a:latin typeface="メイリオ" panose="020B0604030504040204" pitchFamily="50" charset="-128"/>
                <a:ea typeface="メイリオ" panose="020B0604030504040204" pitchFamily="50" charset="-128"/>
              </a:rPr>
              <a:t>〇 マッチング人材の採用後ポスト　（</a:t>
            </a:r>
            <a:r>
              <a:rPr lang="en-US" altLang="ja-JP" sz="2000" b="1" dirty="0">
                <a:latin typeface="メイリオ" panose="020B0604030504040204" pitchFamily="50" charset="-128"/>
                <a:ea typeface="メイリオ" panose="020B0604030504040204" pitchFamily="50" charset="-128"/>
              </a:rPr>
              <a:t>R3</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R4</a:t>
            </a:r>
            <a:r>
              <a:rPr lang="ja-JP" altLang="en-US" sz="2000" b="1" dirty="0">
                <a:latin typeface="メイリオ" panose="020B0604030504040204" pitchFamily="50" charset="-128"/>
                <a:ea typeface="メイリオ" panose="020B0604030504040204" pitchFamily="50" charset="-128"/>
              </a:rPr>
              <a:t>年度比較）</a:t>
            </a:r>
          </a:p>
        </p:txBody>
      </p:sp>
      <p:sp>
        <p:nvSpPr>
          <p:cNvPr id="24" name="タイトル 1">
            <a:extLst>
              <a:ext uri="{FF2B5EF4-FFF2-40B4-BE49-F238E27FC236}">
                <a16:creationId xmlns:a16="http://schemas.microsoft.com/office/drawing/2014/main" id="{E3080FA9-3B51-4A7B-B540-55E60D515ADB}"/>
              </a:ext>
            </a:extLst>
          </p:cNvPr>
          <p:cNvSpPr txBox="1">
            <a:spLocks/>
          </p:cNvSpPr>
          <p:nvPr/>
        </p:nvSpPr>
        <p:spPr>
          <a:xfrm>
            <a:off x="270000" y="720000"/>
            <a:ext cx="9360000" cy="360000"/>
          </a:xfrm>
          <a:prstGeom prst="rect">
            <a:avLst/>
          </a:prstGeom>
        </p:spPr>
        <p:txBody>
          <a:bodyPr vert="horz" wrap="square" lIns="90000" tIns="90000" rIns="90000" bIns="90000" rtlCol="0" anchor="t" anchorCtr="0">
            <a:noAutofit/>
          </a:bodyPr>
          <a:lstStyle>
            <a:defPPr>
              <a:defRPr lang="en-US"/>
            </a:defPPr>
            <a:lvl1pPr marL="0" algn="l" defTabSz="1072866" rtl="0" eaLnBrk="1" latinLnBrk="0" hangingPunct="1">
              <a:defRPr sz="2112" kern="1200">
                <a:solidFill>
                  <a:schemeClr val="tx1"/>
                </a:solidFill>
                <a:latin typeface="+mn-lt"/>
                <a:ea typeface="+mn-ea"/>
                <a:cs typeface="+mn-cs"/>
              </a:defRPr>
            </a:lvl1pPr>
            <a:lvl2pPr marL="536433" algn="l" defTabSz="1072866" rtl="0" eaLnBrk="1" latinLnBrk="0" hangingPunct="1">
              <a:defRPr sz="2112" kern="1200">
                <a:solidFill>
                  <a:schemeClr val="tx1"/>
                </a:solidFill>
                <a:latin typeface="+mn-lt"/>
                <a:ea typeface="+mn-ea"/>
                <a:cs typeface="+mn-cs"/>
              </a:defRPr>
            </a:lvl2pPr>
            <a:lvl3pPr marL="1072866" algn="l" defTabSz="1072866" rtl="0" eaLnBrk="1" latinLnBrk="0" hangingPunct="1">
              <a:defRPr sz="2112" kern="1200">
                <a:solidFill>
                  <a:schemeClr val="tx1"/>
                </a:solidFill>
                <a:latin typeface="+mn-lt"/>
                <a:ea typeface="+mn-ea"/>
                <a:cs typeface="+mn-cs"/>
              </a:defRPr>
            </a:lvl3pPr>
            <a:lvl4pPr marL="1609298" algn="l" defTabSz="1072866" rtl="0" eaLnBrk="1" latinLnBrk="0" hangingPunct="1">
              <a:defRPr sz="2112" kern="1200">
                <a:solidFill>
                  <a:schemeClr val="tx1"/>
                </a:solidFill>
                <a:latin typeface="+mn-lt"/>
                <a:ea typeface="+mn-ea"/>
                <a:cs typeface="+mn-cs"/>
              </a:defRPr>
            </a:lvl4pPr>
            <a:lvl5pPr marL="2145731" algn="l" defTabSz="1072866" rtl="0" eaLnBrk="1" latinLnBrk="0" hangingPunct="1">
              <a:defRPr sz="2112" kern="1200">
                <a:solidFill>
                  <a:schemeClr val="tx1"/>
                </a:solidFill>
                <a:latin typeface="+mn-lt"/>
                <a:ea typeface="+mn-ea"/>
                <a:cs typeface="+mn-cs"/>
              </a:defRPr>
            </a:lvl5pPr>
            <a:lvl6pPr marL="2682164" algn="l" defTabSz="1072866" rtl="0" eaLnBrk="1" latinLnBrk="0" hangingPunct="1">
              <a:defRPr sz="2112" kern="1200">
                <a:solidFill>
                  <a:schemeClr val="tx1"/>
                </a:solidFill>
                <a:latin typeface="+mn-lt"/>
                <a:ea typeface="+mn-ea"/>
                <a:cs typeface="+mn-cs"/>
              </a:defRPr>
            </a:lvl6pPr>
            <a:lvl7pPr marL="3218597" algn="l" defTabSz="1072866" rtl="0" eaLnBrk="1" latinLnBrk="0" hangingPunct="1">
              <a:defRPr sz="2112" kern="1200">
                <a:solidFill>
                  <a:schemeClr val="tx1"/>
                </a:solidFill>
                <a:latin typeface="+mn-lt"/>
                <a:ea typeface="+mn-ea"/>
                <a:cs typeface="+mn-cs"/>
              </a:defRPr>
            </a:lvl7pPr>
            <a:lvl8pPr marL="3755029" algn="l" defTabSz="1072866" rtl="0" eaLnBrk="1" latinLnBrk="0" hangingPunct="1">
              <a:defRPr sz="2112" kern="1200">
                <a:solidFill>
                  <a:schemeClr val="tx1"/>
                </a:solidFill>
                <a:latin typeface="+mn-lt"/>
                <a:ea typeface="+mn-ea"/>
                <a:cs typeface="+mn-cs"/>
              </a:defRPr>
            </a:lvl8pPr>
            <a:lvl9pPr marL="4291462" algn="l" defTabSz="1072866" rtl="0" eaLnBrk="1" latinLnBrk="0" hangingPunct="1">
              <a:defRPr sz="2112" kern="1200">
                <a:solidFill>
                  <a:schemeClr val="tx1"/>
                </a:solidFill>
                <a:latin typeface="+mn-lt"/>
                <a:ea typeface="+mn-ea"/>
                <a:cs typeface="+mn-cs"/>
              </a:defRPr>
            </a:lvl9pPr>
          </a:lstStyle>
          <a:p>
            <a:pPr marL="180000" indent="-180000">
              <a:buFont typeface="Arial" panose="020B0604020202020204" pitchFamily="34" charset="0"/>
              <a:buChar char="•"/>
            </a:pPr>
            <a:r>
              <a:rPr lang="ja-JP" altLang="en-US" sz="1450" kern="0" dirty="0">
                <a:latin typeface="游明朝 Demibold" panose="02020600000000000000" pitchFamily="18" charset="-128"/>
                <a:ea typeface="游明朝 Demibold" panose="02020600000000000000" pitchFamily="18" charset="-128"/>
              </a:rPr>
              <a:t>雇用契約</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フルタイム</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のマッチングは、「課長相当以上」の管理職層で約半数を占める</a:t>
            </a:r>
            <a:endParaRPr lang="en-US" altLang="ja-JP" sz="1450" kern="0" dirty="0">
              <a:latin typeface="游明朝 Demibold" panose="02020600000000000000" pitchFamily="18" charset="-128"/>
              <a:ea typeface="游明朝 Demibold" panose="02020600000000000000" pitchFamily="18" charset="-128"/>
            </a:endParaRPr>
          </a:p>
          <a:p>
            <a:pPr marL="180000" indent="-180000">
              <a:buFont typeface="Arial" panose="020B0604020202020204" pitchFamily="34" charset="0"/>
              <a:buChar char="•"/>
            </a:pPr>
            <a:r>
              <a:rPr lang="ja-JP" altLang="en-US" sz="1450" kern="0" dirty="0">
                <a:latin typeface="游明朝 Demibold" panose="02020600000000000000" pitchFamily="18" charset="-128"/>
                <a:ea typeface="游明朝 Demibold" panose="02020600000000000000" pitchFamily="18" charset="-128"/>
              </a:rPr>
              <a:t>雇用契約</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フルタイム</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以外のマッチングは、「専門職・エキスパート」で約８割を占める</a:t>
            </a:r>
            <a:endParaRPr lang="en-US" altLang="ja-JP" sz="1450" kern="0" dirty="0">
              <a:latin typeface="游明朝 Demibold" panose="02020600000000000000" pitchFamily="18" charset="-128"/>
              <a:ea typeface="游明朝 Demibold" panose="02020600000000000000" pitchFamily="18" charset="-128"/>
            </a:endParaRPr>
          </a:p>
        </p:txBody>
      </p:sp>
      <p:sp>
        <p:nvSpPr>
          <p:cNvPr id="25" name="テキスト ボックス 24">
            <a:extLst>
              <a:ext uri="{FF2B5EF4-FFF2-40B4-BE49-F238E27FC236}">
                <a16:creationId xmlns:a16="http://schemas.microsoft.com/office/drawing/2014/main" id="{A9492A33-9046-47EB-B517-2EB163B1EC2D}"/>
              </a:ext>
            </a:extLst>
          </p:cNvPr>
          <p:cNvSpPr txBox="1"/>
          <p:nvPr/>
        </p:nvSpPr>
        <p:spPr>
          <a:xfrm>
            <a:off x="2395205" y="141277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雇用契約</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フルタイム</a:t>
            </a:r>
            <a:r>
              <a:rPr lang="en-US" altLang="ja-JP" sz="1050" dirty="0">
                <a:latin typeface="游明朝 Demibold" panose="02020600000000000000" pitchFamily="18" charset="-128"/>
                <a:ea typeface="游明朝 Demibold" panose="02020600000000000000" pitchFamily="18" charset="-128"/>
              </a:rPr>
              <a:t>)</a:t>
            </a:r>
          </a:p>
          <a:p>
            <a:pPr algn="ct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今年度</a:t>
            </a:r>
            <a:r>
              <a:rPr lang="en-US" altLang="ja-JP" sz="1050" dirty="0">
                <a:latin typeface="游明朝 Demibold" panose="02020600000000000000" pitchFamily="18" charset="-128"/>
                <a:ea typeface="游明朝 Demibold" panose="02020600000000000000" pitchFamily="18" charset="-128"/>
              </a:rPr>
              <a:t>=378</a:t>
            </a:r>
            <a:r>
              <a:rPr lang="ja-JP" altLang="en-US" sz="1050" dirty="0">
                <a:latin typeface="游明朝 Demibold" panose="02020600000000000000" pitchFamily="18" charset="-128"/>
                <a:ea typeface="游明朝 Demibold" panose="02020600000000000000" pitchFamily="18" charset="-128"/>
              </a:rPr>
              <a:t>、前年度</a:t>
            </a:r>
            <a:r>
              <a:rPr lang="en-US" altLang="ja-JP" sz="1050" dirty="0">
                <a:latin typeface="游明朝 Demibold" panose="02020600000000000000" pitchFamily="18" charset="-128"/>
                <a:ea typeface="游明朝 Demibold" panose="02020600000000000000" pitchFamily="18" charset="-128"/>
              </a:rPr>
              <a:t>=683】</a:t>
            </a:r>
          </a:p>
        </p:txBody>
      </p:sp>
      <p:sp>
        <p:nvSpPr>
          <p:cNvPr id="27" name="テキスト ボックス 26">
            <a:extLst>
              <a:ext uri="{FF2B5EF4-FFF2-40B4-BE49-F238E27FC236}">
                <a16:creationId xmlns:a16="http://schemas.microsoft.com/office/drawing/2014/main" id="{A2CB5776-0330-4924-874D-1F823F761165}"/>
              </a:ext>
            </a:extLst>
          </p:cNvPr>
          <p:cNvSpPr txBox="1"/>
          <p:nvPr/>
        </p:nvSpPr>
        <p:spPr>
          <a:xfrm>
            <a:off x="7151473" y="141277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雇用契約</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フルタイム</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以外</a:t>
            </a:r>
            <a:endParaRPr lang="en-US" altLang="ja-JP" sz="1050" dirty="0">
              <a:latin typeface="游明朝 Demibold" panose="02020600000000000000" pitchFamily="18" charset="-128"/>
              <a:ea typeface="游明朝 Demibold" panose="02020600000000000000" pitchFamily="18" charset="-128"/>
            </a:endParaRPr>
          </a:p>
          <a:p>
            <a:pPr algn="ct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パートタイム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・業務委託契約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準委任型</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・業務委託契約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請負型</a:t>
            </a:r>
            <a:r>
              <a:rPr lang="en-US" altLang="ja-JP" sz="900" dirty="0">
                <a:latin typeface="游明朝 Demibold" panose="02020600000000000000" pitchFamily="18" charset="-128"/>
                <a:ea typeface="游明朝 Demibold" panose="02020600000000000000" pitchFamily="18" charset="-128"/>
              </a:rPr>
              <a:t>)</a:t>
            </a:r>
          </a:p>
          <a:p>
            <a:pPr algn="ct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今年度</a:t>
            </a:r>
            <a:r>
              <a:rPr lang="en-US" altLang="ja-JP" sz="1050" dirty="0">
                <a:latin typeface="游明朝 Demibold" panose="02020600000000000000" pitchFamily="18" charset="-128"/>
                <a:ea typeface="游明朝 Demibold" panose="02020600000000000000" pitchFamily="18" charset="-128"/>
              </a:rPr>
              <a:t>=408</a:t>
            </a:r>
            <a:r>
              <a:rPr lang="ja-JP" altLang="en-US" sz="1050" dirty="0">
                <a:latin typeface="游明朝 Demibold" panose="02020600000000000000" pitchFamily="18" charset="-128"/>
                <a:ea typeface="游明朝 Demibold" panose="02020600000000000000" pitchFamily="18" charset="-128"/>
              </a:rPr>
              <a:t>、前年度</a:t>
            </a:r>
            <a:r>
              <a:rPr lang="en-US" altLang="ja-JP" sz="1050" dirty="0">
                <a:latin typeface="游明朝 Demibold" panose="02020600000000000000" pitchFamily="18" charset="-128"/>
                <a:ea typeface="游明朝 Demibold" panose="02020600000000000000" pitchFamily="18" charset="-128"/>
              </a:rPr>
              <a:t>=928】</a:t>
            </a:r>
          </a:p>
        </p:txBody>
      </p:sp>
      <p:sp>
        <p:nvSpPr>
          <p:cNvPr id="12" name="正方形/長方形 11">
            <a:extLst>
              <a:ext uri="{FF2B5EF4-FFF2-40B4-BE49-F238E27FC236}">
                <a16:creationId xmlns:a16="http://schemas.microsoft.com/office/drawing/2014/main" id="{680A6525-9A2A-404D-9B6A-03FCF7C7E00C}"/>
              </a:ext>
            </a:extLst>
          </p:cNvPr>
          <p:cNvSpPr/>
          <p:nvPr/>
        </p:nvSpPr>
        <p:spPr>
          <a:xfrm>
            <a:off x="496888" y="6453336"/>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補助金交付の対象となる自行型におけるハイレベル人材の成約を基に算出</a:t>
            </a:r>
          </a:p>
        </p:txBody>
      </p:sp>
      <p:sp>
        <p:nvSpPr>
          <p:cNvPr id="11" name="正方形/長方形 10">
            <a:extLst>
              <a:ext uri="{FF2B5EF4-FFF2-40B4-BE49-F238E27FC236}">
                <a16:creationId xmlns:a16="http://schemas.microsoft.com/office/drawing/2014/main" id="{70137D6F-591D-4454-90AC-F4E7EF96481A}"/>
              </a:ext>
            </a:extLst>
          </p:cNvPr>
          <p:cNvSpPr/>
          <p:nvPr/>
        </p:nvSpPr>
        <p:spPr>
          <a:xfrm>
            <a:off x="9090000" y="6165304"/>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050" dirty="0">
                <a:solidFill>
                  <a:schemeClr val="tx1"/>
                </a:solidFill>
                <a:latin typeface="游明朝 Demibold" panose="02020600000000000000" pitchFamily="18" charset="-128"/>
                <a:ea typeface="游明朝 Demibold" panose="02020600000000000000" pitchFamily="18" charset="-128"/>
              </a:rPr>
              <a:t>(</a:t>
            </a:r>
            <a:r>
              <a:rPr lang="zh-TW" altLang="en-US" sz="1050" dirty="0">
                <a:solidFill>
                  <a:schemeClr val="tx1"/>
                </a:solidFill>
                <a:latin typeface="游明朝 Demibold" panose="02020600000000000000" pitchFamily="18" charset="-128"/>
                <a:ea typeface="游明朝 Demibold" panose="02020600000000000000" pitchFamily="18" charset="-128"/>
              </a:rPr>
              <a:t>令和４年７月現在</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lang="ja-JP" altLang="en-US" sz="1050" dirty="0">
              <a:solidFill>
                <a:schemeClr val="tx1"/>
              </a:solidFill>
              <a:latin typeface="游明朝 Demibold" panose="02020600000000000000" pitchFamily="18" charset="-128"/>
              <a:ea typeface="游明朝 Demibold" panose="02020600000000000000" pitchFamily="18" charset="-128"/>
            </a:endParaRPr>
          </a:p>
        </p:txBody>
      </p:sp>
      <p:graphicFrame>
        <p:nvGraphicFramePr>
          <p:cNvPr id="15" name="グラフ 14">
            <a:extLst>
              <a:ext uri="{FF2B5EF4-FFF2-40B4-BE49-F238E27FC236}">
                <a16:creationId xmlns:a16="http://schemas.microsoft.com/office/drawing/2014/main" id="{00000000-0008-0000-0800-00001B000000}"/>
              </a:ext>
            </a:extLst>
          </p:cNvPr>
          <p:cNvGraphicFramePr>
            <a:graphicFrameLocks/>
          </p:cNvGraphicFramePr>
          <p:nvPr/>
        </p:nvGraphicFramePr>
        <p:xfrm>
          <a:off x="313727" y="1989453"/>
          <a:ext cx="4521600" cy="503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00000000-0008-0000-0800-000018000000}"/>
              </a:ext>
            </a:extLst>
          </p:cNvPr>
          <p:cNvGraphicFramePr>
            <a:graphicFrameLocks/>
          </p:cNvGraphicFramePr>
          <p:nvPr/>
        </p:nvGraphicFramePr>
        <p:xfrm>
          <a:off x="5070673" y="1988840"/>
          <a:ext cx="4521600" cy="503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0" y="620688"/>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28</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194541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2</a:t>
            </a:fld>
            <a:endParaRPr kumimoji="1" lang="ja-JP" altLang="en-US" sz="1900" dirty="0">
              <a:solidFill>
                <a:prstClr val="black">
                  <a:tint val="75000"/>
                </a:prstClr>
              </a:solidFill>
            </a:endParaRPr>
          </a:p>
        </p:txBody>
      </p:sp>
      <p:sp>
        <p:nvSpPr>
          <p:cNvPr id="3" name="テキスト ボックス 2"/>
          <p:cNvSpPr txBox="1"/>
          <p:nvPr/>
        </p:nvSpPr>
        <p:spPr>
          <a:xfrm>
            <a:off x="343720" y="117693"/>
            <a:ext cx="8965380" cy="6740307"/>
          </a:xfrm>
          <a:prstGeom prst="rect">
            <a:avLst/>
          </a:prstGeom>
          <a:noFill/>
        </p:spPr>
        <p:txBody>
          <a:bodyPr wrap="square" rtlCol="0">
            <a:spAutoFit/>
          </a:bodyPr>
          <a:lstStyle/>
          <a:p>
            <a:r>
              <a:rPr kumimoji="1" lang="ja-JP" altLang="en-US" sz="2400" dirty="0"/>
              <a:t>はじめに</a:t>
            </a:r>
            <a:endParaRPr kumimoji="1" lang="en-US" altLang="ja-JP" sz="2400" dirty="0"/>
          </a:p>
          <a:p>
            <a:endParaRPr lang="en-US" altLang="ja-JP" sz="2400" dirty="0"/>
          </a:p>
          <a:p>
            <a:pPr marL="342900" indent="-342900">
              <a:buFont typeface="Wingdings" panose="05000000000000000000" pitchFamily="2" charset="2"/>
              <a:buChar char="l"/>
            </a:pPr>
            <a:r>
              <a:rPr kumimoji="1" lang="ja-JP" altLang="en-US" sz="2400" u="sng" dirty="0"/>
              <a:t>何のために</a:t>
            </a:r>
            <a:r>
              <a:rPr kumimoji="1" lang="ja-JP" altLang="en-US" sz="2400" dirty="0"/>
              <a:t>、「ビジネス評価書」を作っていますか？（自行庫の「事業性評価」への取組みとの関連付けがされていますか？）作成に対して、取引先が事業等を説明する</a:t>
            </a:r>
            <a:r>
              <a:rPr kumimoji="1" lang="ja-JP" altLang="en-US" sz="2400" u="sng" dirty="0"/>
              <a:t>時間的コスト</a:t>
            </a:r>
            <a:r>
              <a:rPr kumimoji="1" lang="ja-JP" altLang="en-US" sz="2400" dirty="0"/>
              <a:t>を意識したことがありますか？</a:t>
            </a:r>
            <a:endParaRPr kumimoji="1" lang="en-US" altLang="ja-JP" sz="2400" dirty="0"/>
          </a:p>
          <a:p>
            <a:pPr marL="342900" indent="-342900">
              <a:buFont typeface="Wingdings" panose="05000000000000000000" pitchFamily="2" charset="2"/>
              <a:buChar char="l"/>
            </a:pPr>
            <a:endParaRPr lang="en-US" altLang="ja-JP" sz="2400" u="sng" dirty="0"/>
          </a:p>
          <a:p>
            <a:pPr marL="342900" indent="-342900">
              <a:buFont typeface="Wingdings" panose="05000000000000000000" pitchFamily="2" charset="2"/>
              <a:buChar char="l"/>
            </a:pPr>
            <a:r>
              <a:rPr lang="ja-JP" altLang="en-US" sz="2400" u="sng" dirty="0"/>
              <a:t>金融機関は、サービス業（第</a:t>
            </a:r>
            <a:r>
              <a:rPr lang="en-US" altLang="ja-JP" sz="2400" u="sng" dirty="0"/>
              <a:t>3</a:t>
            </a:r>
            <a:r>
              <a:rPr lang="ja-JP" altLang="en-US" sz="2400" u="sng" dirty="0"/>
              <a:t>次産業）</a:t>
            </a:r>
            <a:r>
              <a:rPr lang="ja-JP" altLang="en-US" sz="2400" dirty="0"/>
              <a:t>であることを意識したことがありますか？サービス業であるなら、当該企業の経営課題解決の糸口を見つけるなど、何か気づきを得てもらったり、サービス（ソリューション）を提供するなど、</a:t>
            </a:r>
            <a:r>
              <a:rPr lang="ja-JP" altLang="en-US" sz="2400" u="sng" dirty="0"/>
              <a:t>取引先企業への伴走型支援</a:t>
            </a:r>
            <a:r>
              <a:rPr lang="ja-JP" altLang="en-US" sz="2400" dirty="0"/>
              <a:t>をした方がいいと思いませんか？</a:t>
            </a:r>
            <a:endParaRPr lang="en-US" altLang="ja-JP" sz="2400" dirty="0"/>
          </a:p>
          <a:p>
            <a:pPr marL="342900" indent="-342900">
              <a:buFont typeface="Wingdings" panose="05000000000000000000" pitchFamily="2" charset="2"/>
              <a:buChar char="l"/>
            </a:pPr>
            <a:endParaRPr lang="en-US" altLang="ja-JP" sz="2400" dirty="0"/>
          </a:p>
          <a:p>
            <a:pPr marL="342900" indent="-342900">
              <a:buFont typeface="Wingdings" panose="05000000000000000000" pitchFamily="2" charset="2"/>
              <a:buChar char="l"/>
            </a:pPr>
            <a:r>
              <a:rPr lang="ja-JP" altLang="en-US" sz="2400" dirty="0"/>
              <a:t>金融機関ができるソリューションって何ですか？それは、取引先企業に対して、中長期的・継続的な寄与として、企業経営に役立っていると思いますか？</a:t>
            </a:r>
            <a:endParaRPr lang="en-US" altLang="ja-JP" sz="2400" dirty="0"/>
          </a:p>
          <a:p>
            <a:pPr marL="342900" indent="-342900">
              <a:buFont typeface="Wingdings" panose="05000000000000000000" pitchFamily="2" charset="2"/>
              <a:buChar char="l"/>
            </a:pPr>
            <a:endParaRPr kumimoji="1" lang="en-US" altLang="ja-JP" sz="2400" dirty="0"/>
          </a:p>
          <a:p>
            <a:pPr marL="342900" indent="-342900">
              <a:buFont typeface="Wingdings" panose="05000000000000000000" pitchFamily="2" charset="2"/>
              <a:buChar char="l"/>
            </a:pPr>
            <a:r>
              <a:rPr lang="ja-JP" altLang="en-US" sz="2400" dirty="0"/>
              <a:t>（管轄地域の）無借金企業は、取引先だという認識がありますか？</a:t>
            </a:r>
            <a:endParaRPr kumimoji="1" lang="ja-JP" altLang="en-US" sz="2400" dirty="0"/>
          </a:p>
        </p:txBody>
      </p:sp>
    </p:spTree>
    <p:extLst>
      <p:ext uri="{BB962C8B-B14F-4D97-AF65-F5344CB8AC3E}">
        <p14:creationId xmlns:p14="http://schemas.microsoft.com/office/powerpoint/2010/main" val="261711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40EB6387-845B-47F4-B53C-0DAA5712091E}"/>
              </a:ext>
            </a:extLst>
          </p:cNvPr>
          <p:cNvSpPr>
            <a:spLocks noGrp="1"/>
          </p:cNvSpPr>
          <p:nvPr>
            <p:ph type="title"/>
          </p:nvPr>
        </p:nvSpPr>
        <p:spPr>
          <a:xfrm>
            <a:off x="180000" y="116632"/>
            <a:ext cx="9540000" cy="540000"/>
          </a:xfrm>
        </p:spPr>
        <p:txBody>
          <a:bodyPr wrap="none" lIns="90000" tIns="90000" rIns="90000" bIns="90000" anchor="ctr" anchorCtr="0">
            <a:noAutofit/>
          </a:bodyPr>
          <a:lstStyle/>
          <a:p>
            <a:pPr algn="l"/>
            <a:r>
              <a:rPr lang="ja-JP" altLang="en-US" sz="2000" b="1" dirty="0">
                <a:latin typeface="メイリオ" panose="020B0604030504040204" pitchFamily="50" charset="-128"/>
                <a:ea typeface="メイリオ" panose="020B0604030504040204" pitchFamily="50" charset="-128"/>
              </a:rPr>
              <a:t>〇 マッチング人材の年齢層　（</a:t>
            </a:r>
            <a:r>
              <a:rPr lang="en-US" altLang="ja-JP" sz="2000" b="1" dirty="0">
                <a:latin typeface="メイリオ" panose="020B0604030504040204" pitchFamily="50" charset="-128"/>
                <a:ea typeface="メイリオ" panose="020B0604030504040204" pitchFamily="50" charset="-128"/>
              </a:rPr>
              <a:t>R3</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R4</a:t>
            </a:r>
            <a:r>
              <a:rPr lang="ja-JP" altLang="en-US" sz="2000" b="1" dirty="0">
                <a:latin typeface="メイリオ" panose="020B0604030504040204" pitchFamily="50" charset="-128"/>
                <a:ea typeface="メイリオ" panose="020B0604030504040204" pitchFamily="50" charset="-128"/>
              </a:rPr>
              <a:t>年度比較）</a:t>
            </a:r>
          </a:p>
        </p:txBody>
      </p:sp>
      <p:sp>
        <p:nvSpPr>
          <p:cNvPr id="16" name="タイトル 1">
            <a:extLst>
              <a:ext uri="{FF2B5EF4-FFF2-40B4-BE49-F238E27FC236}">
                <a16:creationId xmlns:a16="http://schemas.microsoft.com/office/drawing/2014/main" id="{BE51298E-B89B-45B2-88C8-7E6BEB9CCEC5}"/>
              </a:ext>
            </a:extLst>
          </p:cNvPr>
          <p:cNvSpPr txBox="1">
            <a:spLocks/>
          </p:cNvSpPr>
          <p:nvPr/>
        </p:nvSpPr>
        <p:spPr>
          <a:xfrm>
            <a:off x="270000" y="720000"/>
            <a:ext cx="9360000" cy="360000"/>
          </a:xfrm>
          <a:prstGeom prst="rect">
            <a:avLst/>
          </a:prstGeom>
        </p:spPr>
        <p:txBody>
          <a:bodyPr vert="horz" wrap="none" lIns="90000" tIns="90000" rIns="90000" bIns="90000" rtlCol="0" anchor="t" anchorCtr="0">
            <a:noAutofit/>
          </a:bodyPr>
          <a:lstStyle>
            <a:defPPr>
              <a:defRPr lang="en-US"/>
            </a:defPPr>
            <a:lvl1pPr marL="0" algn="l" defTabSz="1072866" rtl="0" eaLnBrk="1" latinLnBrk="0" hangingPunct="1">
              <a:defRPr sz="2112" kern="1200">
                <a:solidFill>
                  <a:schemeClr val="tx1"/>
                </a:solidFill>
                <a:latin typeface="+mn-lt"/>
                <a:ea typeface="+mn-ea"/>
                <a:cs typeface="+mn-cs"/>
              </a:defRPr>
            </a:lvl1pPr>
            <a:lvl2pPr marL="536433" algn="l" defTabSz="1072866" rtl="0" eaLnBrk="1" latinLnBrk="0" hangingPunct="1">
              <a:defRPr sz="2112" kern="1200">
                <a:solidFill>
                  <a:schemeClr val="tx1"/>
                </a:solidFill>
                <a:latin typeface="+mn-lt"/>
                <a:ea typeface="+mn-ea"/>
                <a:cs typeface="+mn-cs"/>
              </a:defRPr>
            </a:lvl2pPr>
            <a:lvl3pPr marL="1072866" algn="l" defTabSz="1072866" rtl="0" eaLnBrk="1" latinLnBrk="0" hangingPunct="1">
              <a:defRPr sz="2112" kern="1200">
                <a:solidFill>
                  <a:schemeClr val="tx1"/>
                </a:solidFill>
                <a:latin typeface="+mn-lt"/>
                <a:ea typeface="+mn-ea"/>
                <a:cs typeface="+mn-cs"/>
              </a:defRPr>
            </a:lvl3pPr>
            <a:lvl4pPr marL="1609298" algn="l" defTabSz="1072866" rtl="0" eaLnBrk="1" latinLnBrk="0" hangingPunct="1">
              <a:defRPr sz="2112" kern="1200">
                <a:solidFill>
                  <a:schemeClr val="tx1"/>
                </a:solidFill>
                <a:latin typeface="+mn-lt"/>
                <a:ea typeface="+mn-ea"/>
                <a:cs typeface="+mn-cs"/>
              </a:defRPr>
            </a:lvl4pPr>
            <a:lvl5pPr marL="2145731" algn="l" defTabSz="1072866" rtl="0" eaLnBrk="1" latinLnBrk="0" hangingPunct="1">
              <a:defRPr sz="2112" kern="1200">
                <a:solidFill>
                  <a:schemeClr val="tx1"/>
                </a:solidFill>
                <a:latin typeface="+mn-lt"/>
                <a:ea typeface="+mn-ea"/>
                <a:cs typeface="+mn-cs"/>
              </a:defRPr>
            </a:lvl5pPr>
            <a:lvl6pPr marL="2682164" algn="l" defTabSz="1072866" rtl="0" eaLnBrk="1" latinLnBrk="0" hangingPunct="1">
              <a:defRPr sz="2112" kern="1200">
                <a:solidFill>
                  <a:schemeClr val="tx1"/>
                </a:solidFill>
                <a:latin typeface="+mn-lt"/>
                <a:ea typeface="+mn-ea"/>
                <a:cs typeface="+mn-cs"/>
              </a:defRPr>
            </a:lvl6pPr>
            <a:lvl7pPr marL="3218597" algn="l" defTabSz="1072866" rtl="0" eaLnBrk="1" latinLnBrk="0" hangingPunct="1">
              <a:defRPr sz="2112" kern="1200">
                <a:solidFill>
                  <a:schemeClr val="tx1"/>
                </a:solidFill>
                <a:latin typeface="+mn-lt"/>
                <a:ea typeface="+mn-ea"/>
                <a:cs typeface="+mn-cs"/>
              </a:defRPr>
            </a:lvl7pPr>
            <a:lvl8pPr marL="3755029" algn="l" defTabSz="1072866" rtl="0" eaLnBrk="1" latinLnBrk="0" hangingPunct="1">
              <a:defRPr sz="2112" kern="1200">
                <a:solidFill>
                  <a:schemeClr val="tx1"/>
                </a:solidFill>
                <a:latin typeface="+mn-lt"/>
                <a:ea typeface="+mn-ea"/>
                <a:cs typeface="+mn-cs"/>
              </a:defRPr>
            </a:lvl8pPr>
            <a:lvl9pPr marL="4291462" algn="l" defTabSz="1072866" rtl="0" eaLnBrk="1" latinLnBrk="0" hangingPunct="1">
              <a:defRPr sz="2112" kern="1200">
                <a:solidFill>
                  <a:schemeClr val="tx1"/>
                </a:solidFill>
                <a:latin typeface="+mn-lt"/>
                <a:ea typeface="+mn-ea"/>
                <a:cs typeface="+mn-cs"/>
              </a:defRPr>
            </a:lvl9pPr>
          </a:lstStyle>
          <a:p>
            <a:pPr marL="180000" indent="-180000">
              <a:buFont typeface="Arial" panose="020B0604020202020204" pitchFamily="34" charset="0"/>
              <a:buChar char="•"/>
            </a:pPr>
            <a:r>
              <a:rPr lang="ja-JP" altLang="en-US" sz="1450" kern="0" dirty="0">
                <a:latin typeface="游明朝 Demibold" panose="02020600000000000000" pitchFamily="18" charset="-128"/>
                <a:ea typeface="游明朝 Demibold" panose="02020600000000000000" pitchFamily="18" charset="-128"/>
              </a:rPr>
              <a:t>雇用契約</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フルタイム</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のマッチングは、「</a:t>
            </a:r>
            <a:r>
              <a:rPr lang="en-US" altLang="ja-JP" sz="1450" kern="0" dirty="0">
                <a:latin typeface="游明朝 Demibold" panose="02020600000000000000" pitchFamily="18" charset="-128"/>
                <a:ea typeface="游明朝 Demibold" panose="02020600000000000000" pitchFamily="18" charset="-128"/>
              </a:rPr>
              <a:t>40</a:t>
            </a:r>
            <a:r>
              <a:rPr lang="ja-JP" altLang="en-US" sz="1450" kern="0" dirty="0">
                <a:latin typeface="游明朝 Demibold" panose="02020600000000000000" pitchFamily="18" charset="-128"/>
                <a:ea typeface="游明朝 Demibold" panose="02020600000000000000" pitchFamily="18" charset="-128"/>
              </a:rPr>
              <a:t>歳代以上」が約６割を占める</a:t>
            </a:r>
            <a:endParaRPr lang="en-US" altLang="ja-JP" sz="1450" kern="0" dirty="0">
              <a:latin typeface="游明朝 Demibold" panose="02020600000000000000" pitchFamily="18" charset="-128"/>
              <a:ea typeface="游明朝 Demibold" panose="02020600000000000000" pitchFamily="18" charset="-128"/>
            </a:endParaRPr>
          </a:p>
          <a:p>
            <a:pPr marL="180000" indent="-180000">
              <a:buFont typeface="Arial" panose="020B0604020202020204" pitchFamily="34" charset="0"/>
              <a:buChar char="•"/>
            </a:pPr>
            <a:r>
              <a:rPr lang="ja-JP" altLang="en-US" sz="1450" kern="0" dirty="0">
                <a:latin typeface="游明朝 Demibold" panose="02020600000000000000" pitchFamily="18" charset="-128"/>
                <a:ea typeface="游明朝 Demibold" panose="02020600000000000000" pitchFamily="18" charset="-128"/>
              </a:rPr>
              <a:t>雇用契約</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フルタイム</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以外のマッチングは、「</a:t>
            </a:r>
            <a:r>
              <a:rPr lang="en-US" altLang="ja-JP" sz="1450" kern="0" dirty="0">
                <a:latin typeface="游明朝 Demibold" panose="02020600000000000000" pitchFamily="18" charset="-128"/>
                <a:ea typeface="游明朝 Demibold" panose="02020600000000000000" pitchFamily="18" charset="-128"/>
              </a:rPr>
              <a:t>30</a:t>
            </a:r>
            <a:r>
              <a:rPr lang="ja-JP" altLang="en-US" sz="1450" kern="0" dirty="0">
                <a:latin typeface="游明朝 Demibold" panose="02020600000000000000" pitchFamily="18" charset="-128"/>
                <a:ea typeface="游明朝 Demibold" panose="02020600000000000000" pitchFamily="18" charset="-128"/>
              </a:rPr>
              <a:t>歳代、</a:t>
            </a:r>
            <a:r>
              <a:rPr lang="en-US" altLang="ja-JP" sz="1450" kern="0" dirty="0">
                <a:latin typeface="游明朝 Demibold" panose="02020600000000000000" pitchFamily="18" charset="-128"/>
                <a:ea typeface="游明朝 Demibold" panose="02020600000000000000" pitchFamily="18" charset="-128"/>
              </a:rPr>
              <a:t>40</a:t>
            </a:r>
            <a:r>
              <a:rPr lang="ja-JP" altLang="en-US" sz="1450" kern="0" dirty="0">
                <a:latin typeface="游明朝 Demibold" panose="02020600000000000000" pitchFamily="18" charset="-128"/>
                <a:ea typeface="游明朝 Demibold" panose="02020600000000000000" pitchFamily="18" charset="-128"/>
              </a:rPr>
              <a:t>歳代」が約６割を占める</a:t>
            </a:r>
            <a:endParaRPr lang="en-US" altLang="ja-JP" sz="1450" kern="0" dirty="0">
              <a:latin typeface="游明朝 Demibold" panose="02020600000000000000" pitchFamily="18" charset="-128"/>
              <a:ea typeface="游明朝 Demibold" panose="02020600000000000000" pitchFamily="18" charset="-128"/>
            </a:endParaRPr>
          </a:p>
        </p:txBody>
      </p:sp>
      <p:sp>
        <p:nvSpPr>
          <p:cNvPr id="23" name="テキスト ボックス 22">
            <a:extLst>
              <a:ext uri="{FF2B5EF4-FFF2-40B4-BE49-F238E27FC236}">
                <a16:creationId xmlns:a16="http://schemas.microsoft.com/office/drawing/2014/main" id="{D485750E-DB14-4AE3-9F68-41069EF5E0DE}"/>
              </a:ext>
            </a:extLst>
          </p:cNvPr>
          <p:cNvSpPr txBox="1"/>
          <p:nvPr/>
        </p:nvSpPr>
        <p:spPr>
          <a:xfrm>
            <a:off x="2395205" y="141277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雇用契約</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フルタイム</a:t>
            </a:r>
            <a:r>
              <a:rPr lang="en-US" altLang="ja-JP" sz="1050" dirty="0">
                <a:latin typeface="游明朝 Demibold" panose="02020600000000000000" pitchFamily="18" charset="-128"/>
                <a:ea typeface="游明朝 Demibold" panose="02020600000000000000" pitchFamily="18" charset="-128"/>
              </a:rPr>
              <a:t>)</a:t>
            </a:r>
          </a:p>
          <a:p>
            <a:pPr algn="ct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今年度</a:t>
            </a:r>
            <a:r>
              <a:rPr lang="en-US" altLang="ja-JP" sz="1050" dirty="0">
                <a:latin typeface="游明朝 Demibold" panose="02020600000000000000" pitchFamily="18" charset="-128"/>
                <a:ea typeface="游明朝 Demibold" panose="02020600000000000000" pitchFamily="18" charset="-128"/>
              </a:rPr>
              <a:t>=377</a:t>
            </a:r>
            <a:r>
              <a:rPr lang="ja-JP" altLang="en-US" sz="1050" dirty="0">
                <a:latin typeface="游明朝 Demibold" panose="02020600000000000000" pitchFamily="18" charset="-128"/>
                <a:ea typeface="游明朝 Demibold" panose="02020600000000000000" pitchFamily="18" charset="-128"/>
              </a:rPr>
              <a:t>、前年度</a:t>
            </a:r>
            <a:r>
              <a:rPr lang="en-US" altLang="ja-JP" sz="1050" dirty="0">
                <a:latin typeface="游明朝 Demibold" panose="02020600000000000000" pitchFamily="18" charset="-128"/>
                <a:ea typeface="游明朝 Demibold" panose="02020600000000000000" pitchFamily="18" charset="-128"/>
              </a:rPr>
              <a:t>=683】</a:t>
            </a:r>
          </a:p>
        </p:txBody>
      </p:sp>
      <p:sp>
        <p:nvSpPr>
          <p:cNvPr id="25" name="テキスト ボックス 24">
            <a:extLst>
              <a:ext uri="{FF2B5EF4-FFF2-40B4-BE49-F238E27FC236}">
                <a16:creationId xmlns:a16="http://schemas.microsoft.com/office/drawing/2014/main" id="{C1DCA892-DD4F-404F-A487-2D779FCF8683}"/>
              </a:ext>
            </a:extLst>
          </p:cNvPr>
          <p:cNvSpPr txBox="1"/>
          <p:nvPr/>
        </p:nvSpPr>
        <p:spPr>
          <a:xfrm>
            <a:off x="7151473" y="141277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雇用契約</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フルタイム</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以外</a:t>
            </a:r>
            <a:endParaRPr lang="en-US" altLang="ja-JP" sz="1050" dirty="0">
              <a:latin typeface="游明朝 Demibold" panose="02020600000000000000" pitchFamily="18" charset="-128"/>
              <a:ea typeface="游明朝 Demibold" panose="02020600000000000000" pitchFamily="18" charset="-128"/>
            </a:endParaRPr>
          </a:p>
          <a:p>
            <a:pPr algn="ct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パートタイム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・業務委託契約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準委任型</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・業務委託契約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請負型</a:t>
            </a:r>
            <a:r>
              <a:rPr lang="en-US" altLang="ja-JP" sz="900" dirty="0">
                <a:latin typeface="游明朝 Demibold" panose="02020600000000000000" pitchFamily="18" charset="-128"/>
                <a:ea typeface="游明朝 Demibold" panose="02020600000000000000" pitchFamily="18" charset="-128"/>
              </a:rPr>
              <a:t>)</a:t>
            </a:r>
          </a:p>
          <a:p>
            <a:pPr algn="ct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今年度</a:t>
            </a:r>
            <a:r>
              <a:rPr lang="en-US" altLang="ja-JP" sz="1050" dirty="0">
                <a:latin typeface="游明朝 Demibold" panose="02020600000000000000" pitchFamily="18" charset="-128"/>
                <a:ea typeface="游明朝 Demibold" panose="02020600000000000000" pitchFamily="18" charset="-128"/>
              </a:rPr>
              <a:t>=408</a:t>
            </a:r>
            <a:r>
              <a:rPr lang="ja-JP" altLang="en-US" sz="1050" dirty="0">
                <a:latin typeface="游明朝 Demibold" panose="02020600000000000000" pitchFamily="18" charset="-128"/>
                <a:ea typeface="游明朝 Demibold" panose="02020600000000000000" pitchFamily="18" charset="-128"/>
              </a:rPr>
              <a:t>、前年度</a:t>
            </a:r>
            <a:r>
              <a:rPr lang="en-US" altLang="ja-JP" sz="1050" dirty="0">
                <a:latin typeface="游明朝 Demibold" panose="02020600000000000000" pitchFamily="18" charset="-128"/>
                <a:ea typeface="游明朝 Demibold" panose="02020600000000000000" pitchFamily="18" charset="-128"/>
              </a:rPr>
              <a:t>=928】</a:t>
            </a:r>
          </a:p>
        </p:txBody>
      </p:sp>
      <p:sp>
        <p:nvSpPr>
          <p:cNvPr id="11" name="正方形/長方形 10">
            <a:extLst>
              <a:ext uri="{FF2B5EF4-FFF2-40B4-BE49-F238E27FC236}">
                <a16:creationId xmlns:a16="http://schemas.microsoft.com/office/drawing/2014/main" id="{3678D055-DE28-4E28-924E-10DA11ED18E1}"/>
              </a:ext>
            </a:extLst>
          </p:cNvPr>
          <p:cNvSpPr/>
          <p:nvPr/>
        </p:nvSpPr>
        <p:spPr>
          <a:xfrm>
            <a:off x="9090000" y="6165304"/>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050" dirty="0">
                <a:solidFill>
                  <a:schemeClr val="tx1"/>
                </a:solidFill>
                <a:latin typeface="游明朝 Demibold" panose="02020600000000000000" pitchFamily="18" charset="-128"/>
                <a:ea typeface="游明朝 Demibold" panose="02020600000000000000" pitchFamily="18" charset="-128"/>
              </a:rPr>
              <a:t>(</a:t>
            </a:r>
            <a:r>
              <a:rPr lang="zh-TW" altLang="en-US" sz="1050" dirty="0">
                <a:solidFill>
                  <a:schemeClr val="tx1"/>
                </a:solidFill>
                <a:latin typeface="游明朝 Demibold" panose="02020600000000000000" pitchFamily="18" charset="-128"/>
                <a:ea typeface="游明朝 Demibold" panose="02020600000000000000" pitchFamily="18" charset="-128"/>
              </a:rPr>
              <a:t>令和４年７月現在</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lang="ja-JP" altLang="en-US" sz="1050" dirty="0">
              <a:solidFill>
                <a:schemeClr val="tx1"/>
              </a:solidFill>
              <a:latin typeface="游明朝 Demibold" panose="02020600000000000000" pitchFamily="18" charset="-128"/>
              <a:ea typeface="游明朝 Demibold" panose="02020600000000000000" pitchFamily="18" charset="-128"/>
            </a:endParaRPr>
          </a:p>
        </p:txBody>
      </p:sp>
      <p:graphicFrame>
        <p:nvGraphicFramePr>
          <p:cNvPr id="13" name="グラフ 12">
            <a:extLst>
              <a:ext uri="{FF2B5EF4-FFF2-40B4-BE49-F238E27FC236}">
                <a16:creationId xmlns:a16="http://schemas.microsoft.com/office/drawing/2014/main" id="{00000000-0008-0000-0800-000019000000}"/>
              </a:ext>
            </a:extLst>
          </p:cNvPr>
          <p:cNvGraphicFramePr>
            <a:graphicFrameLocks/>
          </p:cNvGraphicFramePr>
          <p:nvPr/>
        </p:nvGraphicFramePr>
        <p:xfrm>
          <a:off x="313727" y="1989453"/>
          <a:ext cx="4521600" cy="503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00000000-0008-0000-0800-00001C000000}"/>
              </a:ext>
            </a:extLst>
          </p:cNvPr>
          <p:cNvGraphicFramePr>
            <a:graphicFrameLocks/>
          </p:cNvGraphicFramePr>
          <p:nvPr/>
        </p:nvGraphicFramePr>
        <p:xfrm>
          <a:off x="5070673" y="1988840"/>
          <a:ext cx="4521600" cy="5036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a:extLst>
              <a:ext uri="{FF2B5EF4-FFF2-40B4-BE49-F238E27FC236}">
                <a16:creationId xmlns:a16="http://schemas.microsoft.com/office/drawing/2014/main" id="{9D7D2EDE-8CD2-4D72-B670-D2C9FDD38ADA}"/>
              </a:ext>
            </a:extLst>
          </p:cNvPr>
          <p:cNvSpPr/>
          <p:nvPr/>
        </p:nvSpPr>
        <p:spPr>
          <a:xfrm>
            <a:off x="496888" y="6453336"/>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補助金交付の対象となる自行型におけるハイレベル人材の成約を基に算出</a:t>
            </a:r>
          </a:p>
        </p:txBody>
      </p:sp>
      <p:cxnSp>
        <p:nvCxnSpPr>
          <p:cNvPr id="12" name="直線コネクタ 11"/>
          <p:cNvCxnSpPr/>
          <p:nvPr/>
        </p:nvCxnSpPr>
        <p:spPr>
          <a:xfrm>
            <a:off x="0" y="620688"/>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29</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587025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0153B35C-4663-40FA-95C9-1C3C0BA86469}"/>
              </a:ext>
            </a:extLst>
          </p:cNvPr>
          <p:cNvSpPr>
            <a:spLocks noGrp="1"/>
          </p:cNvSpPr>
          <p:nvPr>
            <p:ph type="title"/>
          </p:nvPr>
        </p:nvSpPr>
        <p:spPr>
          <a:xfrm>
            <a:off x="180000" y="116632"/>
            <a:ext cx="9540000" cy="540000"/>
          </a:xfrm>
        </p:spPr>
        <p:txBody>
          <a:bodyPr wrap="none" lIns="90000" tIns="90000" rIns="90000" bIns="90000" anchor="ctr" anchorCtr="0">
            <a:noAutofit/>
          </a:bodyPr>
          <a:lstStyle/>
          <a:p>
            <a:pPr algn="l"/>
            <a:r>
              <a:rPr lang="ja-JP" altLang="en-US" sz="2000" b="1" dirty="0">
                <a:latin typeface="メイリオ" panose="020B0604030504040204" pitchFamily="50" charset="-128"/>
                <a:ea typeface="メイリオ" panose="020B0604030504040204" pitchFamily="50" charset="-128"/>
              </a:rPr>
              <a:t>〇 マッチング人材の平均年収</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月収　（</a:t>
            </a:r>
            <a:r>
              <a:rPr lang="en-US" altLang="ja-JP" sz="2000" b="1" dirty="0">
                <a:latin typeface="メイリオ" panose="020B0604030504040204" pitchFamily="50" charset="-128"/>
                <a:ea typeface="メイリオ" panose="020B0604030504040204" pitchFamily="50" charset="-128"/>
              </a:rPr>
              <a:t>R3</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R4</a:t>
            </a:r>
            <a:r>
              <a:rPr lang="ja-JP" altLang="en-US" sz="2000" b="1" dirty="0">
                <a:latin typeface="メイリオ" panose="020B0604030504040204" pitchFamily="50" charset="-128"/>
                <a:ea typeface="メイリオ" panose="020B0604030504040204" pitchFamily="50" charset="-128"/>
              </a:rPr>
              <a:t>年度比較）</a:t>
            </a:r>
          </a:p>
        </p:txBody>
      </p:sp>
      <p:sp>
        <p:nvSpPr>
          <p:cNvPr id="17" name="タイトル 1">
            <a:extLst>
              <a:ext uri="{FF2B5EF4-FFF2-40B4-BE49-F238E27FC236}">
                <a16:creationId xmlns:a16="http://schemas.microsoft.com/office/drawing/2014/main" id="{E8EF4B5E-FD3D-41E3-927A-ACA68E42D974}"/>
              </a:ext>
            </a:extLst>
          </p:cNvPr>
          <p:cNvSpPr txBox="1">
            <a:spLocks/>
          </p:cNvSpPr>
          <p:nvPr/>
        </p:nvSpPr>
        <p:spPr>
          <a:xfrm>
            <a:off x="270000" y="720000"/>
            <a:ext cx="9360000" cy="360000"/>
          </a:xfrm>
          <a:prstGeom prst="rect">
            <a:avLst/>
          </a:prstGeom>
        </p:spPr>
        <p:txBody>
          <a:bodyPr vert="horz" wrap="none" lIns="90000" tIns="90000" rIns="90000" bIns="90000" rtlCol="0" anchor="t" anchorCtr="0">
            <a:noAutofit/>
          </a:bodyPr>
          <a:lstStyle>
            <a:defPPr>
              <a:defRPr lang="en-US"/>
            </a:defPPr>
            <a:lvl1pPr marL="0" algn="l" defTabSz="1072866" rtl="0" eaLnBrk="1" latinLnBrk="0" hangingPunct="1">
              <a:defRPr sz="2112" kern="1200">
                <a:solidFill>
                  <a:schemeClr val="tx1"/>
                </a:solidFill>
                <a:latin typeface="+mn-lt"/>
                <a:ea typeface="+mn-ea"/>
                <a:cs typeface="+mn-cs"/>
              </a:defRPr>
            </a:lvl1pPr>
            <a:lvl2pPr marL="536433" algn="l" defTabSz="1072866" rtl="0" eaLnBrk="1" latinLnBrk="0" hangingPunct="1">
              <a:defRPr sz="2112" kern="1200">
                <a:solidFill>
                  <a:schemeClr val="tx1"/>
                </a:solidFill>
                <a:latin typeface="+mn-lt"/>
                <a:ea typeface="+mn-ea"/>
                <a:cs typeface="+mn-cs"/>
              </a:defRPr>
            </a:lvl2pPr>
            <a:lvl3pPr marL="1072866" algn="l" defTabSz="1072866" rtl="0" eaLnBrk="1" latinLnBrk="0" hangingPunct="1">
              <a:defRPr sz="2112" kern="1200">
                <a:solidFill>
                  <a:schemeClr val="tx1"/>
                </a:solidFill>
                <a:latin typeface="+mn-lt"/>
                <a:ea typeface="+mn-ea"/>
                <a:cs typeface="+mn-cs"/>
              </a:defRPr>
            </a:lvl3pPr>
            <a:lvl4pPr marL="1609298" algn="l" defTabSz="1072866" rtl="0" eaLnBrk="1" latinLnBrk="0" hangingPunct="1">
              <a:defRPr sz="2112" kern="1200">
                <a:solidFill>
                  <a:schemeClr val="tx1"/>
                </a:solidFill>
                <a:latin typeface="+mn-lt"/>
                <a:ea typeface="+mn-ea"/>
                <a:cs typeface="+mn-cs"/>
              </a:defRPr>
            </a:lvl4pPr>
            <a:lvl5pPr marL="2145731" algn="l" defTabSz="1072866" rtl="0" eaLnBrk="1" latinLnBrk="0" hangingPunct="1">
              <a:defRPr sz="2112" kern="1200">
                <a:solidFill>
                  <a:schemeClr val="tx1"/>
                </a:solidFill>
                <a:latin typeface="+mn-lt"/>
                <a:ea typeface="+mn-ea"/>
                <a:cs typeface="+mn-cs"/>
              </a:defRPr>
            </a:lvl5pPr>
            <a:lvl6pPr marL="2682164" algn="l" defTabSz="1072866" rtl="0" eaLnBrk="1" latinLnBrk="0" hangingPunct="1">
              <a:defRPr sz="2112" kern="1200">
                <a:solidFill>
                  <a:schemeClr val="tx1"/>
                </a:solidFill>
                <a:latin typeface="+mn-lt"/>
                <a:ea typeface="+mn-ea"/>
                <a:cs typeface="+mn-cs"/>
              </a:defRPr>
            </a:lvl6pPr>
            <a:lvl7pPr marL="3218597" algn="l" defTabSz="1072866" rtl="0" eaLnBrk="1" latinLnBrk="0" hangingPunct="1">
              <a:defRPr sz="2112" kern="1200">
                <a:solidFill>
                  <a:schemeClr val="tx1"/>
                </a:solidFill>
                <a:latin typeface="+mn-lt"/>
                <a:ea typeface="+mn-ea"/>
                <a:cs typeface="+mn-cs"/>
              </a:defRPr>
            </a:lvl7pPr>
            <a:lvl8pPr marL="3755029" algn="l" defTabSz="1072866" rtl="0" eaLnBrk="1" latinLnBrk="0" hangingPunct="1">
              <a:defRPr sz="2112" kern="1200">
                <a:solidFill>
                  <a:schemeClr val="tx1"/>
                </a:solidFill>
                <a:latin typeface="+mn-lt"/>
                <a:ea typeface="+mn-ea"/>
                <a:cs typeface="+mn-cs"/>
              </a:defRPr>
            </a:lvl8pPr>
            <a:lvl9pPr marL="4291462" algn="l" defTabSz="1072866" rtl="0" eaLnBrk="1" latinLnBrk="0" hangingPunct="1">
              <a:defRPr sz="2112" kern="1200">
                <a:solidFill>
                  <a:schemeClr val="tx1"/>
                </a:solidFill>
                <a:latin typeface="+mn-lt"/>
                <a:ea typeface="+mn-ea"/>
                <a:cs typeface="+mn-cs"/>
              </a:defRPr>
            </a:lvl9pPr>
          </a:lstStyle>
          <a:p>
            <a:pPr marL="180000" indent="-180000">
              <a:buFont typeface="Arial" panose="020B0604020202020204" pitchFamily="34" charset="0"/>
              <a:buChar char="•"/>
            </a:pPr>
            <a:r>
              <a:rPr lang="ja-JP" altLang="en-US" sz="1450" kern="0" dirty="0">
                <a:latin typeface="游明朝 Demibold" panose="02020600000000000000" pitchFamily="18" charset="-128"/>
                <a:ea typeface="游明朝 Demibold" panose="02020600000000000000" pitchFamily="18" charset="-128"/>
              </a:rPr>
              <a:t>雇用契約</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フルタイム</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のマッチングは、「</a:t>
            </a:r>
            <a:r>
              <a:rPr lang="en-US" altLang="ja-JP" sz="1450" kern="0" dirty="0">
                <a:latin typeface="游明朝 Demibold" panose="02020600000000000000" pitchFamily="18" charset="-128"/>
                <a:ea typeface="游明朝 Demibold" panose="02020600000000000000" pitchFamily="18" charset="-128"/>
              </a:rPr>
              <a:t>500</a:t>
            </a:r>
            <a:r>
              <a:rPr lang="ja-JP" altLang="en-US" sz="1450" kern="0" dirty="0">
                <a:latin typeface="游明朝 Demibold" panose="02020600000000000000" pitchFamily="18" charset="-128"/>
                <a:ea typeface="游明朝 Demibold" panose="02020600000000000000" pitchFamily="18" charset="-128"/>
              </a:rPr>
              <a:t>万円超」が約４割を占める</a:t>
            </a:r>
            <a:endParaRPr lang="en-US" altLang="ja-JP" sz="1450" kern="0" dirty="0">
              <a:latin typeface="游明朝 Demibold" panose="02020600000000000000" pitchFamily="18" charset="-128"/>
              <a:ea typeface="游明朝 Demibold" panose="02020600000000000000" pitchFamily="18" charset="-128"/>
            </a:endParaRPr>
          </a:p>
          <a:p>
            <a:pPr marL="180000" indent="-180000">
              <a:buFont typeface="Arial" panose="020B0604020202020204" pitchFamily="34" charset="0"/>
              <a:buChar char="•"/>
            </a:pPr>
            <a:r>
              <a:rPr lang="ja-JP" altLang="en-US" sz="1450" kern="0" dirty="0">
                <a:latin typeface="游明朝 Demibold" panose="02020600000000000000" pitchFamily="18" charset="-128"/>
                <a:ea typeface="游明朝 Demibold" panose="02020600000000000000" pitchFamily="18" charset="-128"/>
              </a:rPr>
              <a:t>雇用契約</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フルタイム</a:t>
            </a:r>
            <a:r>
              <a:rPr lang="en-US" altLang="ja-JP" sz="1450" kern="0" dirty="0">
                <a:latin typeface="游明朝 Demibold" panose="02020600000000000000" pitchFamily="18" charset="-128"/>
                <a:ea typeface="游明朝 Demibold" panose="02020600000000000000" pitchFamily="18" charset="-128"/>
              </a:rPr>
              <a:t>)</a:t>
            </a:r>
            <a:r>
              <a:rPr lang="ja-JP" altLang="en-US" sz="1450" kern="0" dirty="0">
                <a:latin typeface="游明朝 Demibold" panose="02020600000000000000" pitchFamily="18" charset="-128"/>
                <a:ea typeface="游明朝 Demibold" panose="02020600000000000000" pitchFamily="18" charset="-128"/>
              </a:rPr>
              <a:t>以外のマッチングは、「</a:t>
            </a:r>
            <a:r>
              <a:rPr lang="en-US" altLang="ja-JP" sz="1450" kern="0" dirty="0">
                <a:latin typeface="游明朝 Demibold" panose="02020600000000000000" pitchFamily="18" charset="-128"/>
                <a:ea typeface="游明朝 Demibold" panose="02020600000000000000" pitchFamily="18" charset="-128"/>
              </a:rPr>
              <a:t>20</a:t>
            </a:r>
            <a:r>
              <a:rPr lang="ja-JP" altLang="en-US" sz="1450" kern="0" dirty="0">
                <a:latin typeface="游明朝 Demibold" panose="02020600000000000000" pitchFamily="18" charset="-128"/>
                <a:ea typeface="游明朝 Demibold" panose="02020600000000000000" pitchFamily="18" charset="-128"/>
              </a:rPr>
              <a:t>万超～</a:t>
            </a:r>
            <a:r>
              <a:rPr lang="en-US" altLang="ja-JP" sz="1450" kern="0" dirty="0">
                <a:latin typeface="游明朝 Demibold" panose="02020600000000000000" pitchFamily="18" charset="-128"/>
                <a:ea typeface="游明朝 Demibold" panose="02020600000000000000" pitchFamily="18" charset="-128"/>
              </a:rPr>
              <a:t>30</a:t>
            </a:r>
            <a:r>
              <a:rPr lang="ja-JP" altLang="en-US" sz="1450" kern="0" dirty="0">
                <a:latin typeface="游明朝 Demibold" panose="02020600000000000000" pitchFamily="18" charset="-128"/>
                <a:ea typeface="游明朝 Demibold" panose="02020600000000000000" pitchFamily="18" charset="-128"/>
              </a:rPr>
              <a:t>万円」が約４割を占める</a:t>
            </a:r>
            <a:endParaRPr lang="en-US" altLang="ja-JP" sz="1450" kern="0" dirty="0">
              <a:latin typeface="游明朝 Demibold" panose="02020600000000000000" pitchFamily="18" charset="-128"/>
              <a:ea typeface="游明朝 Demibold" panose="02020600000000000000" pitchFamily="18" charset="-128"/>
            </a:endParaRPr>
          </a:p>
        </p:txBody>
      </p:sp>
      <p:sp>
        <p:nvSpPr>
          <p:cNvPr id="21" name="テキスト ボックス 20">
            <a:extLst>
              <a:ext uri="{FF2B5EF4-FFF2-40B4-BE49-F238E27FC236}">
                <a16:creationId xmlns:a16="http://schemas.microsoft.com/office/drawing/2014/main" id="{BCB83C58-FFC2-416E-90DE-081D5DAE3D3F}"/>
              </a:ext>
            </a:extLst>
          </p:cNvPr>
          <p:cNvSpPr txBox="1"/>
          <p:nvPr/>
        </p:nvSpPr>
        <p:spPr>
          <a:xfrm>
            <a:off x="2395205" y="141277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雇用契約</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フルタイム</a:t>
            </a:r>
            <a:r>
              <a:rPr lang="en-US" altLang="ja-JP" sz="1050" dirty="0">
                <a:latin typeface="游明朝 Demibold" panose="02020600000000000000" pitchFamily="18" charset="-128"/>
                <a:ea typeface="游明朝 Demibold" panose="02020600000000000000" pitchFamily="18" charset="-128"/>
              </a:rPr>
              <a:t>)</a:t>
            </a:r>
          </a:p>
          <a:p>
            <a:pPr algn="ct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今年度</a:t>
            </a:r>
            <a:r>
              <a:rPr lang="en-US" altLang="ja-JP" sz="1050" dirty="0">
                <a:latin typeface="游明朝 Demibold" panose="02020600000000000000" pitchFamily="18" charset="-128"/>
                <a:ea typeface="游明朝 Demibold" panose="02020600000000000000" pitchFamily="18" charset="-128"/>
              </a:rPr>
              <a:t>=378</a:t>
            </a:r>
            <a:r>
              <a:rPr lang="ja-JP" altLang="en-US" sz="1050" dirty="0">
                <a:latin typeface="游明朝 Demibold" panose="02020600000000000000" pitchFamily="18" charset="-128"/>
                <a:ea typeface="游明朝 Demibold" panose="02020600000000000000" pitchFamily="18" charset="-128"/>
              </a:rPr>
              <a:t>、前年度</a:t>
            </a:r>
            <a:r>
              <a:rPr lang="en-US" altLang="ja-JP" sz="1050" dirty="0">
                <a:latin typeface="游明朝 Demibold" panose="02020600000000000000" pitchFamily="18" charset="-128"/>
                <a:ea typeface="游明朝 Demibold" panose="02020600000000000000" pitchFamily="18" charset="-128"/>
              </a:rPr>
              <a:t>=683】</a:t>
            </a:r>
          </a:p>
        </p:txBody>
      </p:sp>
      <p:sp>
        <p:nvSpPr>
          <p:cNvPr id="23" name="テキスト ボックス 22">
            <a:extLst>
              <a:ext uri="{FF2B5EF4-FFF2-40B4-BE49-F238E27FC236}">
                <a16:creationId xmlns:a16="http://schemas.microsoft.com/office/drawing/2014/main" id="{4801A67C-9639-45AD-9F55-30263FA39C55}"/>
              </a:ext>
            </a:extLst>
          </p:cNvPr>
          <p:cNvSpPr txBox="1"/>
          <p:nvPr/>
        </p:nvSpPr>
        <p:spPr>
          <a:xfrm>
            <a:off x="7151473" y="1412776"/>
            <a:ext cx="360000" cy="360000"/>
          </a:xfrm>
          <a:prstGeom prst="rect">
            <a:avLst/>
          </a:prstGeom>
          <a:noFill/>
        </p:spPr>
        <p:txBody>
          <a:bodyPr wrap="none" tIns="90000" bIns="90000" rtlCol="0">
            <a:noAutofit/>
          </a:bodyPr>
          <a:lstStyle/>
          <a:p>
            <a:pPr algn="ctr"/>
            <a:r>
              <a:rPr lang="ja-JP" altLang="en-US" sz="1050" dirty="0">
                <a:latin typeface="游明朝 Demibold" panose="02020600000000000000" pitchFamily="18" charset="-128"/>
                <a:ea typeface="游明朝 Demibold" panose="02020600000000000000" pitchFamily="18" charset="-128"/>
              </a:rPr>
              <a:t>雇用契約</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フルタイム</a:t>
            </a: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以外</a:t>
            </a:r>
            <a:endParaRPr lang="en-US" altLang="ja-JP" sz="1050" dirty="0">
              <a:latin typeface="游明朝 Demibold" panose="02020600000000000000" pitchFamily="18" charset="-128"/>
              <a:ea typeface="游明朝 Demibold" panose="02020600000000000000" pitchFamily="18" charset="-128"/>
            </a:endParaRPr>
          </a:p>
          <a:p>
            <a:pPr algn="ct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雇用契約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パートタイム</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・業務委託契約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準委任型</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・業務委託契約</a:t>
            </a:r>
            <a:r>
              <a:rPr lang="en-US" altLang="ja-JP" sz="900" dirty="0">
                <a:latin typeface="游明朝 Demibold" panose="02020600000000000000" pitchFamily="18" charset="-128"/>
                <a:ea typeface="游明朝 Demibold" panose="02020600000000000000" pitchFamily="18" charset="-128"/>
              </a:rPr>
              <a:t>(</a:t>
            </a:r>
            <a:r>
              <a:rPr lang="ja-JP" altLang="en-US" sz="900" dirty="0">
                <a:latin typeface="游明朝 Demibold" panose="02020600000000000000" pitchFamily="18" charset="-128"/>
                <a:ea typeface="游明朝 Demibold" panose="02020600000000000000" pitchFamily="18" charset="-128"/>
              </a:rPr>
              <a:t>請負型</a:t>
            </a:r>
            <a:r>
              <a:rPr lang="en-US" altLang="ja-JP" sz="900" dirty="0">
                <a:latin typeface="游明朝 Demibold" panose="02020600000000000000" pitchFamily="18" charset="-128"/>
                <a:ea typeface="游明朝 Demibold" panose="02020600000000000000" pitchFamily="18" charset="-128"/>
              </a:rPr>
              <a:t>)</a:t>
            </a:r>
          </a:p>
          <a:p>
            <a:pPr algn="ctr"/>
            <a:r>
              <a:rPr lang="en-US" altLang="ja-JP" sz="1050" dirty="0">
                <a:latin typeface="游明朝 Demibold" panose="02020600000000000000" pitchFamily="18" charset="-128"/>
                <a:ea typeface="游明朝 Demibold" panose="02020600000000000000" pitchFamily="18" charset="-128"/>
              </a:rPr>
              <a:t>【</a:t>
            </a:r>
            <a:r>
              <a:rPr lang="ja-JP" altLang="en-US" sz="1050" dirty="0">
                <a:latin typeface="游明朝 Demibold" panose="02020600000000000000" pitchFamily="18" charset="-128"/>
                <a:ea typeface="游明朝 Demibold" panose="02020600000000000000" pitchFamily="18" charset="-128"/>
              </a:rPr>
              <a:t>今年度</a:t>
            </a:r>
            <a:r>
              <a:rPr lang="en-US" altLang="ja-JP" sz="1050" dirty="0">
                <a:latin typeface="游明朝 Demibold" panose="02020600000000000000" pitchFamily="18" charset="-128"/>
                <a:ea typeface="游明朝 Demibold" panose="02020600000000000000" pitchFamily="18" charset="-128"/>
              </a:rPr>
              <a:t>=408</a:t>
            </a:r>
            <a:r>
              <a:rPr lang="ja-JP" altLang="en-US" sz="1050" dirty="0">
                <a:latin typeface="游明朝 Demibold" panose="02020600000000000000" pitchFamily="18" charset="-128"/>
                <a:ea typeface="游明朝 Demibold" panose="02020600000000000000" pitchFamily="18" charset="-128"/>
              </a:rPr>
              <a:t>、前年度</a:t>
            </a:r>
            <a:r>
              <a:rPr lang="en-US" altLang="ja-JP" sz="1050" dirty="0">
                <a:latin typeface="游明朝 Demibold" panose="02020600000000000000" pitchFamily="18" charset="-128"/>
                <a:ea typeface="游明朝 Demibold" panose="02020600000000000000" pitchFamily="18" charset="-128"/>
              </a:rPr>
              <a:t>=858】</a:t>
            </a:r>
          </a:p>
        </p:txBody>
      </p:sp>
      <p:sp>
        <p:nvSpPr>
          <p:cNvPr id="12" name="正方形/長方形 11">
            <a:extLst>
              <a:ext uri="{FF2B5EF4-FFF2-40B4-BE49-F238E27FC236}">
                <a16:creationId xmlns:a16="http://schemas.microsoft.com/office/drawing/2014/main" id="{F45D192F-C43E-4005-AD8A-74F74344F371}"/>
              </a:ext>
            </a:extLst>
          </p:cNvPr>
          <p:cNvSpPr/>
          <p:nvPr/>
        </p:nvSpPr>
        <p:spPr>
          <a:xfrm>
            <a:off x="496888" y="6453336"/>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補助金交付の対象となる自行型におけるハイレベル人材の成約を基に算出</a:t>
            </a:r>
            <a:endParaRPr lang="en-US" altLang="ja-JP" sz="900" dirty="0">
              <a:solidFill>
                <a:schemeClr val="tx1"/>
              </a:solidFill>
              <a:latin typeface="游明朝 Demibold" panose="02020600000000000000" pitchFamily="18" charset="-128"/>
              <a:ea typeface="游明朝 Demibold" panose="02020600000000000000" pitchFamily="18" charset="-128"/>
            </a:endParaRPr>
          </a:p>
          <a:p>
            <a:pPr marL="171450" indent="-171450">
              <a:buFont typeface="游明朝 Demibold" panose="02020600000000000000" pitchFamily="18" charset="-128"/>
              <a:buChar char="※"/>
            </a:pPr>
            <a:r>
              <a:rPr lang="ja-JP" altLang="en-US" sz="900" dirty="0">
                <a:solidFill>
                  <a:schemeClr val="tx1"/>
                </a:solidFill>
                <a:latin typeface="游明朝 Demibold" panose="02020600000000000000" pitchFamily="18" charset="-128"/>
                <a:ea typeface="游明朝 Demibold" panose="02020600000000000000" pitchFamily="18" charset="-128"/>
              </a:rPr>
              <a:t>雇用契約</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フルタイム</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以外の平均月収は、「理論年収</a:t>
            </a:r>
            <a:r>
              <a:rPr lang="en-US" altLang="ja-JP" sz="900" dirty="0">
                <a:solidFill>
                  <a:schemeClr val="tx1"/>
                </a:solidFill>
                <a:latin typeface="游明朝 Demibold" panose="02020600000000000000" pitchFamily="18" charset="-128"/>
                <a:ea typeface="游明朝 Demibold" panose="02020600000000000000" pitchFamily="18" charset="-128"/>
              </a:rPr>
              <a:t>÷</a:t>
            </a:r>
            <a:r>
              <a:rPr lang="ja-JP" altLang="en-US" sz="900" dirty="0">
                <a:solidFill>
                  <a:schemeClr val="tx1"/>
                </a:solidFill>
                <a:latin typeface="游明朝 Demibold" panose="02020600000000000000" pitchFamily="18" charset="-128"/>
                <a:ea typeface="游明朝 Demibold" panose="02020600000000000000" pitchFamily="18" charset="-128"/>
              </a:rPr>
              <a:t>契約期間」で算出</a:t>
            </a:r>
          </a:p>
        </p:txBody>
      </p:sp>
      <p:sp>
        <p:nvSpPr>
          <p:cNvPr id="13" name="正方形/長方形 12">
            <a:extLst>
              <a:ext uri="{FF2B5EF4-FFF2-40B4-BE49-F238E27FC236}">
                <a16:creationId xmlns:a16="http://schemas.microsoft.com/office/drawing/2014/main" id="{2E1317BC-239D-44CE-983F-AD9350106FA6}"/>
              </a:ext>
            </a:extLst>
          </p:cNvPr>
          <p:cNvSpPr/>
          <p:nvPr/>
        </p:nvSpPr>
        <p:spPr>
          <a:xfrm>
            <a:off x="9090000" y="6165304"/>
            <a:ext cx="45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050" dirty="0">
                <a:solidFill>
                  <a:schemeClr val="tx1"/>
                </a:solidFill>
                <a:latin typeface="游明朝 Demibold" panose="02020600000000000000" pitchFamily="18" charset="-128"/>
                <a:ea typeface="游明朝 Demibold" panose="02020600000000000000" pitchFamily="18" charset="-128"/>
              </a:rPr>
              <a:t>(</a:t>
            </a:r>
            <a:r>
              <a:rPr lang="zh-TW" altLang="en-US" sz="1050" dirty="0">
                <a:solidFill>
                  <a:schemeClr val="tx1"/>
                </a:solidFill>
                <a:latin typeface="游明朝 Demibold" panose="02020600000000000000" pitchFamily="18" charset="-128"/>
                <a:ea typeface="游明朝 Demibold" panose="02020600000000000000" pitchFamily="18" charset="-128"/>
              </a:rPr>
              <a:t>令和４年７月現在</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lang="ja-JP" altLang="en-US" sz="1050" dirty="0">
              <a:solidFill>
                <a:schemeClr val="tx1"/>
              </a:solidFill>
              <a:latin typeface="游明朝 Demibold" panose="02020600000000000000" pitchFamily="18" charset="-128"/>
              <a:ea typeface="游明朝 Demibold" panose="02020600000000000000" pitchFamily="18" charset="-128"/>
            </a:endParaRPr>
          </a:p>
        </p:txBody>
      </p:sp>
      <p:graphicFrame>
        <p:nvGraphicFramePr>
          <p:cNvPr id="18" name="グラフ 17">
            <a:extLst>
              <a:ext uri="{FF2B5EF4-FFF2-40B4-BE49-F238E27FC236}">
                <a16:creationId xmlns:a16="http://schemas.microsoft.com/office/drawing/2014/main" id="{00000000-0008-0000-0800-00001D000000}"/>
              </a:ext>
            </a:extLst>
          </p:cNvPr>
          <p:cNvGraphicFramePr>
            <a:graphicFrameLocks/>
          </p:cNvGraphicFramePr>
          <p:nvPr/>
        </p:nvGraphicFramePr>
        <p:xfrm>
          <a:off x="313727" y="1989453"/>
          <a:ext cx="4521600" cy="5036400"/>
        </p:xfrm>
        <a:graphic>
          <a:graphicData uri="http://schemas.openxmlformats.org/drawingml/2006/chart">
            <c:chart xmlns:c="http://schemas.openxmlformats.org/drawingml/2006/chart" xmlns:r="http://schemas.openxmlformats.org/officeDocument/2006/relationships" r:id="rId2"/>
          </a:graphicData>
        </a:graphic>
      </p:graphicFrame>
      <p:sp>
        <p:nvSpPr>
          <p:cNvPr id="22" name="吹き出し: 四角形 21">
            <a:extLst>
              <a:ext uri="{FF2B5EF4-FFF2-40B4-BE49-F238E27FC236}">
                <a16:creationId xmlns:a16="http://schemas.microsoft.com/office/drawing/2014/main" id="{E96A93D7-26F4-4D2F-BB0B-B28B4BBA7FDA}"/>
              </a:ext>
            </a:extLst>
          </p:cNvPr>
          <p:cNvSpPr/>
          <p:nvPr/>
        </p:nvSpPr>
        <p:spPr>
          <a:xfrm>
            <a:off x="3338884" y="2538000"/>
            <a:ext cx="1620000" cy="594000"/>
          </a:xfrm>
          <a:prstGeom prst="wedgeRectCallout">
            <a:avLst>
              <a:gd name="adj1" fmla="val -64026"/>
              <a:gd name="adj2" fmla="val 32937"/>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accent1">
                    <a:lumMod val="75000"/>
                  </a:schemeClr>
                </a:solidFill>
                <a:latin typeface="游明朝 Demibold" panose="02020600000000000000" pitchFamily="18" charset="-128"/>
                <a:ea typeface="游明朝 Demibold" panose="02020600000000000000" pitchFamily="18" charset="-128"/>
              </a:rPr>
              <a:t>平均年収</a:t>
            </a:r>
            <a:endParaRPr lang="en-US" altLang="ja-JP" sz="1050" dirty="0">
              <a:solidFill>
                <a:schemeClr val="accent1">
                  <a:lumMod val="75000"/>
                </a:schemeClr>
              </a:solidFill>
              <a:latin typeface="游明朝 Demibold" panose="02020600000000000000" pitchFamily="18" charset="-128"/>
              <a:ea typeface="游明朝 Demibold" panose="02020600000000000000" pitchFamily="18" charset="-128"/>
            </a:endParaRPr>
          </a:p>
          <a:p>
            <a:pPr algn="ctr"/>
            <a:r>
              <a:rPr kumimoji="1" lang="ja-JP" altLang="en-US" sz="1050" dirty="0">
                <a:solidFill>
                  <a:schemeClr val="accent1">
                    <a:lumMod val="75000"/>
                  </a:schemeClr>
                </a:solidFill>
                <a:latin typeface="游明朝 Demibold" panose="02020600000000000000" pitchFamily="18" charset="-128"/>
                <a:ea typeface="游明朝 Demibold" panose="02020600000000000000" pitchFamily="18" charset="-128"/>
              </a:rPr>
              <a:t>今年度</a:t>
            </a:r>
            <a:r>
              <a:rPr lang="ja-JP" altLang="en-US" sz="1050" dirty="0">
                <a:solidFill>
                  <a:schemeClr val="accent1">
                    <a:lumMod val="75000"/>
                  </a:schemeClr>
                </a:solidFill>
                <a:latin typeface="游明朝 Demibold" panose="02020600000000000000" pitchFamily="18" charset="-128"/>
                <a:ea typeface="游明朝 Demibold" panose="02020600000000000000" pitchFamily="18" charset="-128"/>
              </a:rPr>
              <a:t>：</a:t>
            </a:r>
            <a:r>
              <a:rPr kumimoji="1" lang="en-US" altLang="ja-JP" sz="1050" dirty="0">
                <a:solidFill>
                  <a:schemeClr val="accent1">
                    <a:lumMod val="75000"/>
                  </a:schemeClr>
                </a:solidFill>
                <a:latin typeface="游明朝 Demibold" panose="02020600000000000000" pitchFamily="18" charset="-128"/>
                <a:ea typeface="游明朝 Demibold" panose="02020600000000000000" pitchFamily="18" charset="-128"/>
              </a:rPr>
              <a:t>493.6</a:t>
            </a:r>
            <a:r>
              <a:rPr lang="ja-JP" altLang="en-US" sz="1050" dirty="0">
                <a:solidFill>
                  <a:schemeClr val="accent1">
                    <a:lumMod val="75000"/>
                  </a:schemeClr>
                </a:solidFill>
                <a:latin typeface="游明朝 Demibold" panose="02020600000000000000" pitchFamily="18" charset="-128"/>
                <a:ea typeface="游明朝 Demibold" panose="02020600000000000000" pitchFamily="18" charset="-128"/>
              </a:rPr>
              <a:t>万円</a:t>
            </a:r>
            <a:endParaRPr lang="en-US" altLang="ja-JP" sz="1050" dirty="0">
              <a:solidFill>
                <a:schemeClr val="accent1">
                  <a:lumMod val="75000"/>
                </a:schemeClr>
              </a:solidFill>
              <a:latin typeface="游明朝 Demibold" panose="02020600000000000000" pitchFamily="18" charset="-128"/>
              <a:ea typeface="游明朝 Demibold" panose="02020600000000000000" pitchFamily="18" charset="-128"/>
            </a:endParaRPr>
          </a:p>
          <a:p>
            <a:pPr algn="ctr"/>
            <a:r>
              <a:rPr lang="en-US" altLang="ja-JP" sz="1050" dirty="0">
                <a:solidFill>
                  <a:schemeClr val="accent1">
                    <a:lumMod val="75000"/>
                  </a:schemeClr>
                </a:solidFill>
                <a:latin typeface="游明朝 Demibold" panose="02020600000000000000" pitchFamily="18" charset="-128"/>
                <a:ea typeface="游明朝 Demibold" panose="02020600000000000000" pitchFamily="18" charset="-128"/>
              </a:rPr>
              <a:t>(</a:t>
            </a:r>
            <a:r>
              <a:rPr lang="ja-JP" altLang="en-US" sz="1050" dirty="0">
                <a:solidFill>
                  <a:schemeClr val="accent1">
                    <a:lumMod val="75000"/>
                  </a:schemeClr>
                </a:solidFill>
                <a:latin typeface="游明朝 Demibold" panose="02020600000000000000" pitchFamily="18" charset="-128"/>
                <a:ea typeface="游明朝 Demibold" panose="02020600000000000000" pitchFamily="18" charset="-128"/>
              </a:rPr>
              <a:t>前年度：</a:t>
            </a:r>
            <a:r>
              <a:rPr lang="en-US" altLang="ja-JP" sz="1050" dirty="0">
                <a:solidFill>
                  <a:schemeClr val="accent1">
                    <a:lumMod val="75000"/>
                  </a:schemeClr>
                </a:solidFill>
                <a:latin typeface="游明朝 Demibold" panose="02020600000000000000" pitchFamily="18" charset="-128"/>
                <a:ea typeface="游明朝 Demibold" panose="02020600000000000000" pitchFamily="18" charset="-128"/>
              </a:rPr>
              <a:t>489.6</a:t>
            </a:r>
            <a:r>
              <a:rPr lang="ja-JP" altLang="en-US" sz="1050" dirty="0">
                <a:solidFill>
                  <a:schemeClr val="accent1">
                    <a:lumMod val="75000"/>
                  </a:schemeClr>
                </a:solidFill>
                <a:latin typeface="游明朝 Demibold" panose="02020600000000000000" pitchFamily="18" charset="-128"/>
                <a:ea typeface="游明朝 Demibold" panose="02020600000000000000" pitchFamily="18" charset="-128"/>
              </a:rPr>
              <a:t>万円</a:t>
            </a:r>
            <a:r>
              <a:rPr lang="en-US" altLang="ja-JP" sz="1050" dirty="0">
                <a:solidFill>
                  <a:schemeClr val="accent1">
                    <a:lumMod val="75000"/>
                  </a:schemeClr>
                </a:solidFill>
                <a:latin typeface="游明朝 Demibold" panose="02020600000000000000" pitchFamily="18" charset="-128"/>
                <a:ea typeface="游明朝 Demibold" panose="02020600000000000000" pitchFamily="18" charset="-128"/>
              </a:rPr>
              <a:t>)</a:t>
            </a:r>
          </a:p>
        </p:txBody>
      </p:sp>
      <p:graphicFrame>
        <p:nvGraphicFramePr>
          <p:cNvPr id="19" name="グラフ 18">
            <a:extLst>
              <a:ext uri="{FF2B5EF4-FFF2-40B4-BE49-F238E27FC236}">
                <a16:creationId xmlns:a16="http://schemas.microsoft.com/office/drawing/2014/main" id="{00000000-0008-0000-0800-00000F000000}"/>
              </a:ext>
            </a:extLst>
          </p:cNvPr>
          <p:cNvGraphicFramePr>
            <a:graphicFrameLocks/>
          </p:cNvGraphicFramePr>
          <p:nvPr/>
        </p:nvGraphicFramePr>
        <p:xfrm>
          <a:off x="5070673" y="1988840"/>
          <a:ext cx="4521600" cy="5036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吹き出し: 四角形 19">
            <a:extLst>
              <a:ext uri="{FF2B5EF4-FFF2-40B4-BE49-F238E27FC236}">
                <a16:creationId xmlns:a16="http://schemas.microsoft.com/office/drawing/2014/main" id="{183A6074-0C97-4CD7-A8A6-009EAEB20C7F}"/>
              </a:ext>
            </a:extLst>
          </p:cNvPr>
          <p:cNvSpPr/>
          <p:nvPr/>
        </p:nvSpPr>
        <p:spPr>
          <a:xfrm>
            <a:off x="8100000" y="2538000"/>
            <a:ext cx="1620000" cy="594000"/>
          </a:xfrm>
          <a:prstGeom prst="wedgeRectCallout">
            <a:avLst>
              <a:gd name="adj1" fmla="val -64026"/>
              <a:gd name="adj2" fmla="val 32937"/>
            </a:avLst>
          </a:prstGeom>
          <a:solidFill>
            <a:schemeClr val="bg1"/>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accent2">
                    <a:lumMod val="75000"/>
                  </a:schemeClr>
                </a:solidFill>
                <a:latin typeface="游明朝 Demibold" panose="02020600000000000000" pitchFamily="18" charset="-128"/>
                <a:ea typeface="游明朝 Demibold" panose="02020600000000000000" pitchFamily="18" charset="-128"/>
              </a:rPr>
              <a:t>平均月収</a:t>
            </a:r>
            <a:endParaRPr lang="en-US" altLang="ja-JP" sz="1050" dirty="0">
              <a:solidFill>
                <a:schemeClr val="accent2">
                  <a:lumMod val="75000"/>
                </a:schemeClr>
              </a:solidFill>
              <a:latin typeface="游明朝 Demibold" panose="02020600000000000000" pitchFamily="18" charset="-128"/>
              <a:ea typeface="游明朝 Demibold" panose="02020600000000000000" pitchFamily="18" charset="-128"/>
            </a:endParaRPr>
          </a:p>
          <a:p>
            <a:pPr algn="ctr"/>
            <a:r>
              <a:rPr kumimoji="1" lang="ja-JP" altLang="en-US" sz="1050" dirty="0">
                <a:solidFill>
                  <a:schemeClr val="accent2">
                    <a:lumMod val="75000"/>
                  </a:schemeClr>
                </a:solidFill>
                <a:latin typeface="游明朝 Demibold" panose="02020600000000000000" pitchFamily="18" charset="-128"/>
                <a:ea typeface="游明朝 Demibold" panose="02020600000000000000" pitchFamily="18" charset="-128"/>
              </a:rPr>
              <a:t>今年度：</a:t>
            </a:r>
            <a:r>
              <a:rPr lang="en-US" altLang="ja-JP" sz="1050" dirty="0">
                <a:solidFill>
                  <a:schemeClr val="accent2">
                    <a:lumMod val="75000"/>
                  </a:schemeClr>
                </a:solidFill>
                <a:latin typeface="游明朝 Demibold" panose="02020600000000000000" pitchFamily="18" charset="-128"/>
                <a:ea typeface="游明朝 Demibold" panose="02020600000000000000" pitchFamily="18" charset="-128"/>
              </a:rPr>
              <a:t>20.4</a:t>
            </a:r>
            <a:r>
              <a:rPr lang="ja-JP" altLang="en-US" sz="1050" dirty="0">
                <a:solidFill>
                  <a:schemeClr val="accent2">
                    <a:lumMod val="75000"/>
                  </a:schemeClr>
                </a:solidFill>
                <a:latin typeface="游明朝 Demibold" panose="02020600000000000000" pitchFamily="18" charset="-128"/>
                <a:ea typeface="游明朝 Demibold" panose="02020600000000000000" pitchFamily="18" charset="-128"/>
              </a:rPr>
              <a:t>万円</a:t>
            </a:r>
            <a:endParaRPr lang="en-US" altLang="ja-JP" sz="1050" dirty="0">
              <a:solidFill>
                <a:schemeClr val="accent2">
                  <a:lumMod val="75000"/>
                </a:schemeClr>
              </a:solidFill>
              <a:latin typeface="游明朝 Demibold" panose="02020600000000000000" pitchFamily="18" charset="-128"/>
              <a:ea typeface="游明朝 Demibold" panose="02020600000000000000" pitchFamily="18" charset="-128"/>
            </a:endParaRPr>
          </a:p>
          <a:p>
            <a:pPr algn="ctr"/>
            <a:r>
              <a:rPr lang="en-US" altLang="ja-JP" sz="1050" dirty="0">
                <a:solidFill>
                  <a:schemeClr val="accent2">
                    <a:lumMod val="75000"/>
                  </a:schemeClr>
                </a:solidFill>
                <a:latin typeface="游明朝 Demibold" panose="02020600000000000000" pitchFamily="18" charset="-128"/>
                <a:ea typeface="游明朝 Demibold" panose="02020600000000000000" pitchFamily="18" charset="-128"/>
              </a:rPr>
              <a:t>(</a:t>
            </a:r>
            <a:r>
              <a:rPr lang="ja-JP" altLang="en-US" sz="1050" dirty="0">
                <a:solidFill>
                  <a:schemeClr val="accent2">
                    <a:lumMod val="75000"/>
                  </a:schemeClr>
                </a:solidFill>
                <a:latin typeface="游明朝 Demibold" panose="02020600000000000000" pitchFamily="18" charset="-128"/>
                <a:ea typeface="游明朝 Demibold" panose="02020600000000000000" pitchFamily="18" charset="-128"/>
              </a:rPr>
              <a:t>前年度：</a:t>
            </a:r>
            <a:r>
              <a:rPr lang="en-US" altLang="ja-JP" sz="1050" dirty="0">
                <a:solidFill>
                  <a:schemeClr val="accent2">
                    <a:lumMod val="75000"/>
                  </a:schemeClr>
                </a:solidFill>
                <a:latin typeface="游明朝 Demibold" panose="02020600000000000000" pitchFamily="18" charset="-128"/>
                <a:ea typeface="游明朝 Demibold" panose="02020600000000000000" pitchFamily="18" charset="-128"/>
              </a:rPr>
              <a:t>22.7</a:t>
            </a:r>
            <a:r>
              <a:rPr lang="ja-JP" altLang="en-US" sz="1050" dirty="0">
                <a:solidFill>
                  <a:schemeClr val="accent2">
                    <a:lumMod val="75000"/>
                  </a:schemeClr>
                </a:solidFill>
                <a:latin typeface="游明朝 Demibold" panose="02020600000000000000" pitchFamily="18" charset="-128"/>
                <a:ea typeface="游明朝 Demibold" panose="02020600000000000000" pitchFamily="18" charset="-128"/>
              </a:rPr>
              <a:t>万円</a:t>
            </a:r>
            <a:r>
              <a:rPr lang="en-US" altLang="ja-JP" sz="1050" dirty="0">
                <a:solidFill>
                  <a:schemeClr val="accent2">
                    <a:lumMod val="75000"/>
                  </a:schemeClr>
                </a:solidFill>
                <a:latin typeface="游明朝 Demibold" panose="02020600000000000000" pitchFamily="18" charset="-128"/>
                <a:ea typeface="游明朝 Demibold" panose="02020600000000000000" pitchFamily="18" charset="-128"/>
              </a:rPr>
              <a:t>)</a:t>
            </a:r>
          </a:p>
        </p:txBody>
      </p:sp>
      <p:cxnSp>
        <p:nvCxnSpPr>
          <p:cNvPr id="15" name="直線コネクタ 14"/>
          <p:cNvCxnSpPr/>
          <p:nvPr/>
        </p:nvCxnSpPr>
        <p:spPr>
          <a:xfrm>
            <a:off x="0" y="620688"/>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30</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77365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65970" y="6461662"/>
            <a:ext cx="596900" cy="346076"/>
          </a:xfrm>
        </p:spPr>
        <p:txBody>
          <a:bodyPr/>
          <a:lstStyle/>
          <a:p>
            <a:pPr defTabSz="957816"/>
            <a:r>
              <a:rPr lang="en-US" altLang="ja-JP" sz="1900" dirty="0">
                <a:solidFill>
                  <a:prstClr val="black">
                    <a:tint val="75000"/>
                  </a:prstClr>
                </a:solidFill>
              </a:rPr>
              <a:t>3</a:t>
            </a:r>
            <a:r>
              <a:rPr kumimoji="1" lang="en-US" altLang="ja-JP" sz="1900" dirty="0">
                <a:solidFill>
                  <a:prstClr val="black">
                    <a:tint val="75000"/>
                  </a:prstClr>
                </a:solidFill>
              </a:rPr>
              <a:t>1</a:t>
            </a:r>
            <a:endParaRPr kumimoji="1" lang="ja-JP" altLang="en-US" sz="1900" dirty="0">
              <a:solidFill>
                <a:prstClr val="black">
                  <a:tint val="75000"/>
                </a:prstClr>
              </a:solidFill>
            </a:endParaRPr>
          </a:p>
        </p:txBody>
      </p:sp>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640632" y="1988840"/>
            <a:ext cx="6776528" cy="1323439"/>
          </a:xfrm>
          <a:prstGeom prst="rect">
            <a:avLst/>
          </a:prstGeom>
          <a:noFill/>
        </p:spPr>
        <p:txBody>
          <a:bodyPr wrap="square" rtlCol="0">
            <a:spAutoFit/>
          </a:bodyPr>
          <a:lstStyle/>
          <a:p>
            <a:r>
              <a:rPr lang="ja-JP" altLang="en-US" sz="4000" dirty="0"/>
              <a:t>５</a:t>
            </a:r>
            <a:r>
              <a:rPr kumimoji="1" lang="ja-JP" altLang="en-US" sz="4000" dirty="0"/>
              <a:t>．</a:t>
            </a:r>
            <a:endParaRPr kumimoji="1" lang="en-US" altLang="ja-JP" sz="4000" dirty="0"/>
          </a:p>
          <a:p>
            <a:r>
              <a:rPr kumimoji="1" lang="ja-JP" altLang="en-US" sz="4000" dirty="0"/>
              <a:t>プロフェッショナル人材事業</a:t>
            </a:r>
            <a:endParaRPr kumimoji="1" lang="en-US" altLang="ja-JP" sz="4000" dirty="0"/>
          </a:p>
        </p:txBody>
      </p:sp>
    </p:spTree>
    <p:extLst>
      <p:ext uri="{BB962C8B-B14F-4D97-AF65-F5344CB8AC3E}">
        <p14:creationId xmlns:p14="http://schemas.microsoft.com/office/powerpoint/2010/main" val="409502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488505" y="480010"/>
            <a:ext cx="8871567" cy="2228910"/>
          </a:xfrm>
          <a:prstGeom prst="rect">
            <a:avLst/>
          </a:prstGeom>
          <a:ln>
            <a:solidFill>
              <a:srgbClr val="183674"/>
            </a:solidFill>
          </a:ln>
        </p:spPr>
        <p:style>
          <a:lnRef idx="2">
            <a:schemeClr val="accent6"/>
          </a:lnRef>
          <a:fillRef idx="1">
            <a:schemeClr val="lt1"/>
          </a:fillRef>
          <a:effectRef idx="0">
            <a:schemeClr val="accent6"/>
          </a:effectRef>
          <a:fontRef idx="minor">
            <a:schemeClr val="dk1"/>
          </a:fontRef>
        </p:style>
        <p:txBody>
          <a:bodyPr lIns="72000" rtlCol="0" anchor="ctr"/>
          <a:lstStyle/>
          <a:p>
            <a:pPr marL="184484" algn="just">
              <a:lnSpc>
                <a:spcPts val="1693"/>
              </a:lnSpc>
              <a:spcBef>
                <a:spcPts val="623"/>
              </a:spcBef>
              <a:defRPr/>
            </a:pPr>
            <a:endParaRPr lang="en-US" altLang="ja-JP" sz="131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502431" y="49726"/>
            <a:ext cx="8871566"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nchor="ctr" anchorCtr="1">
            <a:spAutoFit/>
          </a:bodyPr>
          <a:lstStyle/>
          <a:p>
            <a:pPr algn="ctr">
              <a:defRPr/>
            </a:pP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プロフェッショナル人材事業</a:t>
            </a:r>
          </a:p>
        </p:txBody>
      </p:sp>
      <p:sp>
        <p:nvSpPr>
          <p:cNvPr id="50" name="正方形/長方形 49"/>
          <p:cNvSpPr/>
          <p:nvPr/>
        </p:nvSpPr>
        <p:spPr>
          <a:xfrm>
            <a:off x="206781" y="318765"/>
            <a:ext cx="8984442" cy="2624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594358" indent="-268805" algn="just">
              <a:lnSpc>
                <a:spcPts val="1400"/>
              </a:lnSpc>
              <a:spcBef>
                <a:spcPts val="623"/>
              </a:spcBef>
              <a:buFont typeface="Wingdings" charset="2"/>
              <a:buChar char="n"/>
              <a:defRPr/>
            </a:pPr>
            <a:r>
              <a:rPr lang="ja-JP" altLang="en-US" sz="1600" dirty="0">
                <a:solidFill>
                  <a:prstClr val="black"/>
                </a:solidFill>
                <a:latin typeface="ＭＳ Ｐゴシック" panose="020B0600070205080204" pitchFamily="50" charset="-128"/>
                <a:cs typeface="メイリオ" panose="020B0604030504040204" pitchFamily="50" charset="-128"/>
              </a:rPr>
              <a:t>４６道府県が「プロフェッショナル人材戦略拠点」を設置し、平成２８年１月から本格稼働。潜在成長力ある地域企業に対し、経営戦略の策定支援やデジタル実装にも資する人材等のプロフェッショナル人材の活用支援活動を行う。</a:t>
            </a:r>
            <a:endParaRPr lang="en-US" altLang="ja-JP" sz="1600" dirty="0">
              <a:solidFill>
                <a:prstClr val="black"/>
              </a:solidFill>
              <a:latin typeface="ＭＳ Ｐゴシック" panose="020B0600070205080204" pitchFamily="50" charset="-128"/>
              <a:cs typeface="メイリオ" panose="020B0604030504040204" pitchFamily="50" charset="-128"/>
            </a:endParaRPr>
          </a:p>
          <a:p>
            <a:pPr marL="594358" indent="-268805" algn="just">
              <a:lnSpc>
                <a:spcPts val="1400"/>
              </a:lnSpc>
              <a:spcBef>
                <a:spcPts val="311"/>
              </a:spcBef>
              <a:buFont typeface="Wingdings" charset="2"/>
              <a:buChar char="n"/>
              <a:tabLst>
                <a:tab pos="597345" algn="l"/>
              </a:tabLst>
              <a:defRPr/>
            </a:pPr>
            <a:r>
              <a:rPr lang="ja-JP" altLang="en-US" sz="1600" dirty="0">
                <a:solidFill>
                  <a:prstClr val="black"/>
                </a:solidFill>
                <a:latin typeface="ＭＳ Ｐゴシック" panose="020B0600070205080204" pitchFamily="50" charset="-128"/>
                <a:cs typeface="メイリオ" panose="020B0604030504040204" pitchFamily="50" charset="-128"/>
              </a:rPr>
              <a:t>各拠点は、地域企業の経営者を対象に、成長戦略や人材戦略への関心を高めるセミナー等の活動を展開しつつ、成長が期待される</a:t>
            </a:r>
            <a:r>
              <a:rPr lang="ja-JP" altLang="en-US" sz="1600" b="1" dirty="0">
                <a:solidFill>
                  <a:srgbClr val="FF0000"/>
                </a:solidFill>
                <a:latin typeface="ＭＳ Ｐゴシック" panose="020B0600070205080204" pitchFamily="50" charset="-128"/>
                <a:cs typeface="メイリオ" panose="020B0604030504040204" pitchFamily="50" charset="-128"/>
              </a:rPr>
              <a:t>企業を個別に訪問</a:t>
            </a:r>
            <a:r>
              <a:rPr lang="ja-JP" altLang="en-US" sz="1600" dirty="0">
                <a:solidFill>
                  <a:prstClr val="black"/>
                </a:solidFill>
                <a:latin typeface="ＭＳ Ｐゴシック" panose="020B0600070205080204" pitchFamily="50" charset="-128"/>
                <a:cs typeface="メイリオ" panose="020B0604030504040204" pitchFamily="50" charset="-128"/>
              </a:rPr>
              <a:t>。経営者に「攻めの経営」と新たな事業展開を促すとともに、</a:t>
            </a:r>
            <a:r>
              <a:rPr lang="ja-JP" altLang="en-US" sz="1600" b="1" dirty="0">
                <a:solidFill>
                  <a:srgbClr val="FF0000"/>
                </a:solidFill>
                <a:latin typeface="ＭＳ Ｐゴシック" panose="020B0600070205080204" pitchFamily="50" charset="-128"/>
                <a:cs typeface="メイリオ" panose="020B0604030504040204" pitchFamily="50" charset="-128"/>
              </a:rPr>
              <a:t>企業の成長に必要なプロ人材ニーズを明確に切り出し</a:t>
            </a:r>
            <a:r>
              <a:rPr lang="ja-JP" altLang="en-US" sz="1600" dirty="0">
                <a:solidFill>
                  <a:prstClr val="black"/>
                </a:solidFill>
                <a:latin typeface="ＭＳ Ｐゴシック" panose="020B0600070205080204" pitchFamily="50" charset="-128"/>
                <a:cs typeface="メイリオ" panose="020B0604030504040204" pitchFamily="50" charset="-128"/>
              </a:rPr>
              <a:t>、優良な雇用機会として人材市場に発信する。</a:t>
            </a:r>
            <a:endParaRPr lang="en-US" altLang="ja-JP" sz="1600" dirty="0">
              <a:solidFill>
                <a:prstClr val="black"/>
              </a:solidFill>
              <a:latin typeface="ＭＳ Ｐゴシック" panose="020B0600070205080204" pitchFamily="50" charset="-128"/>
              <a:cs typeface="メイリオ" panose="020B0604030504040204" pitchFamily="50" charset="-128"/>
            </a:endParaRPr>
          </a:p>
          <a:p>
            <a:pPr marL="594358" indent="-268805" algn="just">
              <a:lnSpc>
                <a:spcPts val="1400"/>
              </a:lnSpc>
              <a:spcBef>
                <a:spcPts val="311"/>
              </a:spcBef>
              <a:buFont typeface="Wingdings" charset="2"/>
              <a:buChar char="n"/>
              <a:tabLst>
                <a:tab pos="597345" algn="l"/>
              </a:tabLst>
              <a:defRPr/>
            </a:pPr>
            <a:r>
              <a:rPr lang="ja-JP" altLang="en-US" sz="1600" dirty="0">
                <a:solidFill>
                  <a:prstClr val="black"/>
                </a:solidFill>
                <a:latin typeface="ＭＳ Ｐゴシック" panose="020B0600070205080204" pitchFamily="50" charset="-128"/>
                <a:cs typeface="メイリオ" panose="020B0604030504040204" pitchFamily="50" charset="-128"/>
              </a:rPr>
              <a:t>地域金融機関や各種支援機関等とも、有望企業の発掘や成長戦略の策定などで積極的に連携。</a:t>
            </a:r>
            <a:r>
              <a:rPr lang="ja-JP" altLang="en-US" sz="1600" b="1" dirty="0">
                <a:solidFill>
                  <a:srgbClr val="FF0000"/>
                </a:solidFill>
                <a:latin typeface="ＭＳ Ｐゴシック" panose="020B0600070205080204" pitchFamily="50" charset="-128"/>
                <a:cs typeface="メイリオ" panose="020B0604030504040204" pitchFamily="50" charset="-128"/>
              </a:rPr>
              <a:t>人材ビジネス事業者とも密接に連携</a:t>
            </a:r>
            <a:r>
              <a:rPr lang="ja-JP" altLang="en-US" sz="1600" dirty="0">
                <a:solidFill>
                  <a:schemeClr val="tx1"/>
                </a:solidFill>
                <a:latin typeface="ＭＳ Ｐゴシック" panose="020B0600070205080204" pitchFamily="50" charset="-128"/>
                <a:cs typeface="メイリオ" panose="020B0604030504040204" pitchFamily="50" charset="-128"/>
              </a:rPr>
              <a:t>しつつ、様々な形でプロ人材の還流実現に取り組む</a:t>
            </a:r>
            <a:r>
              <a:rPr lang="ja-JP" altLang="en-US" sz="2000" dirty="0">
                <a:solidFill>
                  <a:prstClr val="black"/>
                </a:solidFill>
                <a:latin typeface="ＭＳ Ｐゴシック" panose="020B0600070205080204" pitchFamily="50" charset="-128"/>
                <a:cs typeface="メイリオ" panose="020B0604030504040204" pitchFamily="50" charset="-128"/>
              </a:rPr>
              <a:t>。</a:t>
            </a:r>
            <a:endParaRPr lang="en-US" altLang="ja-JP" sz="2000" dirty="0">
              <a:solidFill>
                <a:prstClr val="black"/>
              </a:solidFill>
              <a:latin typeface="ＭＳ Ｐゴシック" panose="020B0600070205080204" pitchFamily="50" charset="-128"/>
              <a:cs typeface="メイリオ" panose="020B0604030504040204" pitchFamily="50" charset="-128"/>
            </a:endParaRPr>
          </a:p>
          <a:p>
            <a:pPr marL="594358" indent="-268805" algn="just">
              <a:lnSpc>
                <a:spcPts val="1400"/>
              </a:lnSpc>
              <a:spcBef>
                <a:spcPts val="311"/>
              </a:spcBef>
              <a:buFont typeface="Wingdings" charset="2"/>
              <a:buChar char="n"/>
              <a:tabLst>
                <a:tab pos="597345" algn="l"/>
              </a:tabLst>
              <a:defRPr/>
            </a:pPr>
            <a:r>
              <a:rPr lang="ja-JP" altLang="en-US" sz="1600" dirty="0">
                <a:solidFill>
                  <a:prstClr val="black"/>
                </a:solidFill>
                <a:latin typeface="ＭＳ Ｐゴシック" panose="020B0600070205080204" pitchFamily="50" charset="-128"/>
                <a:cs typeface="メイリオ" panose="020B0604030504040204" pitchFamily="50" charset="-128"/>
              </a:rPr>
              <a:t>専門人材の常勤雇用だけでなく、東京圏などの都市部の大企業をはじめ、</a:t>
            </a:r>
            <a:r>
              <a:rPr lang="ja-JP" altLang="ja-JP" sz="1600" dirty="0">
                <a:solidFill>
                  <a:prstClr val="black"/>
                </a:solidFill>
                <a:latin typeface="ＭＳ Ｐゴシック" panose="020B0600070205080204" pitchFamily="50" charset="-128"/>
                <a:cs typeface="メイリオ" panose="020B0604030504040204" pitchFamily="50" charset="-128"/>
              </a:rPr>
              <a:t>地域の幅広い企業に対し、副業・兼業</a:t>
            </a:r>
            <a:r>
              <a:rPr lang="ja-JP" altLang="en-US" sz="1600" dirty="0">
                <a:solidFill>
                  <a:prstClr val="black"/>
                </a:solidFill>
                <a:latin typeface="ＭＳ Ｐゴシック" panose="020B0600070205080204" pitchFamily="50" charset="-128"/>
                <a:cs typeface="メイリオ" panose="020B0604030504040204" pitchFamily="50" charset="-128"/>
              </a:rPr>
              <a:t>を</a:t>
            </a:r>
            <a:r>
              <a:rPr lang="ja-JP" altLang="ja-JP" sz="1600" dirty="0">
                <a:solidFill>
                  <a:prstClr val="black"/>
                </a:solidFill>
                <a:latin typeface="ＭＳ Ｐゴシック" panose="020B0600070205080204" pitchFamily="50" charset="-128"/>
                <a:cs typeface="メイリオ" panose="020B0604030504040204" pitchFamily="50" charset="-128"/>
              </a:rPr>
              <a:t>含めた多様な形態で</a:t>
            </a:r>
            <a:r>
              <a:rPr lang="ja-JP" altLang="en-US" sz="1600" dirty="0">
                <a:solidFill>
                  <a:prstClr val="black"/>
                </a:solidFill>
                <a:latin typeface="ＭＳ Ｐゴシック" panose="020B0600070205080204" pitchFamily="50" charset="-128"/>
                <a:cs typeface="メイリオ" panose="020B0604030504040204" pitchFamily="50" charset="-128"/>
              </a:rPr>
              <a:t>の</a:t>
            </a:r>
            <a:r>
              <a:rPr lang="ja-JP" altLang="ja-JP" sz="1600" dirty="0">
                <a:solidFill>
                  <a:prstClr val="black"/>
                </a:solidFill>
                <a:latin typeface="ＭＳ Ｐゴシック" panose="020B0600070205080204" pitchFamily="50" charset="-128"/>
                <a:cs typeface="メイリオ" panose="020B0604030504040204" pitchFamily="50" charset="-128"/>
              </a:rPr>
              <a:t>人材マッチングを</a:t>
            </a:r>
            <a:r>
              <a:rPr lang="ja-JP" altLang="en-US" sz="1600" dirty="0">
                <a:solidFill>
                  <a:prstClr val="black"/>
                </a:solidFill>
                <a:latin typeface="ＭＳ Ｐゴシック" panose="020B0600070205080204" pitchFamily="50" charset="-128"/>
                <a:cs typeface="メイリオ" panose="020B0604030504040204" pitchFamily="50" charset="-128"/>
              </a:rPr>
              <a:t>進める</a:t>
            </a:r>
            <a:r>
              <a:rPr lang="ja-JP" altLang="ja-JP" sz="1600" dirty="0">
                <a:solidFill>
                  <a:prstClr val="black"/>
                </a:solidFill>
                <a:latin typeface="ＭＳ Ｐゴシック" panose="020B0600070205080204" pitchFamily="50" charset="-128"/>
                <a:cs typeface="メイリオ" panose="020B0604030504040204" pitchFamily="50" charset="-128"/>
              </a:rPr>
              <a:t>。</a:t>
            </a:r>
            <a:endParaRPr lang="en-US" altLang="ja-JP" sz="2000" dirty="0">
              <a:solidFill>
                <a:prstClr val="black"/>
              </a:solidFill>
              <a:latin typeface="ＭＳ Ｐゴシック" panose="020B0600070205080204" pitchFamily="50" charset="-128"/>
              <a:cs typeface="メイリオ" panose="020B0604030504040204" pitchFamily="50" charset="-128"/>
            </a:endParaRPr>
          </a:p>
        </p:txBody>
      </p:sp>
      <p:sp>
        <p:nvSpPr>
          <p:cNvPr id="57" name="楕円 56">
            <a:extLst>
              <a:ext uri="{FF2B5EF4-FFF2-40B4-BE49-F238E27FC236}">
                <a16:creationId xmlns:a16="http://schemas.microsoft.com/office/drawing/2014/main" id="{514A6F1E-24DB-4475-AA7E-6923492DD428}"/>
              </a:ext>
            </a:extLst>
          </p:cNvPr>
          <p:cNvSpPr/>
          <p:nvPr/>
        </p:nvSpPr>
        <p:spPr>
          <a:xfrm>
            <a:off x="2216696" y="4606453"/>
            <a:ext cx="5239680" cy="2062907"/>
          </a:xfrm>
          <a:prstGeom prst="ellipse">
            <a:avLst/>
          </a:prstGeom>
          <a:noFill/>
          <a:ln w="190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58" name="矢印: 上 26">
            <a:extLst>
              <a:ext uri="{FF2B5EF4-FFF2-40B4-BE49-F238E27FC236}">
                <a16:creationId xmlns:a16="http://schemas.microsoft.com/office/drawing/2014/main" id="{323E0B30-FEAC-49AD-8B28-14C338630EDE}"/>
              </a:ext>
            </a:extLst>
          </p:cNvPr>
          <p:cNvSpPr/>
          <p:nvPr/>
        </p:nvSpPr>
        <p:spPr>
          <a:xfrm>
            <a:off x="7772987" y="4087710"/>
            <a:ext cx="275964" cy="559204"/>
          </a:xfrm>
          <a:prstGeom prst="upArrow">
            <a:avLst>
              <a:gd name="adj1" fmla="val 50000"/>
              <a:gd name="adj2" fmla="val 100000"/>
            </a:avLst>
          </a:prstGeom>
          <a:solidFill>
            <a:srgbClr val="26978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pic>
        <p:nvPicPr>
          <p:cNvPr id="63" name="図 62" descr="挿絵, テーブル が含まれている画像&#10;&#10;自動的に生成された説明">
            <a:extLst>
              <a:ext uri="{FF2B5EF4-FFF2-40B4-BE49-F238E27FC236}">
                <a16:creationId xmlns:a16="http://schemas.microsoft.com/office/drawing/2014/main" id="{52FD7AFF-D99B-4A52-BCCB-CF6998AEA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006" y="5497440"/>
            <a:ext cx="1181362" cy="1112072"/>
          </a:xfrm>
          <a:prstGeom prst="rect">
            <a:avLst/>
          </a:prstGeom>
        </p:spPr>
      </p:pic>
      <p:pic>
        <p:nvPicPr>
          <p:cNvPr id="64" name="図 63" descr="挿絵 が含まれている画像&#10;&#10;自動的に生成された説明">
            <a:extLst>
              <a:ext uri="{FF2B5EF4-FFF2-40B4-BE49-F238E27FC236}">
                <a16:creationId xmlns:a16="http://schemas.microsoft.com/office/drawing/2014/main" id="{83DF87CD-3CA0-4A9C-B3F4-C37587E00D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913" y="5626820"/>
            <a:ext cx="892904" cy="860435"/>
          </a:xfrm>
          <a:prstGeom prst="rect">
            <a:avLst/>
          </a:prstGeom>
        </p:spPr>
      </p:pic>
      <p:pic>
        <p:nvPicPr>
          <p:cNvPr id="65" name="図 64" descr="食品 が含まれている画像&#10;&#10;自動的に生成された説明">
            <a:extLst>
              <a:ext uri="{FF2B5EF4-FFF2-40B4-BE49-F238E27FC236}">
                <a16:creationId xmlns:a16="http://schemas.microsoft.com/office/drawing/2014/main" id="{CE1C5EBF-E104-41D0-9262-399C6BDADA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28" y="2623448"/>
            <a:ext cx="8136904" cy="1672303"/>
          </a:xfrm>
          <a:prstGeom prst="rect">
            <a:avLst/>
          </a:prstGeom>
        </p:spPr>
      </p:pic>
      <p:pic>
        <p:nvPicPr>
          <p:cNvPr id="66" name="図 65">
            <a:extLst>
              <a:ext uri="{FF2B5EF4-FFF2-40B4-BE49-F238E27FC236}">
                <a16:creationId xmlns:a16="http://schemas.microsoft.com/office/drawing/2014/main" id="{1F5D9DC6-6F6F-4BED-923C-CE32D8E084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806" y="4295750"/>
            <a:ext cx="2091747" cy="1259507"/>
          </a:xfrm>
          <a:prstGeom prst="rect">
            <a:avLst/>
          </a:prstGeom>
        </p:spPr>
      </p:pic>
      <p:pic>
        <p:nvPicPr>
          <p:cNvPr id="67" name="図 66" descr="記号 が含まれている画像&#10;&#10;自動的に生成された説明">
            <a:extLst>
              <a:ext uri="{FF2B5EF4-FFF2-40B4-BE49-F238E27FC236}">
                <a16:creationId xmlns:a16="http://schemas.microsoft.com/office/drawing/2014/main" id="{E0AE15B7-F98D-4185-B300-5697DAF0D5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6731" y="4531884"/>
            <a:ext cx="2244789" cy="1041549"/>
          </a:xfrm>
          <a:prstGeom prst="rect">
            <a:avLst/>
          </a:prstGeom>
        </p:spPr>
      </p:pic>
      <p:pic>
        <p:nvPicPr>
          <p:cNvPr id="68" name="図 67" descr="挿絵, 記号 が含まれている画像&#10;&#10;自動的に生成された説明">
            <a:extLst>
              <a:ext uri="{FF2B5EF4-FFF2-40B4-BE49-F238E27FC236}">
                <a16:creationId xmlns:a16="http://schemas.microsoft.com/office/drawing/2014/main" id="{FA5FDFF8-8E35-451B-B5E7-20BFC8AA6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955" y="5719385"/>
            <a:ext cx="2447770" cy="1176706"/>
          </a:xfrm>
          <a:prstGeom prst="rect">
            <a:avLst/>
          </a:prstGeom>
        </p:spPr>
      </p:pic>
      <p:sp>
        <p:nvSpPr>
          <p:cNvPr id="75" name="矢印: 上 25">
            <a:extLst>
              <a:ext uri="{FF2B5EF4-FFF2-40B4-BE49-F238E27FC236}">
                <a16:creationId xmlns:a16="http://schemas.microsoft.com/office/drawing/2014/main" id="{8316981F-8CCE-4CB6-907E-F3DD883CA22E}"/>
              </a:ext>
            </a:extLst>
          </p:cNvPr>
          <p:cNvSpPr/>
          <p:nvPr/>
        </p:nvSpPr>
        <p:spPr>
          <a:xfrm>
            <a:off x="1894336" y="4075559"/>
            <a:ext cx="254778" cy="530894"/>
          </a:xfrm>
          <a:prstGeom prst="upArrow">
            <a:avLst>
              <a:gd name="adj1" fmla="val 50000"/>
              <a:gd name="adj2" fmla="val 10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pic>
        <p:nvPicPr>
          <p:cNvPr id="76" name="図 75" descr="挿絵 が含まれている画像&#10;&#10;自動的に生成された説明">
            <a:extLst>
              <a:ext uri="{FF2B5EF4-FFF2-40B4-BE49-F238E27FC236}">
                <a16:creationId xmlns:a16="http://schemas.microsoft.com/office/drawing/2014/main" id="{61456943-41B7-4B2F-85CF-A2D67C831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4223" y="5252603"/>
            <a:ext cx="1283316" cy="641658"/>
          </a:xfrm>
          <a:prstGeom prst="rect">
            <a:avLst/>
          </a:prstGeom>
        </p:spPr>
      </p:pic>
      <p:pic>
        <p:nvPicPr>
          <p:cNvPr id="78" name="図 77">
            <a:extLst>
              <a:ext uri="{FF2B5EF4-FFF2-40B4-BE49-F238E27FC236}">
                <a16:creationId xmlns:a16="http://schemas.microsoft.com/office/drawing/2014/main" id="{9A4CFF90-B951-41C5-ADD7-8DDDE8BB47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5185" y="3882955"/>
            <a:ext cx="1769790" cy="1253973"/>
          </a:xfrm>
          <a:prstGeom prst="rect">
            <a:avLst/>
          </a:prstGeom>
        </p:spPr>
      </p:pic>
      <p:pic>
        <p:nvPicPr>
          <p:cNvPr id="81" name="図 80" descr="挿絵 が含まれている画像&#10;&#10;自動的に生成された説明">
            <a:extLst>
              <a:ext uri="{FF2B5EF4-FFF2-40B4-BE49-F238E27FC236}">
                <a16:creationId xmlns:a16="http://schemas.microsoft.com/office/drawing/2014/main" id="{E41798B4-7255-4F0F-9689-6274713140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38485" y="5300228"/>
            <a:ext cx="1276491" cy="641658"/>
          </a:xfrm>
          <a:prstGeom prst="rect">
            <a:avLst/>
          </a:prstGeom>
        </p:spPr>
      </p:pic>
      <p:pic>
        <p:nvPicPr>
          <p:cNvPr id="87" name="図 86" descr="テーブル が含まれている画像&#10;&#10;自動的に生成された説明">
            <a:extLst>
              <a:ext uri="{FF2B5EF4-FFF2-40B4-BE49-F238E27FC236}">
                <a16:creationId xmlns:a16="http://schemas.microsoft.com/office/drawing/2014/main" id="{8F3906E1-20D3-4D2C-B9FB-C221C8B3BF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1717" y="4386261"/>
            <a:ext cx="1945018" cy="1096660"/>
          </a:xfrm>
          <a:prstGeom prst="rect">
            <a:avLst/>
          </a:prstGeom>
        </p:spPr>
      </p:pic>
      <p:pic>
        <p:nvPicPr>
          <p:cNvPr id="88" name="図 87" descr="抽象, 挿絵 が含まれている画像&#10;&#10;自動的に生成された説明">
            <a:extLst>
              <a:ext uri="{FF2B5EF4-FFF2-40B4-BE49-F238E27FC236}">
                <a16:creationId xmlns:a16="http://schemas.microsoft.com/office/drawing/2014/main" id="{C5B34E46-C54E-49E1-8229-4E95906753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5460" y="5719386"/>
            <a:ext cx="1989310" cy="1079691"/>
          </a:xfrm>
          <a:prstGeom prst="rect">
            <a:avLst/>
          </a:prstGeom>
        </p:spPr>
      </p:pic>
      <p:sp>
        <p:nvSpPr>
          <p:cNvPr id="21" name="スライド番号プレースホルダー 1"/>
          <p:cNvSpPr>
            <a:spLocks noGrp="1"/>
          </p:cNvSpPr>
          <p:nvPr>
            <p:ph type="sldNum" sz="quarter" idx="12"/>
          </p:nvPr>
        </p:nvSpPr>
        <p:spPr>
          <a:xfrm>
            <a:off x="9309100" y="6375400"/>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32</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600037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9035658" y="752261"/>
            <a:ext cx="332308" cy="4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846" dirty="0">
                <a:solidFill>
                  <a:schemeClr val="tx1"/>
                </a:solidFill>
                <a:latin typeface="游明朝 Demibold" panose="02020600000000000000" pitchFamily="18" charset="-128"/>
                <a:ea typeface="游明朝 Demibold" panose="02020600000000000000" pitchFamily="18" charset="-128"/>
              </a:rPr>
              <a:t>(</a:t>
            </a:r>
            <a:r>
              <a:rPr lang="ja-JP" altLang="en-US" sz="1846" dirty="0">
                <a:solidFill>
                  <a:schemeClr val="tx1"/>
                </a:solidFill>
                <a:latin typeface="游明朝 Demibold" panose="02020600000000000000" pitchFamily="18" charset="-128"/>
                <a:ea typeface="游明朝 Demibold" panose="02020600000000000000" pitchFamily="18" charset="-128"/>
              </a:rPr>
              <a:t>相談件数</a:t>
            </a:r>
            <a:r>
              <a:rPr lang="en-US" altLang="ja-JP" sz="1846" dirty="0">
                <a:solidFill>
                  <a:schemeClr val="tx1"/>
                </a:solidFill>
                <a:latin typeface="游明朝 Demibold" panose="02020600000000000000" pitchFamily="18" charset="-128"/>
                <a:ea typeface="游明朝 Demibold" panose="02020600000000000000" pitchFamily="18" charset="-128"/>
              </a:rPr>
              <a:t>)</a:t>
            </a:r>
            <a:endParaRPr lang="ja-JP" altLang="en-US" sz="1846" dirty="0">
              <a:solidFill>
                <a:schemeClr val="tx1"/>
              </a:solidFill>
              <a:latin typeface="游明朝 Demibold" panose="02020600000000000000" pitchFamily="18" charset="-128"/>
              <a:ea typeface="游明朝 Demibold" panose="02020600000000000000" pitchFamily="18" charset="-128"/>
            </a:endParaRPr>
          </a:p>
        </p:txBody>
      </p:sp>
      <p:sp>
        <p:nvSpPr>
          <p:cNvPr id="12" name="正方形/長方形 11"/>
          <p:cNvSpPr/>
          <p:nvPr/>
        </p:nvSpPr>
        <p:spPr>
          <a:xfrm>
            <a:off x="412648" y="751306"/>
            <a:ext cx="332308" cy="4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846" dirty="0">
                <a:solidFill>
                  <a:schemeClr val="tx1"/>
                </a:solidFill>
                <a:latin typeface="游明朝 Demibold" panose="02020600000000000000" pitchFamily="18" charset="-128"/>
                <a:ea typeface="游明朝 Demibold" panose="02020600000000000000" pitchFamily="18" charset="-128"/>
              </a:rPr>
              <a:t>(</a:t>
            </a:r>
            <a:r>
              <a:rPr lang="ja-JP" altLang="en-US" sz="1846" dirty="0">
                <a:solidFill>
                  <a:schemeClr val="tx1"/>
                </a:solidFill>
                <a:latin typeface="游明朝 Demibold" panose="02020600000000000000" pitchFamily="18" charset="-128"/>
                <a:ea typeface="游明朝 Demibold" panose="02020600000000000000" pitchFamily="18" charset="-128"/>
              </a:rPr>
              <a:t>成約件数</a:t>
            </a:r>
            <a:r>
              <a:rPr lang="en-US" altLang="ja-JP" sz="1846" dirty="0">
                <a:solidFill>
                  <a:schemeClr val="tx1"/>
                </a:solidFill>
                <a:latin typeface="游明朝 Demibold" panose="02020600000000000000" pitchFamily="18" charset="-128"/>
                <a:ea typeface="游明朝 Demibold" panose="02020600000000000000" pitchFamily="18" charset="-128"/>
              </a:rPr>
              <a:t>)</a:t>
            </a:r>
            <a:endParaRPr lang="ja-JP" altLang="en-US" sz="1846" dirty="0">
              <a:solidFill>
                <a:schemeClr val="tx1"/>
              </a:solidFill>
              <a:latin typeface="游明朝 Demibold" panose="02020600000000000000" pitchFamily="18" charset="-128"/>
              <a:ea typeface="游明朝 Demibold" panose="02020600000000000000" pitchFamily="18" charset="-128"/>
            </a:endParaRPr>
          </a:p>
        </p:txBody>
      </p:sp>
      <p:sp>
        <p:nvSpPr>
          <p:cNvPr id="9" name="テキスト ボックス 7">
            <a:extLst>
              <a:ext uri="{FF2B5EF4-FFF2-40B4-BE49-F238E27FC236}">
                <a16:creationId xmlns:a16="http://schemas.microsoft.com/office/drawing/2014/main" id="{C1078CA2-3DC2-4BD2-A1D8-C27B4AD7FDED}"/>
              </a:ext>
            </a:extLst>
          </p:cNvPr>
          <p:cNvSpPr txBox="1"/>
          <p:nvPr/>
        </p:nvSpPr>
        <p:spPr>
          <a:xfrm>
            <a:off x="776536" y="6283658"/>
            <a:ext cx="745746"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平成</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27</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年</a:t>
            </a:r>
          </a:p>
        </p:txBody>
      </p:sp>
      <p:sp>
        <p:nvSpPr>
          <p:cNvPr id="13" name="テキスト ボックス 7">
            <a:extLst>
              <a:ext uri="{FF2B5EF4-FFF2-40B4-BE49-F238E27FC236}">
                <a16:creationId xmlns:a16="http://schemas.microsoft.com/office/drawing/2014/main" id="{F3784EAA-37C4-4437-9475-959016A4810F}"/>
              </a:ext>
            </a:extLst>
          </p:cNvPr>
          <p:cNvSpPr txBox="1"/>
          <p:nvPr/>
        </p:nvSpPr>
        <p:spPr>
          <a:xfrm>
            <a:off x="4135246" y="6283658"/>
            <a:ext cx="745746"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平成</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30</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年</a:t>
            </a:r>
          </a:p>
        </p:txBody>
      </p:sp>
      <p:sp>
        <p:nvSpPr>
          <p:cNvPr id="16" name="テキスト ボックス 7">
            <a:extLst>
              <a:ext uri="{FF2B5EF4-FFF2-40B4-BE49-F238E27FC236}">
                <a16:creationId xmlns:a16="http://schemas.microsoft.com/office/drawing/2014/main" id="{B8E8CC69-56D5-4D12-A9A0-734B844E4302}"/>
              </a:ext>
            </a:extLst>
          </p:cNvPr>
          <p:cNvSpPr txBox="1"/>
          <p:nvPr/>
        </p:nvSpPr>
        <p:spPr>
          <a:xfrm>
            <a:off x="2864769" y="6283658"/>
            <a:ext cx="745745"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平成</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29</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年</a:t>
            </a:r>
          </a:p>
        </p:txBody>
      </p:sp>
      <p:sp>
        <p:nvSpPr>
          <p:cNvPr id="17" name="テキスト ボックス 7">
            <a:extLst>
              <a:ext uri="{FF2B5EF4-FFF2-40B4-BE49-F238E27FC236}">
                <a16:creationId xmlns:a16="http://schemas.microsoft.com/office/drawing/2014/main" id="{08AAC389-842E-43C3-B6A1-E5CF3DF2170D}"/>
              </a:ext>
            </a:extLst>
          </p:cNvPr>
          <p:cNvSpPr txBox="1"/>
          <p:nvPr/>
        </p:nvSpPr>
        <p:spPr>
          <a:xfrm>
            <a:off x="1712640" y="6283658"/>
            <a:ext cx="728550"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平成</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28</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年</a:t>
            </a:r>
          </a:p>
        </p:txBody>
      </p:sp>
      <p:sp>
        <p:nvSpPr>
          <p:cNvPr id="18" name="テキスト ボックス 7">
            <a:extLst>
              <a:ext uri="{FF2B5EF4-FFF2-40B4-BE49-F238E27FC236}">
                <a16:creationId xmlns:a16="http://schemas.microsoft.com/office/drawing/2014/main" id="{981C6229-D10E-4828-835E-FEDA506EAA57}"/>
              </a:ext>
            </a:extLst>
          </p:cNvPr>
          <p:cNvSpPr txBox="1"/>
          <p:nvPr/>
        </p:nvSpPr>
        <p:spPr>
          <a:xfrm>
            <a:off x="5241032" y="6285185"/>
            <a:ext cx="1261996"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平成</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31</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年</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令和元年</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a:t>
            </a:r>
            <a:endPar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endParaRPr>
          </a:p>
        </p:txBody>
      </p:sp>
      <p:sp>
        <p:nvSpPr>
          <p:cNvPr id="19" name="テキスト ボックス 7">
            <a:extLst>
              <a:ext uri="{FF2B5EF4-FFF2-40B4-BE49-F238E27FC236}">
                <a16:creationId xmlns:a16="http://schemas.microsoft.com/office/drawing/2014/main" id="{016E7C39-599B-4EF2-AA1E-4DD4B10E1356}"/>
              </a:ext>
            </a:extLst>
          </p:cNvPr>
          <p:cNvSpPr txBox="1"/>
          <p:nvPr/>
        </p:nvSpPr>
        <p:spPr>
          <a:xfrm>
            <a:off x="6465168" y="6285185"/>
            <a:ext cx="1261996"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令和</a:t>
            </a:r>
            <a:r>
              <a:rPr lang="en-US" altLang="ja-JP"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2</a:t>
            </a:r>
            <a:r>
              <a:rPr lang="ja-JP" altLang="en-US" sz="831"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年</a:t>
            </a:r>
          </a:p>
        </p:txBody>
      </p:sp>
      <p:sp>
        <p:nvSpPr>
          <p:cNvPr id="14" name="テキスト ボックス 13"/>
          <p:cNvSpPr txBox="1"/>
          <p:nvPr/>
        </p:nvSpPr>
        <p:spPr>
          <a:xfrm>
            <a:off x="565061" y="116635"/>
            <a:ext cx="8871566"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成約件数と相談件数の推移（累計）</a:t>
            </a:r>
          </a:p>
        </p:txBody>
      </p:sp>
      <p:sp>
        <p:nvSpPr>
          <p:cNvPr id="21" name="テキスト ボックス 7">
            <a:extLst>
              <a:ext uri="{FF2B5EF4-FFF2-40B4-BE49-F238E27FC236}">
                <a16:creationId xmlns:a16="http://schemas.microsoft.com/office/drawing/2014/main" id="{7A558FF0-DF49-4E6B-BB8C-D350789B3D7D}"/>
              </a:ext>
            </a:extLst>
          </p:cNvPr>
          <p:cNvSpPr txBox="1"/>
          <p:nvPr/>
        </p:nvSpPr>
        <p:spPr>
          <a:xfrm>
            <a:off x="7905328" y="6213752"/>
            <a:ext cx="360000" cy="360000"/>
          </a:xfrm>
          <a:prstGeom prst="rect">
            <a:avLst/>
          </a:prstGeom>
          <a:noFill/>
        </p:spPr>
        <p:txBody>
          <a:bodyPr wrap="none" tIns="90000" bIns="9000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令和３年</a:t>
            </a:r>
          </a:p>
        </p:txBody>
      </p:sp>
      <p:sp>
        <p:nvSpPr>
          <p:cNvPr id="20" name="テキスト ボックス 7">
            <a:extLst>
              <a:ext uri="{FF2B5EF4-FFF2-40B4-BE49-F238E27FC236}">
                <a16:creationId xmlns:a16="http://schemas.microsoft.com/office/drawing/2014/main" id="{7A558FF0-DF49-4E6B-BB8C-D350789B3D7D}"/>
              </a:ext>
            </a:extLst>
          </p:cNvPr>
          <p:cNvSpPr txBox="1"/>
          <p:nvPr/>
        </p:nvSpPr>
        <p:spPr>
          <a:xfrm>
            <a:off x="8759106" y="6213752"/>
            <a:ext cx="360000" cy="360000"/>
          </a:xfrm>
          <a:prstGeom prst="rect">
            <a:avLst/>
          </a:prstGeom>
          <a:noFill/>
        </p:spPr>
        <p:txBody>
          <a:bodyPr wrap="none" tIns="90000" bIns="9000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rgbClr val="404040"/>
                </a:solidFill>
                <a:latin typeface="游明朝 Demibold" panose="02020600000000000000" pitchFamily="18" charset="-128"/>
                <a:ea typeface="游明朝 Demibold" panose="02020600000000000000" pitchFamily="18" charset="-128"/>
                <a:cs typeface="メイリオ" panose="020B0604030504040204" pitchFamily="50" charset="-128"/>
              </a:rPr>
              <a:t>令和４年</a:t>
            </a:r>
          </a:p>
        </p:txBody>
      </p:sp>
      <p:pic>
        <p:nvPicPr>
          <p:cNvPr id="3" name="図 2"/>
          <p:cNvPicPr>
            <a:picLocks noChangeAspect="1"/>
          </p:cNvPicPr>
          <p:nvPr/>
        </p:nvPicPr>
        <p:blipFill>
          <a:blip r:embed="rId3"/>
          <a:stretch>
            <a:fillRect/>
          </a:stretch>
        </p:blipFill>
        <p:spPr>
          <a:xfrm>
            <a:off x="551884" y="1138930"/>
            <a:ext cx="8937620" cy="5098383"/>
          </a:xfrm>
          <a:prstGeom prst="rect">
            <a:avLst/>
          </a:prstGeom>
        </p:spPr>
      </p:pic>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33</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1268212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44AEDA9-EF90-4025-A1DF-DCAFCDC275F0}"/>
              </a:ext>
            </a:extLst>
          </p:cNvPr>
          <p:cNvSpPr txBox="1">
            <a:spLocks/>
          </p:cNvSpPr>
          <p:nvPr/>
        </p:nvSpPr>
        <p:spPr>
          <a:xfrm>
            <a:off x="180000" y="24729"/>
            <a:ext cx="9540000" cy="540000"/>
          </a:xfrm>
          <a:prstGeom prst="rect">
            <a:avLst/>
          </a:prstGeom>
        </p:spPr>
        <p:txBody>
          <a:bodyPr vert="horz" wrap="none" lIns="90000" tIns="90000" rIns="90000" bIns="9000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2400" dirty="0">
                <a:latin typeface="游明朝 Demibold" panose="02020600000000000000" pitchFamily="18" charset="-128"/>
                <a:ea typeface="游明朝 Demibold" panose="02020600000000000000" pitchFamily="18" charset="-128"/>
              </a:rPr>
              <a:t>〇 成約件数と相談件数の推移</a:t>
            </a:r>
            <a:r>
              <a:rPr lang="en-US" altLang="ja-JP" sz="2000" dirty="0">
                <a:latin typeface="游明朝 Demibold" panose="02020600000000000000" pitchFamily="18" charset="-128"/>
                <a:ea typeface="游明朝 Demibold" panose="02020600000000000000" pitchFamily="18" charset="-128"/>
              </a:rPr>
              <a:t>(</a:t>
            </a:r>
            <a:r>
              <a:rPr lang="ja-JP" altLang="en-US" sz="2000" dirty="0">
                <a:latin typeface="游明朝 Demibold" panose="02020600000000000000" pitchFamily="18" charset="-128"/>
                <a:ea typeface="游明朝 Demibold" panose="02020600000000000000" pitchFamily="18" charset="-128"/>
              </a:rPr>
              <a:t>年度別</a:t>
            </a:r>
            <a:r>
              <a:rPr lang="en-US" altLang="ja-JP" sz="2000" dirty="0">
                <a:latin typeface="游明朝 Demibold" panose="02020600000000000000" pitchFamily="18" charset="-128"/>
                <a:ea typeface="游明朝 Demibold" panose="02020600000000000000" pitchFamily="18" charset="-128"/>
              </a:rPr>
              <a:t>)</a:t>
            </a:r>
            <a:endParaRPr lang="ja-JP" altLang="en-US" sz="2000" dirty="0">
              <a:latin typeface="游明朝 Demibold" panose="02020600000000000000" pitchFamily="18" charset="-128"/>
              <a:ea typeface="游明朝 Demibold" panose="02020600000000000000" pitchFamily="18" charset="-128"/>
            </a:endParaRPr>
          </a:p>
        </p:txBody>
      </p:sp>
      <p:sp>
        <p:nvSpPr>
          <p:cNvPr id="57" name="正方形/長方形 56">
            <a:extLst>
              <a:ext uri="{FF2B5EF4-FFF2-40B4-BE49-F238E27FC236}">
                <a16:creationId xmlns:a16="http://schemas.microsoft.com/office/drawing/2014/main" id="{88F7A125-D181-4E58-A78F-9757E172B486}"/>
              </a:ext>
            </a:extLst>
          </p:cNvPr>
          <p:cNvSpPr/>
          <p:nvPr/>
        </p:nvSpPr>
        <p:spPr>
          <a:xfrm>
            <a:off x="498390" y="3541886"/>
            <a:ext cx="360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marL="180000" indent="-180000">
              <a:buFont typeface="游明朝 Demibold" panose="02020600000000000000" pitchFamily="18" charset="-128"/>
              <a:buChar char="※"/>
            </a:pPr>
            <a:r>
              <a:rPr lang="ja-JP" altLang="en-US" sz="1050" dirty="0">
                <a:solidFill>
                  <a:schemeClr val="tx1"/>
                </a:solidFill>
                <a:latin typeface="游明朝 Demibold" panose="02020600000000000000" pitchFamily="18" charset="-128"/>
                <a:ea typeface="游明朝 Demibold" panose="02020600000000000000" pitchFamily="18" charset="-128"/>
              </a:rPr>
              <a:t>「成約率」は、「成約件数</a:t>
            </a:r>
            <a:r>
              <a:rPr lang="en-US" altLang="ja-JP" sz="1050" dirty="0">
                <a:solidFill>
                  <a:schemeClr val="tx1"/>
                </a:solidFill>
                <a:latin typeface="游明朝 Demibold" panose="02020600000000000000" pitchFamily="18" charset="-128"/>
                <a:ea typeface="游明朝 Demibold" panose="02020600000000000000" pitchFamily="18" charset="-128"/>
              </a:rPr>
              <a:t>÷</a:t>
            </a:r>
            <a:r>
              <a:rPr lang="ja-JP" altLang="en-US" sz="1050" dirty="0">
                <a:solidFill>
                  <a:schemeClr val="tx1"/>
                </a:solidFill>
                <a:latin typeface="游明朝 Demibold" panose="02020600000000000000" pitchFamily="18" charset="-128"/>
                <a:ea typeface="游明朝 Demibold" panose="02020600000000000000" pitchFamily="18" charset="-128"/>
              </a:rPr>
              <a:t>相談件数」</a:t>
            </a:r>
          </a:p>
          <a:p>
            <a:r>
              <a:rPr lang="en-US" altLang="ja-JP" sz="1050" dirty="0">
                <a:solidFill>
                  <a:schemeClr val="tx1"/>
                </a:solidFill>
                <a:latin typeface="游明朝 Demibold" panose="02020600000000000000" pitchFamily="18" charset="-128"/>
                <a:ea typeface="游明朝 Demibold" panose="02020600000000000000" pitchFamily="18" charset="-128"/>
              </a:rPr>
              <a:t>※</a:t>
            </a:r>
            <a:r>
              <a:rPr lang="ja-JP" altLang="en-US" sz="1050" dirty="0">
                <a:solidFill>
                  <a:schemeClr val="tx1"/>
                </a:solidFill>
                <a:latin typeface="游明朝 Demibold" panose="02020600000000000000" pitchFamily="18" charset="-128"/>
                <a:ea typeface="游明朝 Demibold" panose="02020600000000000000" pitchFamily="18" charset="-128"/>
              </a:rPr>
              <a:t>　但し、相談が年度をまたいで成約する場合もあることに留意</a:t>
            </a:r>
          </a:p>
        </p:txBody>
      </p:sp>
      <p:sp>
        <p:nvSpPr>
          <p:cNvPr id="48" name="Title 2"/>
          <p:cNvSpPr txBox="1">
            <a:spLocks/>
          </p:cNvSpPr>
          <p:nvPr/>
        </p:nvSpPr>
        <p:spPr>
          <a:xfrm>
            <a:off x="246162" y="3951056"/>
            <a:ext cx="9540000" cy="450000"/>
          </a:xfrm>
          <a:prstGeom prst="rect">
            <a:avLst/>
          </a:prstGeom>
        </p:spPr>
        <p:txBody>
          <a:bodyPr vert="horz" wrap="none" lIns="90000" tIns="90000" rIns="90000" bIns="9000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2400" dirty="0">
                <a:latin typeface="游明朝 Demibold" panose="02020600000000000000" pitchFamily="18" charset="-128"/>
                <a:ea typeface="游明朝 Demibold" panose="02020600000000000000" pitchFamily="18" charset="-128"/>
              </a:rPr>
              <a:t>〇 プロ人材受入企業のリピート状況</a:t>
            </a:r>
          </a:p>
        </p:txBody>
      </p:sp>
      <p:grpSp>
        <p:nvGrpSpPr>
          <p:cNvPr id="101" name="グループ化 100"/>
          <p:cNvGrpSpPr/>
          <p:nvPr/>
        </p:nvGrpSpPr>
        <p:grpSpPr>
          <a:xfrm>
            <a:off x="487244" y="37392"/>
            <a:ext cx="8931512" cy="3420000"/>
            <a:chOff x="487244" y="900000"/>
            <a:chExt cx="8931512" cy="3420000"/>
          </a:xfrm>
        </p:grpSpPr>
        <p:sp>
          <p:nvSpPr>
            <p:cNvPr id="102" name="正方形/長方形 101">
              <a:extLst>
                <a:ext uri="{FF2B5EF4-FFF2-40B4-BE49-F238E27FC236}">
                  <a16:creationId xmlns:a16="http://schemas.microsoft.com/office/drawing/2014/main" id="{33644050-34BF-475A-AAD3-CC4D8734766F}"/>
                </a:ext>
              </a:extLst>
            </p:cNvPr>
            <p:cNvSpPr/>
            <p:nvPr/>
          </p:nvSpPr>
          <p:spPr>
            <a:xfrm>
              <a:off x="9058756" y="900000"/>
              <a:ext cx="36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kumimoji="1" lang="en-US" altLang="ja-JP" sz="1400" dirty="0">
                  <a:solidFill>
                    <a:schemeClr val="tx1"/>
                  </a:solidFill>
                  <a:latin typeface="游明朝 Demibold" panose="02020600000000000000" pitchFamily="18" charset="-128"/>
                  <a:ea typeface="游明朝 Demibold" panose="02020600000000000000" pitchFamily="18" charset="-128"/>
                </a:rPr>
                <a:t>(</a:t>
              </a:r>
              <a:r>
                <a:rPr kumimoji="1" lang="ja-JP" altLang="en-US" sz="1400" dirty="0">
                  <a:solidFill>
                    <a:schemeClr val="tx1"/>
                  </a:solidFill>
                  <a:latin typeface="游明朝 Demibold" panose="02020600000000000000" pitchFamily="18" charset="-128"/>
                  <a:ea typeface="游明朝 Demibold" panose="02020600000000000000" pitchFamily="18" charset="-128"/>
                </a:rPr>
                <a:t>件数</a:t>
              </a:r>
              <a:r>
                <a:rPr kumimoji="1" lang="en-US" altLang="ja-JP" sz="1400" dirty="0">
                  <a:solidFill>
                    <a:schemeClr val="tx1"/>
                  </a:solidFill>
                  <a:latin typeface="游明朝 Demibold" panose="02020600000000000000" pitchFamily="18" charset="-128"/>
                  <a:ea typeface="游明朝 Demibold" panose="02020600000000000000" pitchFamily="18" charset="-128"/>
                </a:rPr>
                <a:t>)</a:t>
              </a:r>
              <a:endParaRPr kumimoji="1" lang="ja-JP" altLang="en-US" sz="1400" dirty="0">
                <a:solidFill>
                  <a:schemeClr val="tx1"/>
                </a:solidFill>
                <a:latin typeface="游明朝 Demibold" panose="02020600000000000000" pitchFamily="18" charset="-128"/>
                <a:ea typeface="游明朝 Demibold" panose="02020600000000000000" pitchFamily="18" charset="-128"/>
              </a:endParaRPr>
            </a:p>
          </p:txBody>
        </p:sp>
        <p:sp>
          <p:nvSpPr>
            <p:cNvPr id="103" name="正方形/長方形 102">
              <a:extLst>
                <a:ext uri="{FF2B5EF4-FFF2-40B4-BE49-F238E27FC236}">
                  <a16:creationId xmlns:a16="http://schemas.microsoft.com/office/drawing/2014/main" id="{ACED5208-0150-4219-94EC-100B5521D014}"/>
                </a:ext>
              </a:extLst>
            </p:cNvPr>
            <p:cNvSpPr/>
            <p:nvPr/>
          </p:nvSpPr>
          <p:spPr>
            <a:xfrm>
              <a:off x="1479634"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2,186</a:t>
              </a:r>
            </a:p>
          </p:txBody>
        </p:sp>
        <p:sp>
          <p:nvSpPr>
            <p:cNvPr id="104" name="正方形/長方形 103">
              <a:extLst>
                <a:ext uri="{FF2B5EF4-FFF2-40B4-BE49-F238E27FC236}">
                  <a16:creationId xmlns:a16="http://schemas.microsoft.com/office/drawing/2014/main" id="{07BC931F-BF3D-4A01-B830-673F249B3224}"/>
                </a:ext>
              </a:extLst>
            </p:cNvPr>
            <p:cNvSpPr/>
            <p:nvPr/>
          </p:nvSpPr>
          <p:spPr>
            <a:xfrm>
              <a:off x="1479634"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26</a:t>
              </a:r>
            </a:p>
          </p:txBody>
        </p:sp>
        <p:sp>
          <p:nvSpPr>
            <p:cNvPr id="105" name="正方形/長方形 104">
              <a:extLst>
                <a:ext uri="{FF2B5EF4-FFF2-40B4-BE49-F238E27FC236}">
                  <a16:creationId xmlns:a16="http://schemas.microsoft.com/office/drawing/2014/main" id="{424113FB-41E4-4E87-ABE3-A7DBA153B75F}"/>
                </a:ext>
              </a:extLst>
            </p:cNvPr>
            <p:cNvSpPr/>
            <p:nvPr/>
          </p:nvSpPr>
          <p:spPr>
            <a:xfrm>
              <a:off x="1479634"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200" dirty="0">
                  <a:solidFill>
                    <a:schemeClr val="tx1"/>
                  </a:solidFill>
                  <a:latin typeface="游明朝 Demibold" panose="02020600000000000000" pitchFamily="18" charset="-128"/>
                  <a:ea typeface="游明朝 Demibold" panose="02020600000000000000" pitchFamily="18" charset="-128"/>
                </a:rPr>
                <a:t>1.2</a:t>
              </a:r>
              <a:r>
                <a:rPr kumimoji="1" lang="ja-JP" altLang="en-US" sz="1200" dirty="0">
                  <a:solidFill>
                    <a:schemeClr val="tx1"/>
                  </a:solidFill>
                  <a:latin typeface="游明朝 Demibold" panose="02020600000000000000" pitchFamily="18" charset="-128"/>
                  <a:ea typeface="游明朝 Demibold" panose="02020600000000000000" pitchFamily="18" charset="-128"/>
                </a:rPr>
                <a:t>％</a:t>
              </a:r>
            </a:p>
          </p:txBody>
        </p:sp>
        <p:sp>
          <p:nvSpPr>
            <p:cNvPr id="106" name="正方形/長方形 105">
              <a:extLst>
                <a:ext uri="{FF2B5EF4-FFF2-40B4-BE49-F238E27FC236}">
                  <a16:creationId xmlns:a16="http://schemas.microsoft.com/office/drawing/2014/main" id="{B953DBC1-3CD4-484F-A2A4-43F12521D31B}"/>
                </a:ext>
              </a:extLst>
            </p:cNvPr>
            <p:cNvSpPr/>
            <p:nvPr/>
          </p:nvSpPr>
          <p:spPr>
            <a:xfrm>
              <a:off x="1479634"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平成</a:t>
              </a:r>
              <a:r>
                <a:rPr lang="en-US" altLang="ja-JP" sz="1200" dirty="0">
                  <a:solidFill>
                    <a:schemeClr val="tx1"/>
                  </a:solidFill>
                  <a:latin typeface="游明朝 Demibold" panose="02020600000000000000" pitchFamily="18" charset="-128"/>
                  <a:ea typeface="游明朝 Demibold" panose="02020600000000000000" pitchFamily="18" charset="-128"/>
                </a:rPr>
                <a:t>27</a:t>
              </a:r>
              <a:r>
                <a:rPr lang="ja-JP" altLang="en-US" sz="1200" dirty="0">
                  <a:solidFill>
                    <a:schemeClr val="tx1"/>
                  </a:solidFill>
                  <a:latin typeface="游明朝 Demibold" panose="02020600000000000000" pitchFamily="18" charset="-128"/>
                  <a:ea typeface="游明朝 Demibold" panose="02020600000000000000" pitchFamily="18" charset="-128"/>
                </a:rPr>
                <a:t>年度</a:t>
              </a:r>
              <a:endParaRPr kumimoji="1" lang="ja-JP" altLang="en-US" sz="1200" dirty="0">
                <a:solidFill>
                  <a:schemeClr val="tx1"/>
                </a:solidFill>
                <a:latin typeface="游明朝 Demibold" panose="02020600000000000000" pitchFamily="18" charset="-128"/>
                <a:ea typeface="游明朝 Demibold" panose="02020600000000000000" pitchFamily="18" charset="-128"/>
              </a:endParaRPr>
            </a:p>
          </p:txBody>
        </p:sp>
        <p:sp>
          <p:nvSpPr>
            <p:cNvPr id="107" name="正方形/長方形 106">
              <a:extLst>
                <a:ext uri="{FF2B5EF4-FFF2-40B4-BE49-F238E27FC236}">
                  <a16:creationId xmlns:a16="http://schemas.microsoft.com/office/drawing/2014/main" id="{FCA50A7C-F363-4117-B74F-8C367FA67DDD}"/>
                </a:ext>
              </a:extLst>
            </p:cNvPr>
            <p:cNvSpPr/>
            <p:nvPr/>
          </p:nvSpPr>
          <p:spPr>
            <a:xfrm>
              <a:off x="2472024"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10,540</a:t>
              </a:r>
            </a:p>
          </p:txBody>
        </p:sp>
        <p:sp>
          <p:nvSpPr>
            <p:cNvPr id="108" name="正方形/長方形 107">
              <a:extLst>
                <a:ext uri="{FF2B5EF4-FFF2-40B4-BE49-F238E27FC236}">
                  <a16:creationId xmlns:a16="http://schemas.microsoft.com/office/drawing/2014/main" id="{36702F7F-FD4A-4147-84DA-DA3970C6C301}"/>
                </a:ext>
              </a:extLst>
            </p:cNvPr>
            <p:cNvSpPr/>
            <p:nvPr/>
          </p:nvSpPr>
          <p:spPr>
            <a:xfrm>
              <a:off x="2472024"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1,006</a:t>
              </a:r>
            </a:p>
          </p:txBody>
        </p:sp>
        <p:sp>
          <p:nvSpPr>
            <p:cNvPr id="109" name="正方形/長方形 108">
              <a:extLst>
                <a:ext uri="{FF2B5EF4-FFF2-40B4-BE49-F238E27FC236}">
                  <a16:creationId xmlns:a16="http://schemas.microsoft.com/office/drawing/2014/main" id="{BFD8F4BE-E268-401D-8996-F2753120BEEE}"/>
                </a:ext>
              </a:extLst>
            </p:cNvPr>
            <p:cNvSpPr/>
            <p:nvPr/>
          </p:nvSpPr>
          <p:spPr>
            <a:xfrm>
              <a:off x="2472024"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200" dirty="0">
                  <a:solidFill>
                    <a:schemeClr val="tx1"/>
                  </a:solidFill>
                  <a:latin typeface="游明朝 Demibold" panose="02020600000000000000" pitchFamily="18" charset="-128"/>
                  <a:ea typeface="游明朝 Demibold" panose="02020600000000000000" pitchFamily="18" charset="-128"/>
                </a:rPr>
                <a:t>9.5</a:t>
              </a:r>
              <a:r>
                <a:rPr kumimoji="1" lang="ja-JP" altLang="en-US" sz="1200" dirty="0">
                  <a:solidFill>
                    <a:schemeClr val="tx1"/>
                  </a:solidFill>
                  <a:latin typeface="游明朝 Demibold" panose="02020600000000000000" pitchFamily="18" charset="-128"/>
                  <a:ea typeface="游明朝 Demibold" panose="02020600000000000000" pitchFamily="18" charset="-128"/>
                </a:rPr>
                <a:t>％</a:t>
              </a:r>
            </a:p>
          </p:txBody>
        </p:sp>
        <p:sp>
          <p:nvSpPr>
            <p:cNvPr id="110" name="正方形/長方形 109">
              <a:extLst>
                <a:ext uri="{FF2B5EF4-FFF2-40B4-BE49-F238E27FC236}">
                  <a16:creationId xmlns:a16="http://schemas.microsoft.com/office/drawing/2014/main" id="{67B400E2-ABDF-4DE2-A4D1-3E3B1687B3AE}"/>
                </a:ext>
              </a:extLst>
            </p:cNvPr>
            <p:cNvSpPr/>
            <p:nvPr/>
          </p:nvSpPr>
          <p:spPr>
            <a:xfrm>
              <a:off x="2472024"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平成</a:t>
              </a:r>
              <a:r>
                <a:rPr lang="en-US" altLang="ja-JP" sz="1200" dirty="0">
                  <a:solidFill>
                    <a:schemeClr val="tx1"/>
                  </a:solidFill>
                  <a:latin typeface="游明朝 Demibold" panose="02020600000000000000" pitchFamily="18" charset="-128"/>
                  <a:ea typeface="游明朝 Demibold" panose="02020600000000000000" pitchFamily="18" charset="-128"/>
                </a:rPr>
                <a:t>28</a:t>
              </a:r>
              <a:r>
                <a:rPr lang="ja-JP" altLang="en-US" sz="1200" dirty="0">
                  <a:solidFill>
                    <a:schemeClr val="tx1"/>
                  </a:solidFill>
                  <a:latin typeface="游明朝 Demibold" panose="02020600000000000000" pitchFamily="18" charset="-128"/>
                  <a:ea typeface="游明朝 Demibold" panose="02020600000000000000" pitchFamily="18" charset="-128"/>
                </a:rPr>
                <a:t>年度</a:t>
              </a:r>
            </a:p>
          </p:txBody>
        </p:sp>
        <p:sp>
          <p:nvSpPr>
            <p:cNvPr id="111" name="正方形/長方形 110">
              <a:extLst>
                <a:ext uri="{FF2B5EF4-FFF2-40B4-BE49-F238E27FC236}">
                  <a16:creationId xmlns:a16="http://schemas.microsoft.com/office/drawing/2014/main" id="{636E182D-98EB-4C35-9ABA-1916867C730C}"/>
                </a:ext>
              </a:extLst>
            </p:cNvPr>
            <p:cNvSpPr/>
            <p:nvPr/>
          </p:nvSpPr>
          <p:spPr>
            <a:xfrm>
              <a:off x="487244"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kumimoji="1" lang="ja-JP" altLang="en-US" sz="1200" dirty="0">
                  <a:solidFill>
                    <a:schemeClr val="tx1"/>
                  </a:solidFill>
                  <a:latin typeface="游明朝 Demibold" panose="02020600000000000000" pitchFamily="18" charset="-128"/>
                  <a:ea typeface="游明朝 Demibold" panose="02020600000000000000" pitchFamily="18" charset="-128"/>
                </a:rPr>
                <a:t>相談件数</a:t>
              </a:r>
            </a:p>
          </p:txBody>
        </p:sp>
        <p:sp>
          <p:nvSpPr>
            <p:cNvPr id="112" name="正方形/長方形 111">
              <a:extLst>
                <a:ext uri="{FF2B5EF4-FFF2-40B4-BE49-F238E27FC236}">
                  <a16:creationId xmlns:a16="http://schemas.microsoft.com/office/drawing/2014/main" id="{1BF900F5-7F8A-4B9B-A15F-86318491CF11}"/>
                </a:ext>
              </a:extLst>
            </p:cNvPr>
            <p:cNvSpPr/>
            <p:nvPr/>
          </p:nvSpPr>
          <p:spPr>
            <a:xfrm>
              <a:off x="487244"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kumimoji="1" lang="ja-JP" altLang="en-US" sz="1200" dirty="0">
                  <a:solidFill>
                    <a:schemeClr val="tx1"/>
                  </a:solidFill>
                  <a:latin typeface="游明朝 Demibold" panose="02020600000000000000" pitchFamily="18" charset="-128"/>
                  <a:ea typeface="游明朝 Demibold" panose="02020600000000000000" pitchFamily="18" charset="-128"/>
                </a:rPr>
                <a:t>成約件数</a:t>
              </a:r>
            </a:p>
          </p:txBody>
        </p:sp>
        <p:sp>
          <p:nvSpPr>
            <p:cNvPr id="113" name="正方形/長方形 112">
              <a:extLst>
                <a:ext uri="{FF2B5EF4-FFF2-40B4-BE49-F238E27FC236}">
                  <a16:creationId xmlns:a16="http://schemas.microsoft.com/office/drawing/2014/main" id="{AF27FA53-D837-414C-82ED-BAAFA93F19FE}"/>
                </a:ext>
              </a:extLst>
            </p:cNvPr>
            <p:cNvSpPr/>
            <p:nvPr/>
          </p:nvSpPr>
          <p:spPr>
            <a:xfrm>
              <a:off x="487244"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kumimoji="1" lang="ja-JP" altLang="en-US" sz="1200" dirty="0">
                  <a:solidFill>
                    <a:schemeClr val="tx1"/>
                  </a:solidFill>
                  <a:latin typeface="游明朝 Demibold" panose="02020600000000000000" pitchFamily="18" charset="-128"/>
                  <a:ea typeface="游明朝 Demibold" panose="02020600000000000000" pitchFamily="18" charset="-128"/>
                </a:rPr>
                <a:t>成約率</a:t>
              </a:r>
              <a:endParaRPr kumimoji="1" lang="en-US" altLang="ja-JP" sz="1200" dirty="0">
                <a:solidFill>
                  <a:schemeClr val="tx1"/>
                </a:solidFill>
                <a:latin typeface="游明朝 Demibold" panose="02020600000000000000" pitchFamily="18" charset="-128"/>
                <a:ea typeface="游明朝 Demibold" panose="02020600000000000000" pitchFamily="18" charset="-128"/>
              </a:endParaRPr>
            </a:p>
          </p:txBody>
        </p:sp>
        <p:sp>
          <p:nvSpPr>
            <p:cNvPr id="114" name="正方形/長方形 113">
              <a:extLst>
                <a:ext uri="{FF2B5EF4-FFF2-40B4-BE49-F238E27FC236}">
                  <a16:creationId xmlns:a16="http://schemas.microsoft.com/office/drawing/2014/main" id="{748CD4DF-3B6D-4BCB-9872-5B9B9AECF375}"/>
                </a:ext>
              </a:extLst>
            </p:cNvPr>
            <p:cNvSpPr/>
            <p:nvPr/>
          </p:nvSpPr>
          <p:spPr>
            <a:xfrm>
              <a:off x="487244"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endParaRPr kumimoji="1" lang="ja-JP" altLang="en-US" sz="1200" dirty="0">
                <a:solidFill>
                  <a:schemeClr val="tx1"/>
                </a:solidFill>
                <a:latin typeface="游明朝 Demibold" panose="02020600000000000000" pitchFamily="18" charset="-128"/>
                <a:ea typeface="游明朝 Demibold" panose="02020600000000000000" pitchFamily="18" charset="-128"/>
              </a:endParaRPr>
            </a:p>
          </p:txBody>
        </p:sp>
        <p:cxnSp>
          <p:nvCxnSpPr>
            <p:cNvPr id="115" name="直線コネクタ 114">
              <a:extLst>
                <a:ext uri="{FF2B5EF4-FFF2-40B4-BE49-F238E27FC236}">
                  <a16:creationId xmlns:a16="http://schemas.microsoft.com/office/drawing/2014/main" id="{96F12D53-A949-4A3B-B50D-EB88C9836189}"/>
                </a:ext>
              </a:extLst>
            </p:cNvPr>
            <p:cNvCxnSpPr/>
            <p:nvPr/>
          </p:nvCxnSpPr>
          <p:spPr>
            <a:xfrm flipH="1" flipV="1">
              <a:off x="487244" y="1440000"/>
              <a:ext cx="992390" cy="720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E5FF68D6-224E-442B-8930-0D19E092499E}"/>
                </a:ext>
              </a:extLst>
            </p:cNvPr>
            <p:cNvSpPr/>
            <p:nvPr/>
          </p:nvSpPr>
          <p:spPr>
            <a:xfrm>
              <a:off x="3464415"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10,184</a:t>
              </a:r>
            </a:p>
          </p:txBody>
        </p:sp>
        <p:sp>
          <p:nvSpPr>
            <p:cNvPr id="117" name="正方形/長方形 116">
              <a:extLst>
                <a:ext uri="{FF2B5EF4-FFF2-40B4-BE49-F238E27FC236}">
                  <a16:creationId xmlns:a16="http://schemas.microsoft.com/office/drawing/2014/main" id="{543BC805-2BA3-47FF-A16A-8C97EFB8807C}"/>
                </a:ext>
              </a:extLst>
            </p:cNvPr>
            <p:cNvSpPr/>
            <p:nvPr/>
          </p:nvSpPr>
          <p:spPr>
            <a:xfrm>
              <a:off x="3464415"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1,847</a:t>
              </a:r>
            </a:p>
          </p:txBody>
        </p:sp>
        <p:sp>
          <p:nvSpPr>
            <p:cNvPr id="118" name="正方形/長方形 117">
              <a:extLst>
                <a:ext uri="{FF2B5EF4-FFF2-40B4-BE49-F238E27FC236}">
                  <a16:creationId xmlns:a16="http://schemas.microsoft.com/office/drawing/2014/main" id="{18D1A381-BBBA-4BF3-8146-C703654CF03B}"/>
                </a:ext>
              </a:extLst>
            </p:cNvPr>
            <p:cNvSpPr/>
            <p:nvPr/>
          </p:nvSpPr>
          <p:spPr>
            <a:xfrm>
              <a:off x="3464415"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200" dirty="0">
                  <a:solidFill>
                    <a:schemeClr val="tx1"/>
                  </a:solidFill>
                  <a:latin typeface="游明朝 Demibold" panose="02020600000000000000" pitchFamily="18" charset="-128"/>
                  <a:ea typeface="游明朝 Demibold" panose="02020600000000000000" pitchFamily="18" charset="-128"/>
                </a:rPr>
                <a:t>18.1</a:t>
              </a:r>
              <a:r>
                <a:rPr kumimoji="1" lang="ja-JP" altLang="en-US" sz="1200" dirty="0">
                  <a:solidFill>
                    <a:schemeClr val="tx1"/>
                  </a:solidFill>
                  <a:latin typeface="游明朝 Demibold" panose="02020600000000000000" pitchFamily="18" charset="-128"/>
                  <a:ea typeface="游明朝 Demibold" panose="02020600000000000000" pitchFamily="18" charset="-128"/>
                </a:rPr>
                <a:t>％</a:t>
              </a:r>
            </a:p>
          </p:txBody>
        </p:sp>
        <p:sp>
          <p:nvSpPr>
            <p:cNvPr id="119" name="正方形/長方形 118">
              <a:extLst>
                <a:ext uri="{FF2B5EF4-FFF2-40B4-BE49-F238E27FC236}">
                  <a16:creationId xmlns:a16="http://schemas.microsoft.com/office/drawing/2014/main" id="{17B1CC93-4C2F-41F2-94DA-9543E03050F4}"/>
                </a:ext>
              </a:extLst>
            </p:cNvPr>
            <p:cNvSpPr/>
            <p:nvPr/>
          </p:nvSpPr>
          <p:spPr>
            <a:xfrm>
              <a:off x="3464415"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平成</a:t>
              </a:r>
              <a:r>
                <a:rPr lang="en-US" altLang="ja-JP" sz="1200" dirty="0">
                  <a:solidFill>
                    <a:schemeClr val="tx1"/>
                  </a:solidFill>
                  <a:latin typeface="游明朝 Demibold" panose="02020600000000000000" pitchFamily="18" charset="-128"/>
                  <a:ea typeface="游明朝 Demibold" panose="02020600000000000000" pitchFamily="18" charset="-128"/>
                </a:rPr>
                <a:t>29</a:t>
              </a:r>
              <a:r>
                <a:rPr lang="ja-JP" altLang="en-US" sz="1200" dirty="0">
                  <a:solidFill>
                    <a:schemeClr val="tx1"/>
                  </a:solidFill>
                  <a:latin typeface="游明朝 Demibold" panose="02020600000000000000" pitchFamily="18" charset="-128"/>
                  <a:ea typeface="游明朝 Demibold" panose="02020600000000000000" pitchFamily="18" charset="-128"/>
                </a:rPr>
                <a:t>年度</a:t>
              </a:r>
            </a:p>
          </p:txBody>
        </p:sp>
        <p:sp>
          <p:nvSpPr>
            <p:cNvPr id="120" name="正方形/長方形 119">
              <a:extLst>
                <a:ext uri="{FF2B5EF4-FFF2-40B4-BE49-F238E27FC236}">
                  <a16:creationId xmlns:a16="http://schemas.microsoft.com/office/drawing/2014/main" id="{A6A5F332-3E58-4E9F-A1D4-B52BE8A0C501}"/>
                </a:ext>
              </a:extLst>
            </p:cNvPr>
            <p:cNvSpPr/>
            <p:nvPr/>
          </p:nvSpPr>
          <p:spPr>
            <a:xfrm>
              <a:off x="4456805"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10,832</a:t>
              </a:r>
            </a:p>
          </p:txBody>
        </p:sp>
        <p:sp>
          <p:nvSpPr>
            <p:cNvPr id="121" name="正方形/長方形 120">
              <a:extLst>
                <a:ext uri="{FF2B5EF4-FFF2-40B4-BE49-F238E27FC236}">
                  <a16:creationId xmlns:a16="http://schemas.microsoft.com/office/drawing/2014/main" id="{0EDFAF15-E634-4123-843E-0CFA737EE1FA}"/>
                </a:ext>
              </a:extLst>
            </p:cNvPr>
            <p:cNvSpPr/>
            <p:nvPr/>
          </p:nvSpPr>
          <p:spPr>
            <a:xfrm>
              <a:off x="4456805"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2,616</a:t>
              </a:r>
            </a:p>
          </p:txBody>
        </p:sp>
        <p:sp>
          <p:nvSpPr>
            <p:cNvPr id="122" name="正方形/長方形 121">
              <a:extLst>
                <a:ext uri="{FF2B5EF4-FFF2-40B4-BE49-F238E27FC236}">
                  <a16:creationId xmlns:a16="http://schemas.microsoft.com/office/drawing/2014/main" id="{D9B2E60C-585D-4982-9911-478E3842C9A9}"/>
                </a:ext>
              </a:extLst>
            </p:cNvPr>
            <p:cNvSpPr/>
            <p:nvPr/>
          </p:nvSpPr>
          <p:spPr>
            <a:xfrm>
              <a:off x="4456805"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200" dirty="0">
                  <a:solidFill>
                    <a:schemeClr val="tx1"/>
                  </a:solidFill>
                  <a:latin typeface="游明朝 Demibold" panose="02020600000000000000" pitchFamily="18" charset="-128"/>
                  <a:ea typeface="游明朝 Demibold" panose="02020600000000000000" pitchFamily="18" charset="-128"/>
                </a:rPr>
                <a:t>24.2</a:t>
              </a:r>
              <a:r>
                <a:rPr kumimoji="1" lang="ja-JP" altLang="en-US" sz="1200" dirty="0">
                  <a:solidFill>
                    <a:schemeClr val="tx1"/>
                  </a:solidFill>
                  <a:latin typeface="游明朝 Demibold" panose="02020600000000000000" pitchFamily="18" charset="-128"/>
                  <a:ea typeface="游明朝 Demibold" panose="02020600000000000000" pitchFamily="18" charset="-128"/>
                </a:rPr>
                <a:t>％</a:t>
              </a:r>
            </a:p>
          </p:txBody>
        </p:sp>
        <p:sp>
          <p:nvSpPr>
            <p:cNvPr id="123" name="正方形/長方形 122">
              <a:extLst>
                <a:ext uri="{FF2B5EF4-FFF2-40B4-BE49-F238E27FC236}">
                  <a16:creationId xmlns:a16="http://schemas.microsoft.com/office/drawing/2014/main" id="{5C2FECEC-C4CE-4B98-B352-040F5253F71A}"/>
                </a:ext>
              </a:extLst>
            </p:cNvPr>
            <p:cNvSpPr/>
            <p:nvPr/>
          </p:nvSpPr>
          <p:spPr>
            <a:xfrm>
              <a:off x="4456805"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平成</a:t>
              </a:r>
              <a:r>
                <a:rPr lang="en-US" altLang="ja-JP" sz="1200" dirty="0">
                  <a:solidFill>
                    <a:schemeClr val="tx1"/>
                  </a:solidFill>
                  <a:latin typeface="游明朝 Demibold" panose="02020600000000000000" pitchFamily="18" charset="-128"/>
                  <a:ea typeface="游明朝 Demibold" panose="02020600000000000000" pitchFamily="18" charset="-128"/>
                </a:rPr>
                <a:t>30</a:t>
              </a:r>
              <a:r>
                <a:rPr lang="ja-JP" altLang="en-US" sz="1200" dirty="0">
                  <a:solidFill>
                    <a:schemeClr val="tx1"/>
                  </a:solidFill>
                  <a:latin typeface="游明朝 Demibold" panose="02020600000000000000" pitchFamily="18" charset="-128"/>
                  <a:ea typeface="游明朝 Demibold" panose="02020600000000000000" pitchFamily="18" charset="-128"/>
                </a:rPr>
                <a:t>年度</a:t>
              </a:r>
            </a:p>
          </p:txBody>
        </p:sp>
        <p:sp>
          <p:nvSpPr>
            <p:cNvPr id="124" name="正方形/長方形 123">
              <a:extLst>
                <a:ext uri="{FF2B5EF4-FFF2-40B4-BE49-F238E27FC236}">
                  <a16:creationId xmlns:a16="http://schemas.microsoft.com/office/drawing/2014/main" id="{C481F4A1-1D15-4ECF-AFCE-9D7AB7C6540A}"/>
                </a:ext>
              </a:extLst>
            </p:cNvPr>
            <p:cNvSpPr/>
            <p:nvPr/>
          </p:nvSpPr>
          <p:spPr>
            <a:xfrm>
              <a:off x="5449195"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10,125</a:t>
              </a:r>
            </a:p>
          </p:txBody>
        </p:sp>
        <p:sp>
          <p:nvSpPr>
            <p:cNvPr id="125" name="正方形/長方形 124">
              <a:extLst>
                <a:ext uri="{FF2B5EF4-FFF2-40B4-BE49-F238E27FC236}">
                  <a16:creationId xmlns:a16="http://schemas.microsoft.com/office/drawing/2014/main" id="{248BD079-180F-4D32-BDC5-073DC0C7ABE9}"/>
                </a:ext>
              </a:extLst>
            </p:cNvPr>
            <p:cNvSpPr/>
            <p:nvPr/>
          </p:nvSpPr>
          <p:spPr>
            <a:xfrm>
              <a:off x="5449195"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3,122</a:t>
              </a:r>
            </a:p>
          </p:txBody>
        </p:sp>
        <p:sp>
          <p:nvSpPr>
            <p:cNvPr id="126" name="正方形/長方形 125">
              <a:extLst>
                <a:ext uri="{FF2B5EF4-FFF2-40B4-BE49-F238E27FC236}">
                  <a16:creationId xmlns:a16="http://schemas.microsoft.com/office/drawing/2014/main" id="{90D5F651-07D5-4DE3-9BF2-CBC42C70A2BE}"/>
                </a:ext>
              </a:extLst>
            </p:cNvPr>
            <p:cNvSpPr/>
            <p:nvPr/>
          </p:nvSpPr>
          <p:spPr>
            <a:xfrm>
              <a:off x="5449195"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400" dirty="0">
                  <a:solidFill>
                    <a:srgbClr val="FF0000"/>
                  </a:solidFill>
                  <a:latin typeface="游明朝 Demibold" panose="02020600000000000000" pitchFamily="18" charset="-128"/>
                  <a:ea typeface="游明朝 Demibold" panose="02020600000000000000" pitchFamily="18" charset="-128"/>
                </a:rPr>
                <a:t>30.8</a:t>
              </a:r>
              <a:r>
                <a:rPr kumimoji="1" lang="ja-JP" altLang="en-US" sz="1400" dirty="0">
                  <a:solidFill>
                    <a:srgbClr val="FF0000"/>
                  </a:solidFill>
                  <a:latin typeface="游明朝 Demibold" panose="02020600000000000000" pitchFamily="18" charset="-128"/>
                  <a:ea typeface="游明朝 Demibold" panose="02020600000000000000" pitchFamily="18" charset="-128"/>
                </a:rPr>
                <a:t>％</a:t>
              </a:r>
            </a:p>
          </p:txBody>
        </p:sp>
        <p:sp>
          <p:nvSpPr>
            <p:cNvPr id="127" name="正方形/長方形 126">
              <a:extLst>
                <a:ext uri="{FF2B5EF4-FFF2-40B4-BE49-F238E27FC236}">
                  <a16:creationId xmlns:a16="http://schemas.microsoft.com/office/drawing/2014/main" id="{686BEBE5-75E1-43CB-A24E-7FF481C96061}"/>
                </a:ext>
              </a:extLst>
            </p:cNvPr>
            <p:cNvSpPr/>
            <p:nvPr/>
          </p:nvSpPr>
          <p:spPr>
            <a:xfrm>
              <a:off x="5449195"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令和元年度</a:t>
              </a:r>
              <a:r>
                <a:rPr lang="en-US" altLang="ja-JP" sz="1200" dirty="0">
                  <a:solidFill>
                    <a:schemeClr val="tx1"/>
                  </a:solidFill>
                  <a:latin typeface="游明朝 Demibold" panose="02020600000000000000" pitchFamily="18" charset="-128"/>
                  <a:ea typeface="游明朝 Demibold" panose="02020600000000000000" pitchFamily="18" charset="-128"/>
                </a:rPr>
                <a:t>(</a:t>
              </a:r>
              <a:r>
                <a:rPr lang="ja-JP" altLang="en-US" sz="1050" dirty="0">
                  <a:solidFill>
                    <a:schemeClr val="tx1"/>
                  </a:solidFill>
                  <a:latin typeface="游明朝 Demibold" panose="02020600000000000000" pitchFamily="18" charset="-128"/>
                  <a:ea typeface="游明朝 Demibold" panose="02020600000000000000" pitchFamily="18" charset="-128"/>
                </a:rPr>
                <a:t>平成</a:t>
              </a:r>
              <a:r>
                <a:rPr lang="en-US" altLang="ja-JP" sz="1050" dirty="0">
                  <a:solidFill>
                    <a:schemeClr val="tx1"/>
                  </a:solidFill>
                  <a:latin typeface="游明朝 Demibold" panose="02020600000000000000" pitchFamily="18" charset="-128"/>
                  <a:ea typeface="游明朝 Demibold" panose="02020600000000000000" pitchFamily="18" charset="-128"/>
                </a:rPr>
                <a:t>31</a:t>
              </a:r>
              <a:r>
                <a:rPr lang="ja-JP" altLang="en-US" sz="1050" dirty="0">
                  <a:solidFill>
                    <a:schemeClr val="tx1"/>
                  </a:solidFill>
                  <a:latin typeface="游明朝 Demibold" panose="02020600000000000000" pitchFamily="18" charset="-128"/>
                  <a:ea typeface="游明朝 Demibold" panose="02020600000000000000" pitchFamily="18" charset="-128"/>
                </a:rPr>
                <a:t>年度</a:t>
              </a:r>
              <a:r>
                <a:rPr lang="en-US" altLang="ja-JP" sz="1050" dirty="0">
                  <a:solidFill>
                    <a:schemeClr val="tx1"/>
                  </a:solidFill>
                  <a:latin typeface="游明朝 Demibold" panose="02020600000000000000" pitchFamily="18" charset="-128"/>
                  <a:ea typeface="游明朝 Demibold" panose="02020600000000000000" pitchFamily="18" charset="-128"/>
                </a:rPr>
                <a:t>)</a:t>
              </a:r>
              <a:endParaRPr kumimoji="1" lang="ja-JP" altLang="en-US" sz="1050" dirty="0">
                <a:solidFill>
                  <a:schemeClr val="tx1"/>
                </a:solidFill>
                <a:latin typeface="游明朝 Demibold" panose="02020600000000000000" pitchFamily="18" charset="-128"/>
                <a:ea typeface="游明朝 Demibold" panose="02020600000000000000" pitchFamily="18" charset="-128"/>
              </a:endParaRPr>
            </a:p>
          </p:txBody>
        </p:sp>
        <p:sp>
          <p:nvSpPr>
            <p:cNvPr id="128" name="正方形/長方形 127">
              <a:extLst>
                <a:ext uri="{FF2B5EF4-FFF2-40B4-BE49-F238E27FC236}">
                  <a16:creationId xmlns:a16="http://schemas.microsoft.com/office/drawing/2014/main" id="{562FFEE7-D048-44DF-AF88-35B2A9A3D4D6}"/>
                </a:ext>
              </a:extLst>
            </p:cNvPr>
            <p:cNvSpPr/>
            <p:nvPr/>
          </p:nvSpPr>
          <p:spPr>
            <a:xfrm>
              <a:off x="6441585"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12,513</a:t>
              </a:r>
            </a:p>
          </p:txBody>
        </p:sp>
        <p:sp>
          <p:nvSpPr>
            <p:cNvPr id="129" name="正方形/長方形 128">
              <a:extLst>
                <a:ext uri="{FF2B5EF4-FFF2-40B4-BE49-F238E27FC236}">
                  <a16:creationId xmlns:a16="http://schemas.microsoft.com/office/drawing/2014/main" id="{EAEABAC0-2E3E-406F-A131-25C91F6A7E9E}"/>
                </a:ext>
              </a:extLst>
            </p:cNvPr>
            <p:cNvSpPr/>
            <p:nvPr/>
          </p:nvSpPr>
          <p:spPr>
            <a:xfrm>
              <a:off x="6441585"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3,363</a:t>
              </a:r>
            </a:p>
          </p:txBody>
        </p:sp>
        <p:sp>
          <p:nvSpPr>
            <p:cNvPr id="130" name="正方形/長方形 129">
              <a:extLst>
                <a:ext uri="{FF2B5EF4-FFF2-40B4-BE49-F238E27FC236}">
                  <a16:creationId xmlns:a16="http://schemas.microsoft.com/office/drawing/2014/main" id="{CC3B0B26-EA79-4000-B871-A09DF871BAA0}"/>
                </a:ext>
              </a:extLst>
            </p:cNvPr>
            <p:cNvSpPr/>
            <p:nvPr/>
          </p:nvSpPr>
          <p:spPr>
            <a:xfrm>
              <a:off x="6441585"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400" dirty="0">
                  <a:solidFill>
                    <a:srgbClr val="FF0000"/>
                  </a:solidFill>
                  <a:latin typeface="游明朝 Demibold" panose="02020600000000000000" pitchFamily="18" charset="-128"/>
                  <a:ea typeface="游明朝 Demibold" panose="02020600000000000000" pitchFamily="18" charset="-128"/>
                </a:rPr>
                <a:t>26.9</a:t>
              </a:r>
              <a:r>
                <a:rPr kumimoji="1" lang="ja-JP" altLang="en-US" sz="1400" dirty="0">
                  <a:solidFill>
                    <a:srgbClr val="FF0000"/>
                  </a:solidFill>
                  <a:latin typeface="游明朝 Demibold" panose="02020600000000000000" pitchFamily="18" charset="-128"/>
                  <a:ea typeface="游明朝 Demibold" panose="02020600000000000000" pitchFamily="18" charset="-128"/>
                </a:rPr>
                <a:t>％</a:t>
              </a:r>
            </a:p>
          </p:txBody>
        </p:sp>
        <p:sp>
          <p:nvSpPr>
            <p:cNvPr id="131" name="正方形/長方形 130">
              <a:extLst>
                <a:ext uri="{FF2B5EF4-FFF2-40B4-BE49-F238E27FC236}">
                  <a16:creationId xmlns:a16="http://schemas.microsoft.com/office/drawing/2014/main" id="{A07745B7-C94E-4FB7-B16E-9ADBE252E6AA}"/>
                </a:ext>
              </a:extLst>
            </p:cNvPr>
            <p:cNvSpPr/>
            <p:nvPr/>
          </p:nvSpPr>
          <p:spPr>
            <a:xfrm>
              <a:off x="6441585"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令和２年度</a:t>
              </a:r>
              <a:endParaRPr lang="en-US" altLang="ja-JP" sz="1200" dirty="0">
                <a:solidFill>
                  <a:schemeClr val="tx1"/>
                </a:solidFill>
                <a:latin typeface="游明朝 Demibold" panose="02020600000000000000" pitchFamily="18" charset="-128"/>
                <a:ea typeface="游明朝 Demibold" panose="02020600000000000000" pitchFamily="18" charset="-128"/>
              </a:endParaRPr>
            </a:p>
          </p:txBody>
        </p:sp>
        <p:sp>
          <p:nvSpPr>
            <p:cNvPr id="132" name="正方形/長方形 131">
              <a:extLst>
                <a:ext uri="{FF2B5EF4-FFF2-40B4-BE49-F238E27FC236}">
                  <a16:creationId xmlns:a16="http://schemas.microsoft.com/office/drawing/2014/main" id="{E99DB7D5-A57A-431A-9643-1D9E0AA27F5C}"/>
                </a:ext>
              </a:extLst>
            </p:cNvPr>
            <p:cNvSpPr/>
            <p:nvPr/>
          </p:nvSpPr>
          <p:spPr>
            <a:xfrm>
              <a:off x="7433976"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14,999</a:t>
              </a:r>
            </a:p>
          </p:txBody>
        </p:sp>
        <p:sp>
          <p:nvSpPr>
            <p:cNvPr id="133" name="正方形/長方形 132">
              <a:extLst>
                <a:ext uri="{FF2B5EF4-FFF2-40B4-BE49-F238E27FC236}">
                  <a16:creationId xmlns:a16="http://schemas.microsoft.com/office/drawing/2014/main" id="{95FB838E-8F75-4EF7-8EEB-B9E68D6F01A2}"/>
                </a:ext>
              </a:extLst>
            </p:cNvPr>
            <p:cNvSpPr/>
            <p:nvPr/>
          </p:nvSpPr>
          <p:spPr>
            <a:xfrm>
              <a:off x="7433976"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4,293</a:t>
              </a:r>
            </a:p>
          </p:txBody>
        </p:sp>
        <p:sp>
          <p:nvSpPr>
            <p:cNvPr id="134" name="正方形/長方形 133">
              <a:extLst>
                <a:ext uri="{FF2B5EF4-FFF2-40B4-BE49-F238E27FC236}">
                  <a16:creationId xmlns:a16="http://schemas.microsoft.com/office/drawing/2014/main" id="{D5A6CE38-FA82-4572-A36C-F17AE15E73CE}"/>
                </a:ext>
              </a:extLst>
            </p:cNvPr>
            <p:cNvSpPr/>
            <p:nvPr/>
          </p:nvSpPr>
          <p:spPr>
            <a:xfrm>
              <a:off x="7433976"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kumimoji="1" lang="en-US" altLang="ja-JP" sz="1400" dirty="0">
                  <a:solidFill>
                    <a:srgbClr val="FF0000"/>
                  </a:solidFill>
                  <a:latin typeface="游明朝 Demibold" panose="02020600000000000000" pitchFamily="18" charset="-128"/>
                  <a:ea typeface="游明朝 Demibold" panose="02020600000000000000" pitchFamily="18" charset="-128"/>
                </a:rPr>
                <a:t>28.6</a:t>
              </a:r>
              <a:r>
                <a:rPr kumimoji="1" lang="ja-JP" altLang="en-US" sz="1400" dirty="0">
                  <a:solidFill>
                    <a:srgbClr val="FF0000"/>
                  </a:solidFill>
                  <a:latin typeface="游明朝 Demibold" panose="02020600000000000000" pitchFamily="18" charset="-128"/>
                  <a:ea typeface="游明朝 Demibold" panose="02020600000000000000" pitchFamily="18" charset="-128"/>
                </a:rPr>
                <a:t>％</a:t>
              </a:r>
            </a:p>
          </p:txBody>
        </p:sp>
        <p:sp>
          <p:nvSpPr>
            <p:cNvPr id="135" name="正方形/長方形 134">
              <a:extLst>
                <a:ext uri="{FF2B5EF4-FFF2-40B4-BE49-F238E27FC236}">
                  <a16:creationId xmlns:a16="http://schemas.microsoft.com/office/drawing/2014/main" id="{CF3637E3-8402-44CE-894C-F23A13C1B732}"/>
                </a:ext>
              </a:extLst>
            </p:cNvPr>
            <p:cNvSpPr/>
            <p:nvPr/>
          </p:nvSpPr>
          <p:spPr>
            <a:xfrm>
              <a:off x="7433976"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令和３年度</a:t>
              </a:r>
              <a:endParaRPr lang="en-US" altLang="ja-JP" sz="1200" dirty="0">
                <a:solidFill>
                  <a:schemeClr val="tx1"/>
                </a:solidFill>
                <a:latin typeface="游明朝 Demibold" panose="02020600000000000000" pitchFamily="18" charset="-128"/>
                <a:ea typeface="游明朝 Demibold" panose="02020600000000000000" pitchFamily="18" charset="-128"/>
              </a:endParaRPr>
            </a:p>
          </p:txBody>
        </p:sp>
        <p:sp>
          <p:nvSpPr>
            <p:cNvPr id="136" name="正方形/長方形 135">
              <a:extLst>
                <a:ext uri="{FF2B5EF4-FFF2-40B4-BE49-F238E27FC236}">
                  <a16:creationId xmlns:a16="http://schemas.microsoft.com/office/drawing/2014/main" id="{52CDBA4D-3BA1-4EDC-97F2-AA8420F2A52E}"/>
                </a:ext>
              </a:extLst>
            </p:cNvPr>
            <p:cNvSpPr/>
            <p:nvPr/>
          </p:nvSpPr>
          <p:spPr>
            <a:xfrm>
              <a:off x="8426366" y="216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5,381</a:t>
              </a:r>
            </a:p>
          </p:txBody>
        </p:sp>
        <p:sp>
          <p:nvSpPr>
            <p:cNvPr id="137" name="正方形/長方形 136">
              <a:extLst>
                <a:ext uri="{FF2B5EF4-FFF2-40B4-BE49-F238E27FC236}">
                  <a16:creationId xmlns:a16="http://schemas.microsoft.com/office/drawing/2014/main" id="{8E081845-02B6-4019-9D89-F4F25ACBAAA1}"/>
                </a:ext>
              </a:extLst>
            </p:cNvPr>
            <p:cNvSpPr/>
            <p:nvPr/>
          </p:nvSpPr>
          <p:spPr>
            <a:xfrm>
              <a:off x="8426366" y="288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200" dirty="0">
                  <a:solidFill>
                    <a:schemeClr val="tx1"/>
                  </a:solidFill>
                  <a:latin typeface="游明朝 Demibold" panose="02020600000000000000" pitchFamily="18" charset="-128"/>
                  <a:ea typeface="游明朝 Demibold" panose="02020600000000000000" pitchFamily="18" charset="-128"/>
                </a:rPr>
                <a:t>1,615</a:t>
              </a:r>
            </a:p>
          </p:txBody>
        </p:sp>
        <p:sp>
          <p:nvSpPr>
            <p:cNvPr id="138" name="正方形/長方形 137">
              <a:extLst>
                <a:ext uri="{FF2B5EF4-FFF2-40B4-BE49-F238E27FC236}">
                  <a16:creationId xmlns:a16="http://schemas.microsoft.com/office/drawing/2014/main" id="{C2356C48-0A6E-4EA5-9E74-65105FEAC13F}"/>
                </a:ext>
              </a:extLst>
            </p:cNvPr>
            <p:cNvSpPr/>
            <p:nvPr/>
          </p:nvSpPr>
          <p:spPr>
            <a:xfrm>
              <a:off x="8426366" y="3600000"/>
              <a:ext cx="992390"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a:r>
                <a:rPr lang="en-US" altLang="ja-JP" sz="1400" dirty="0">
                  <a:solidFill>
                    <a:srgbClr val="FF0000"/>
                  </a:solidFill>
                  <a:latin typeface="游明朝 Demibold" panose="02020600000000000000" pitchFamily="18" charset="-128"/>
                  <a:ea typeface="游明朝 Demibold" panose="02020600000000000000" pitchFamily="18" charset="-128"/>
                </a:rPr>
                <a:t>30</a:t>
              </a:r>
              <a:r>
                <a:rPr kumimoji="1" lang="en-US" altLang="ja-JP" sz="1400" dirty="0">
                  <a:solidFill>
                    <a:srgbClr val="FF0000"/>
                  </a:solidFill>
                  <a:latin typeface="游明朝 Demibold" panose="02020600000000000000" pitchFamily="18" charset="-128"/>
                  <a:ea typeface="游明朝 Demibold" panose="02020600000000000000" pitchFamily="18" charset="-128"/>
                </a:rPr>
                <a:t>.0</a:t>
              </a:r>
              <a:r>
                <a:rPr kumimoji="1" lang="ja-JP" altLang="en-US" sz="1400" dirty="0">
                  <a:solidFill>
                    <a:srgbClr val="FF0000"/>
                  </a:solidFill>
                  <a:latin typeface="游明朝 Demibold" panose="02020600000000000000" pitchFamily="18" charset="-128"/>
                  <a:ea typeface="游明朝 Demibold" panose="02020600000000000000" pitchFamily="18" charset="-128"/>
                </a:rPr>
                <a:t>％</a:t>
              </a:r>
            </a:p>
          </p:txBody>
        </p:sp>
        <p:sp>
          <p:nvSpPr>
            <p:cNvPr id="139" name="正方形/長方形 138">
              <a:extLst>
                <a:ext uri="{FF2B5EF4-FFF2-40B4-BE49-F238E27FC236}">
                  <a16:creationId xmlns:a16="http://schemas.microsoft.com/office/drawing/2014/main" id="{3FAE0F2B-1FE6-4228-B548-0CBB5CC3D2D3}"/>
                </a:ext>
              </a:extLst>
            </p:cNvPr>
            <p:cNvSpPr/>
            <p:nvPr/>
          </p:nvSpPr>
          <p:spPr>
            <a:xfrm>
              <a:off x="8426366" y="1440000"/>
              <a:ext cx="992390" cy="72000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a:r>
                <a:rPr lang="ja-JP" altLang="en-US" sz="1200" dirty="0">
                  <a:solidFill>
                    <a:schemeClr val="tx1"/>
                  </a:solidFill>
                  <a:latin typeface="游明朝 Demibold" panose="02020600000000000000" pitchFamily="18" charset="-128"/>
                  <a:ea typeface="游明朝 Demibold" panose="02020600000000000000" pitchFamily="18" charset="-128"/>
                </a:rPr>
                <a:t>令和４年度</a:t>
              </a:r>
              <a:endParaRPr lang="en-US" altLang="ja-JP" sz="1200" dirty="0">
                <a:solidFill>
                  <a:schemeClr val="tx1"/>
                </a:solidFill>
                <a:latin typeface="游明朝 Demibold" panose="02020600000000000000" pitchFamily="18" charset="-128"/>
                <a:ea typeface="游明朝 Demibold" panose="02020600000000000000" pitchFamily="18" charset="-128"/>
              </a:endParaRPr>
            </a:p>
            <a:p>
              <a:pPr algn="ctr"/>
              <a:r>
                <a:rPr lang="en-US" altLang="ja-JP" sz="1200" dirty="0">
                  <a:solidFill>
                    <a:schemeClr val="tx1"/>
                  </a:solidFill>
                  <a:latin typeface="游明朝 Demibold" panose="02020600000000000000" pitchFamily="18" charset="-128"/>
                  <a:ea typeface="游明朝 Demibold" panose="02020600000000000000" pitchFamily="18" charset="-128"/>
                </a:rPr>
                <a:t>(</a:t>
              </a:r>
              <a:r>
                <a:rPr lang="ja-JP" altLang="en-US" sz="1200" dirty="0">
                  <a:solidFill>
                    <a:schemeClr val="tx1"/>
                  </a:solidFill>
                  <a:latin typeface="游明朝 Demibold" panose="02020600000000000000" pitchFamily="18" charset="-128"/>
                  <a:ea typeface="游明朝 Demibold" panose="02020600000000000000" pitchFamily="18" charset="-128"/>
                </a:rPr>
                <a:t>４か月</a:t>
              </a:r>
              <a:r>
                <a:rPr lang="en-US" altLang="ja-JP" sz="1200" dirty="0">
                  <a:solidFill>
                    <a:schemeClr val="tx1"/>
                  </a:solidFill>
                  <a:latin typeface="游明朝 Demibold" panose="02020600000000000000" pitchFamily="18" charset="-128"/>
                  <a:ea typeface="游明朝 Demibold" panose="02020600000000000000" pitchFamily="18" charset="-128"/>
                </a:rPr>
                <a:t>)</a:t>
              </a:r>
            </a:p>
          </p:txBody>
        </p:sp>
      </p:grpSp>
      <p:grpSp>
        <p:nvGrpSpPr>
          <p:cNvPr id="2" name="グループ化 1"/>
          <p:cNvGrpSpPr/>
          <p:nvPr/>
        </p:nvGrpSpPr>
        <p:grpSpPr>
          <a:xfrm>
            <a:off x="596643" y="4474385"/>
            <a:ext cx="7200000" cy="2043008"/>
            <a:chOff x="596643" y="4474385"/>
            <a:chExt cx="7200000" cy="2043008"/>
          </a:xfrm>
        </p:grpSpPr>
        <p:grpSp>
          <p:nvGrpSpPr>
            <p:cNvPr id="140" name="グループ化 139">
              <a:extLst>
                <a:ext uri="{FF2B5EF4-FFF2-40B4-BE49-F238E27FC236}">
                  <a16:creationId xmlns:a16="http://schemas.microsoft.com/office/drawing/2014/main" id="{6E0BC783-6585-405A-8CCD-F9669B601551}"/>
                </a:ext>
              </a:extLst>
            </p:cNvPr>
            <p:cNvGrpSpPr/>
            <p:nvPr/>
          </p:nvGrpSpPr>
          <p:grpSpPr>
            <a:xfrm>
              <a:off x="596643" y="4474385"/>
              <a:ext cx="7200000" cy="2043008"/>
              <a:chOff x="1350000" y="1620000"/>
              <a:chExt cx="7200000" cy="3600000"/>
            </a:xfrm>
          </p:grpSpPr>
          <p:sp>
            <p:nvSpPr>
              <p:cNvPr id="141" name="正方形/長方形 140"/>
              <p:cNvSpPr/>
              <p:nvPr/>
            </p:nvSpPr>
            <p:spPr>
              <a:xfrm>
                <a:off x="1350000" y="2520000"/>
                <a:ext cx="1800000" cy="900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fontAlgn="ctr"/>
                <a:r>
                  <a:rPr lang="ja-JP" altLang="en-US" sz="1400" dirty="0">
                    <a:solidFill>
                      <a:schemeClr val="tx1"/>
                    </a:solidFill>
                    <a:latin typeface="游明朝 Demibold" panose="02020600000000000000" pitchFamily="18" charset="-128"/>
                    <a:ea typeface="游明朝 Demibold" panose="02020600000000000000" pitchFamily="18" charset="-128"/>
                  </a:rPr>
                  <a:t>成約件数</a:t>
                </a:r>
              </a:p>
            </p:txBody>
          </p:sp>
          <p:sp>
            <p:nvSpPr>
              <p:cNvPr id="142" name="正方形/長方形 141"/>
              <p:cNvSpPr/>
              <p:nvPr/>
            </p:nvSpPr>
            <p:spPr>
              <a:xfrm>
                <a:off x="4950000" y="3420000"/>
                <a:ext cx="1800000" cy="90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fontAlgn="ctr"/>
                <a:r>
                  <a:rPr lang="en-US" altLang="ja-JP" sz="1400" dirty="0">
                    <a:solidFill>
                      <a:srgbClr val="000000"/>
                    </a:solidFill>
                    <a:latin typeface="游明朝 Demibold" panose="02020600000000000000" pitchFamily="18" charset="-128"/>
                    <a:ea typeface="游明朝 Demibold" panose="02020600000000000000" pitchFamily="18" charset="-128"/>
                  </a:rPr>
                  <a:t>2.5</a:t>
                </a:r>
                <a:r>
                  <a:rPr lang="ja-JP" altLang="en-US" sz="1400" dirty="0">
                    <a:solidFill>
                      <a:srgbClr val="000000"/>
                    </a:solidFill>
                    <a:latin typeface="游明朝 Demibold" panose="02020600000000000000" pitchFamily="18" charset="-128"/>
                    <a:ea typeface="游明朝 Demibold" panose="02020600000000000000" pitchFamily="18" charset="-128"/>
                  </a:rPr>
                  <a:t>件／社</a:t>
                </a:r>
                <a:endParaRPr lang="en-US" altLang="ja-JP" sz="1400" dirty="0">
                  <a:solidFill>
                    <a:srgbClr val="000000"/>
                  </a:solidFill>
                  <a:latin typeface="游明朝 Demibold" panose="02020600000000000000" pitchFamily="18" charset="-128"/>
                  <a:ea typeface="游明朝 Demibold" panose="02020600000000000000" pitchFamily="18" charset="-128"/>
                </a:endParaRPr>
              </a:p>
            </p:txBody>
          </p:sp>
          <p:sp>
            <p:nvSpPr>
              <p:cNvPr id="143" name="正方形/長方形 142"/>
              <p:cNvSpPr/>
              <p:nvPr/>
            </p:nvSpPr>
            <p:spPr>
              <a:xfrm>
                <a:off x="1350000" y="3420000"/>
                <a:ext cx="1800000" cy="900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fontAlgn="ctr"/>
                <a:r>
                  <a:rPr lang="ja-JP" altLang="en-US" sz="1400" dirty="0">
                    <a:solidFill>
                      <a:schemeClr val="tx1"/>
                    </a:solidFill>
                    <a:latin typeface="游明朝 Demibold" panose="02020600000000000000" pitchFamily="18" charset="-128"/>
                    <a:ea typeface="游明朝 Demibold" panose="02020600000000000000" pitchFamily="18" charset="-128"/>
                  </a:rPr>
                  <a:t>成約企業数</a:t>
                </a:r>
              </a:p>
            </p:txBody>
          </p:sp>
          <p:sp>
            <p:nvSpPr>
              <p:cNvPr id="144" name="正方形/長方形 143"/>
              <p:cNvSpPr/>
              <p:nvPr/>
            </p:nvSpPr>
            <p:spPr>
              <a:xfrm>
                <a:off x="1350000" y="4320000"/>
                <a:ext cx="1800000" cy="900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fontAlgn="ctr"/>
                <a:r>
                  <a:rPr lang="ja-JP" altLang="en-US" sz="1400" dirty="0">
                    <a:solidFill>
                      <a:schemeClr val="tx1"/>
                    </a:solidFill>
                    <a:latin typeface="游明朝 Demibold" panose="02020600000000000000" pitchFamily="18" charset="-128"/>
                    <a:ea typeface="游明朝 Demibold" panose="02020600000000000000" pitchFamily="18" charset="-128"/>
                  </a:rPr>
                  <a:t>うち</a:t>
                </a:r>
                <a:endParaRPr lang="en-US" altLang="ja-JP" sz="1400" dirty="0">
                  <a:solidFill>
                    <a:schemeClr val="tx1"/>
                  </a:solidFill>
                  <a:latin typeface="游明朝 Demibold" panose="02020600000000000000" pitchFamily="18" charset="-128"/>
                  <a:ea typeface="游明朝 Demibold" panose="02020600000000000000" pitchFamily="18" charset="-128"/>
                </a:endParaRPr>
              </a:p>
              <a:p>
                <a:pPr algn="ctr" fontAlgn="ctr"/>
                <a:r>
                  <a:rPr lang="ja-JP" altLang="en-US" sz="1400" dirty="0">
                    <a:solidFill>
                      <a:schemeClr val="tx1"/>
                    </a:solidFill>
                    <a:latin typeface="游明朝 Demibold" panose="02020600000000000000" pitchFamily="18" charset="-128"/>
                    <a:ea typeface="游明朝 Demibold" panose="02020600000000000000" pitchFamily="18" charset="-128"/>
                  </a:rPr>
                  <a:t>リピート企業数</a:t>
                </a:r>
              </a:p>
            </p:txBody>
          </p:sp>
          <p:sp>
            <p:nvSpPr>
              <p:cNvPr id="145" name="正方形/長方形 144">
                <a:extLst>
                  <a:ext uri="{FF2B5EF4-FFF2-40B4-BE49-F238E27FC236}">
                    <a16:creationId xmlns:a16="http://schemas.microsoft.com/office/drawing/2014/main" id="{9445FD18-A18D-4A4B-A23A-875ABE53D1DB}"/>
                  </a:ext>
                </a:extLst>
              </p:cNvPr>
              <p:cNvSpPr/>
              <p:nvPr/>
            </p:nvSpPr>
            <p:spPr>
              <a:xfrm>
                <a:off x="4950000" y="1620000"/>
                <a:ext cx="1800000" cy="900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fontAlgn="ctr"/>
                <a:r>
                  <a:rPr lang="ja-JP" altLang="en-US" sz="1400" dirty="0">
                    <a:solidFill>
                      <a:srgbClr val="000000"/>
                    </a:solidFill>
                    <a:latin typeface="游明朝 Demibold" panose="02020600000000000000" pitchFamily="18" charset="-128"/>
                    <a:ea typeface="游明朝 Demibold" panose="02020600000000000000" pitchFamily="18" charset="-128"/>
                  </a:rPr>
                  <a:t>１社当たりの</a:t>
                </a:r>
                <a:endParaRPr lang="en-US" altLang="ja-JP" sz="1400" dirty="0">
                  <a:solidFill>
                    <a:srgbClr val="000000"/>
                  </a:solidFill>
                  <a:latin typeface="游明朝 Demibold" panose="02020600000000000000" pitchFamily="18" charset="-128"/>
                  <a:ea typeface="游明朝 Demibold" panose="02020600000000000000" pitchFamily="18" charset="-128"/>
                </a:endParaRPr>
              </a:p>
              <a:p>
                <a:pPr algn="ctr" fontAlgn="ctr"/>
                <a:r>
                  <a:rPr lang="ja-JP" altLang="en-US" sz="1400" dirty="0">
                    <a:solidFill>
                      <a:srgbClr val="000000"/>
                    </a:solidFill>
                    <a:latin typeface="游明朝 Demibold" panose="02020600000000000000" pitchFamily="18" charset="-128"/>
                    <a:ea typeface="游明朝 Demibold" panose="02020600000000000000" pitchFamily="18" charset="-128"/>
                  </a:rPr>
                  <a:t>成約件数</a:t>
                </a:r>
              </a:p>
            </p:txBody>
          </p:sp>
          <p:sp>
            <p:nvSpPr>
              <p:cNvPr id="146" name="正方形/長方形 145">
                <a:extLst>
                  <a:ext uri="{FF2B5EF4-FFF2-40B4-BE49-F238E27FC236}">
                    <a16:creationId xmlns:a16="http://schemas.microsoft.com/office/drawing/2014/main" id="{3E72E147-8298-46BD-8FE1-C9E2E68932A0}"/>
                  </a:ext>
                </a:extLst>
              </p:cNvPr>
              <p:cNvSpPr/>
              <p:nvPr/>
            </p:nvSpPr>
            <p:spPr>
              <a:xfrm>
                <a:off x="6750000" y="1620000"/>
                <a:ext cx="1800000" cy="900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90000" bIns="90000" rtlCol="0" anchor="ctr"/>
              <a:lstStyle/>
              <a:p>
                <a:pPr algn="ctr" fontAlgn="ctr"/>
                <a:r>
                  <a:rPr lang="ja-JP" altLang="en-US" sz="1400" dirty="0">
                    <a:solidFill>
                      <a:srgbClr val="000000"/>
                    </a:solidFill>
                    <a:latin typeface="游明朝 Demibold" panose="02020600000000000000" pitchFamily="18" charset="-128"/>
                    <a:ea typeface="游明朝 Demibold" panose="02020600000000000000" pitchFamily="18" charset="-128"/>
                  </a:rPr>
                  <a:t>リピート率</a:t>
                </a:r>
              </a:p>
            </p:txBody>
          </p:sp>
          <p:sp>
            <p:nvSpPr>
              <p:cNvPr id="147" name="正方形/長方形 146">
                <a:extLst>
                  <a:ext uri="{FF2B5EF4-FFF2-40B4-BE49-F238E27FC236}">
                    <a16:creationId xmlns:a16="http://schemas.microsoft.com/office/drawing/2014/main" id="{E910AB40-1DED-4FED-8E7B-02E2B9070725}"/>
                  </a:ext>
                </a:extLst>
              </p:cNvPr>
              <p:cNvSpPr/>
              <p:nvPr/>
            </p:nvSpPr>
            <p:spPr>
              <a:xfrm>
                <a:off x="3150000" y="2520000"/>
                <a:ext cx="1800000" cy="90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fontAlgn="ctr"/>
                <a:r>
                  <a:rPr lang="en-US" altLang="ja-JP" sz="1400" dirty="0">
                    <a:solidFill>
                      <a:srgbClr val="000000"/>
                    </a:solidFill>
                    <a:latin typeface="游明朝 Demibold" panose="02020600000000000000" pitchFamily="18" charset="-128"/>
                    <a:ea typeface="游明朝 Demibold" panose="02020600000000000000" pitchFamily="18" charset="-128"/>
                  </a:rPr>
                  <a:t>17,884</a:t>
                </a:r>
                <a:r>
                  <a:rPr lang="ja-JP" altLang="en-US" sz="1400" dirty="0">
                    <a:solidFill>
                      <a:srgbClr val="000000"/>
                    </a:solidFill>
                    <a:latin typeface="游明朝 Demibold" panose="02020600000000000000" pitchFamily="18" charset="-128"/>
                    <a:ea typeface="游明朝 Demibold" panose="02020600000000000000" pitchFamily="18" charset="-128"/>
                  </a:rPr>
                  <a:t>件</a:t>
                </a:r>
                <a:endParaRPr lang="en-US" altLang="ja-JP" sz="1400" dirty="0">
                  <a:solidFill>
                    <a:srgbClr val="000000"/>
                  </a:solidFill>
                  <a:latin typeface="游明朝 Demibold" panose="02020600000000000000" pitchFamily="18" charset="-128"/>
                  <a:ea typeface="游明朝 Demibold" panose="02020600000000000000" pitchFamily="18" charset="-128"/>
                </a:endParaRPr>
              </a:p>
            </p:txBody>
          </p:sp>
          <p:sp>
            <p:nvSpPr>
              <p:cNvPr id="148" name="正方形/長方形 147">
                <a:extLst>
                  <a:ext uri="{FF2B5EF4-FFF2-40B4-BE49-F238E27FC236}">
                    <a16:creationId xmlns:a16="http://schemas.microsoft.com/office/drawing/2014/main" id="{543AFEFD-EF70-4D21-88D0-32333230B204}"/>
                  </a:ext>
                </a:extLst>
              </p:cNvPr>
              <p:cNvSpPr/>
              <p:nvPr/>
            </p:nvSpPr>
            <p:spPr>
              <a:xfrm>
                <a:off x="3150000" y="3420000"/>
                <a:ext cx="1800000" cy="90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fontAlgn="ctr"/>
                <a:r>
                  <a:rPr lang="en-US" altLang="ja-JP" sz="1400" dirty="0">
                    <a:solidFill>
                      <a:srgbClr val="000000"/>
                    </a:solidFill>
                    <a:latin typeface="游明朝 Demibold" panose="02020600000000000000" pitchFamily="18" charset="-128"/>
                    <a:ea typeface="游明朝 Demibold" panose="02020600000000000000" pitchFamily="18" charset="-128"/>
                  </a:rPr>
                  <a:t>7,253</a:t>
                </a:r>
                <a:r>
                  <a:rPr lang="ja-JP" altLang="en-US" sz="1400" dirty="0">
                    <a:solidFill>
                      <a:srgbClr val="000000"/>
                    </a:solidFill>
                    <a:latin typeface="游明朝 Demibold" panose="02020600000000000000" pitchFamily="18" charset="-128"/>
                    <a:ea typeface="游明朝 Demibold" panose="02020600000000000000" pitchFamily="18" charset="-128"/>
                  </a:rPr>
                  <a:t>社</a:t>
                </a:r>
                <a:endParaRPr lang="en-US" altLang="ja-JP" sz="1400" dirty="0">
                  <a:solidFill>
                    <a:srgbClr val="000000"/>
                  </a:solidFill>
                  <a:latin typeface="游明朝 Demibold" panose="02020600000000000000" pitchFamily="18" charset="-128"/>
                  <a:ea typeface="游明朝 Demibold" panose="02020600000000000000" pitchFamily="18" charset="-128"/>
                </a:endParaRPr>
              </a:p>
            </p:txBody>
          </p:sp>
          <p:sp>
            <p:nvSpPr>
              <p:cNvPr id="149" name="正方形/長方形 148">
                <a:extLst>
                  <a:ext uri="{FF2B5EF4-FFF2-40B4-BE49-F238E27FC236}">
                    <a16:creationId xmlns:a16="http://schemas.microsoft.com/office/drawing/2014/main" id="{BD3451CD-107D-4B8C-B41A-0AAB8E8E4B20}"/>
                  </a:ext>
                </a:extLst>
              </p:cNvPr>
              <p:cNvSpPr/>
              <p:nvPr/>
            </p:nvSpPr>
            <p:spPr>
              <a:xfrm>
                <a:off x="3150000" y="4320000"/>
                <a:ext cx="1800000" cy="90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fontAlgn="ctr"/>
                <a:r>
                  <a:rPr lang="en-US" altLang="ja-JP" sz="1400" dirty="0">
                    <a:solidFill>
                      <a:srgbClr val="000000"/>
                    </a:solidFill>
                    <a:latin typeface="游明朝 Demibold" panose="02020600000000000000" pitchFamily="18" charset="-128"/>
                    <a:ea typeface="游明朝 Demibold" panose="02020600000000000000" pitchFamily="18" charset="-128"/>
                  </a:rPr>
                  <a:t>3,185</a:t>
                </a:r>
                <a:r>
                  <a:rPr lang="ja-JP" altLang="en-US" sz="1400" dirty="0">
                    <a:solidFill>
                      <a:srgbClr val="000000"/>
                    </a:solidFill>
                    <a:latin typeface="游明朝 Demibold" panose="02020600000000000000" pitchFamily="18" charset="-128"/>
                    <a:ea typeface="游明朝 Demibold" panose="02020600000000000000" pitchFamily="18" charset="-128"/>
                  </a:rPr>
                  <a:t>社</a:t>
                </a:r>
                <a:endParaRPr lang="en-US" altLang="ja-JP" sz="1400" dirty="0">
                  <a:solidFill>
                    <a:srgbClr val="000000"/>
                  </a:solidFill>
                  <a:latin typeface="游明朝 Demibold" panose="02020600000000000000" pitchFamily="18" charset="-128"/>
                  <a:ea typeface="游明朝 Demibold" panose="02020600000000000000" pitchFamily="18" charset="-128"/>
                </a:endParaRPr>
              </a:p>
            </p:txBody>
          </p:sp>
        </p:grpSp>
        <p:sp>
          <p:nvSpPr>
            <p:cNvPr id="150" name="正方形/長方形 149">
              <a:extLst>
                <a:ext uri="{FF2B5EF4-FFF2-40B4-BE49-F238E27FC236}">
                  <a16:creationId xmlns:a16="http://schemas.microsoft.com/office/drawing/2014/main" id="{03FBC686-B3E9-4242-A2E5-8E266459DF46}"/>
                </a:ext>
              </a:extLst>
            </p:cNvPr>
            <p:cNvSpPr/>
            <p:nvPr/>
          </p:nvSpPr>
          <p:spPr>
            <a:xfrm>
              <a:off x="5988008" y="6006641"/>
              <a:ext cx="1800000" cy="510752"/>
            </a:xfrm>
            <a:prstGeom prst="rect">
              <a:avLst/>
            </a:prstGeom>
            <a:solidFill>
              <a:schemeClr val="accent1">
                <a:lumMod val="20000"/>
                <a:lumOff val="80000"/>
                <a:alpha val="5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0000" rIns="180000" bIns="90000" rtlCol="0" anchor="ctr"/>
            <a:lstStyle/>
            <a:p>
              <a:pPr algn="r" fontAlgn="ctr"/>
              <a:r>
                <a:rPr lang="en-US" altLang="ja-JP" sz="1400" dirty="0">
                  <a:solidFill>
                    <a:srgbClr val="FF0000"/>
                  </a:solidFill>
                  <a:latin typeface="游明朝 Demibold" panose="02020600000000000000" pitchFamily="18" charset="-128"/>
                  <a:ea typeface="游明朝 Demibold" panose="02020600000000000000" pitchFamily="18" charset="-128"/>
                </a:rPr>
                <a:t>43.9%</a:t>
              </a:r>
            </a:p>
          </p:txBody>
        </p:sp>
      </p:grpSp>
      <p:sp>
        <p:nvSpPr>
          <p:cNvPr id="3" name="スライド番号プレースホルダー 2"/>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34</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134147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8771770" y="5829924"/>
            <a:ext cx="415385"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108" dirty="0">
                <a:solidFill>
                  <a:schemeClr val="tx1"/>
                </a:solidFill>
                <a:latin typeface="游明朝 Demibold" panose="02020600000000000000" pitchFamily="18" charset="-128"/>
                <a:ea typeface="游明朝 Demibold" panose="02020600000000000000" pitchFamily="18" charset="-128"/>
              </a:rPr>
              <a:t>(</a:t>
            </a:r>
            <a:r>
              <a:rPr lang="zh-TW" altLang="en-US" sz="1108" dirty="0">
                <a:solidFill>
                  <a:schemeClr val="tx1"/>
                </a:solidFill>
                <a:latin typeface="游明朝 Demibold" panose="02020600000000000000" pitchFamily="18" charset="-128"/>
                <a:ea typeface="游明朝 Demibold" panose="02020600000000000000" pitchFamily="18" charset="-128"/>
              </a:rPr>
              <a:t>令和</a:t>
            </a:r>
            <a:r>
              <a:rPr lang="ja-JP" altLang="en-US" sz="1108" dirty="0">
                <a:solidFill>
                  <a:schemeClr val="tx1"/>
                </a:solidFill>
                <a:latin typeface="游明朝 Demibold" panose="02020600000000000000" pitchFamily="18" charset="-128"/>
                <a:ea typeface="游明朝 Demibold" panose="02020600000000000000" pitchFamily="18" charset="-128"/>
              </a:rPr>
              <a:t>４</a:t>
            </a:r>
            <a:r>
              <a:rPr lang="zh-TW" altLang="en-US" sz="1108" dirty="0">
                <a:solidFill>
                  <a:schemeClr val="tx1"/>
                </a:solidFill>
                <a:latin typeface="游明朝 Demibold" panose="02020600000000000000" pitchFamily="18" charset="-128"/>
                <a:ea typeface="游明朝 Demibold" panose="02020600000000000000" pitchFamily="18" charset="-128"/>
              </a:rPr>
              <a:t>年</a:t>
            </a:r>
            <a:r>
              <a:rPr lang="ja-JP" altLang="en-US" sz="1108" dirty="0">
                <a:solidFill>
                  <a:schemeClr val="tx1"/>
                </a:solidFill>
                <a:latin typeface="游明朝 Demibold" panose="02020600000000000000" pitchFamily="18" charset="-128"/>
                <a:ea typeface="游明朝 Demibold" panose="02020600000000000000" pitchFamily="18" charset="-128"/>
              </a:rPr>
              <a:t>７</a:t>
            </a:r>
            <a:r>
              <a:rPr lang="zh-TW" altLang="en-US" sz="1108" dirty="0">
                <a:solidFill>
                  <a:schemeClr val="tx1"/>
                </a:solidFill>
                <a:latin typeface="游明朝 Demibold" panose="02020600000000000000" pitchFamily="18" charset="-128"/>
                <a:ea typeface="游明朝 Demibold" panose="02020600000000000000" pitchFamily="18" charset="-128"/>
              </a:rPr>
              <a:t>月末現在</a:t>
            </a:r>
            <a:r>
              <a:rPr lang="en-US" altLang="ja-JP" sz="1108" dirty="0">
                <a:solidFill>
                  <a:schemeClr val="tx1"/>
                </a:solidFill>
                <a:latin typeface="游明朝 Demibold" panose="02020600000000000000" pitchFamily="18" charset="-128"/>
                <a:ea typeface="游明朝 Demibold" panose="02020600000000000000" pitchFamily="18" charset="-128"/>
              </a:rPr>
              <a:t>)</a:t>
            </a:r>
            <a:endParaRPr lang="ja-JP" altLang="en-US" sz="1108" dirty="0">
              <a:solidFill>
                <a:schemeClr val="tx1"/>
              </a:solidFill>
              <a:latin typeface="游明朝 Demibold" panose="02020600000000000000" pitchFamily="18" charset="-128"/>
              <a:ea typeface="游明朝 Demibold" panose="02020600000000000000" pitchFamily="18" charset="-128"/>
            </a:endParaRPr>
          </a:p>
        </p:txBody>
      </p:sp>
      <p:sp>
        <p:nvSpPr>
          <p:cNvPr id="13" name="正方形/長方形 12"/>
          <p:cNvSpPr/>
          <p:nvPr/>
        </p:nvSpPr>
        <p:spPr>
          <a:xfrm>
            <a:off x="713308" y="6162232"/>
            <a:ext cx="332308"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marL="166158" indent="-166158">
              <a:buFont typeface="游明朝 Demibold" panose="02020600000000000000" pitchFamily="18" charset="-128"/>
              <a:buChar char="※"/>
            </a:pPr>
            <a:r>
              <a:rPr lang="ja-JP" altLang="en-US" sz="969" dirty="0">
                <a:solidFill>
                  <a:schemeClr val="tx1"/>
                </a:solidFill>
                <a:latin typeface="游明朝 Demibold" panose="02020600000000000000" pitchFamily="18" charset="-128"/>
                <a:ea typeface="游明朝 Demibold" panose="02020600000000000000" pitchFamily="18" charset="-128"/>
              </a:rPr>
              <a:t>過去の沖縄県の成約７件を除く</a:t>
            </a:r>
          </a:p>
        </p:txBody>
      </p:sp>
      <p:sp>
        <p:nvSpPr>
          <p:cNvPr id="27" name="正方形/長方形 26"/>
          <p:cNvSpPr/>
          <p:nvPr/>
        </p:nvSpPr>
        <p:spPr>
          <a:xfrm>
            <a:off x="2360712" y="2008384"/>
            <a:ext cx="332308"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プロ人材受入企業業種</a:t>
            </a:r>
            <a:endParaRPr lang="en-US" altLang="ja-JP" sz="1292" b="1" dirty="0">
              <a:solidFill>
                <a:schemeClr val="tx1"/>
              </a:solidFill>
              <a:latin typeface="游明朝 Demibold" panose="02020600000000000000" pitchFamily="18" charset="-128"/>
              <a:ea typeface="游明朝 Demibold" panose="02020600000000000000" pitchFamily="18" charset="-128"/>
            </a:endParaRPr>
          </a:p>
          <a:p>
            <a:pPr algn="ctr"/>
            <a:r>
              <a:rPr lang="ja-JP" altLang="en-US" sz="1292" b="1" dirty="0">
                <a:solidFill>
                  <a:schemeClr val="tx1"/>
                </a:solidFill>
                <a:latin typeface="游明朝 Demibold" panose="02020600000000000000" pitchFamily="18" charset="-128"/>
                <a:ea typeface="游明朝 Demibold" panose="02020600000000000000" pitchFamily="18" charset="-128"/>
              </a:rPr>
              <a:t> </a:t>
            </a:r>
            <a:r>
              <a:rPr lang="en-US" altLang="ja-JP" sz="1292" b="1" dirty="0">
                <a:solidFill>
                  <a:schemeClr val="tx1"/>
                </a:solidFill>
                <a:latin typeface="游明朝 Demibold" panose="02020600000000000000" pitchFamily="18" charset="-128"/>
                <a:ea typeface="游明朝 Demibold" panose="02020600000000000000" pitchFamily="18" charset="-128"/>
              </a:rPr>
              <a:t>(N=17,884)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28" name="正方形/長方形 27"/>
          <p:cNvSpPr/>
          <p:nvPr/>
        </p:nvSpPr>
        <p:spPr>
          <a:xfrm>
            <a:off x="7276384" y="2008384"/>
            <a:ext cx="332308"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プロ人材受入先企業規模</a:t>
            </a:r>
            <a:r>
              <a:rPr lang="en-US" altLang="ja-JP" sz="1292" b="1" dirty="0">
                <a:solidFill>
                  <a:schemeClr val="tx1"/>
                </a:solidFill>
                <a:latin typeface="游明朝 Demibold" panose="02020600000000000000" pitchFamily="18" charset="-128"/>
                <a:ea typeface="游明朝 Demibold" panose="02020600000000000000" pitchFamily="18" charset="-128"/>
              </a:rPr>
              <a:t>(</a:t>
            </a:r>
            <a:r>
              <a:rPr lang="ja-JP" altLang="en-US" sz="1292" b="1" dirty="0">
                <a:solidFill>
                  <a:schemeClr val="tx1"/>
                </a:solidFill>
                <a:latin typeface="游明朝 Demibold" panose="02020600000000000000" pitchFamily="18" charset="-128"/>
                <a:ea typeface="游明朝 Demibold" panose="02020600000000000000" pitchFamily="18" charset="-128"/>
              </a:rPr>
              <a:t>従業員</a:t>
            </a:r>
            <a:r>
              <a:rPr lang="en-US" altLang="ja-JP" sz="1292" b="1" dirty="0">
                <a:solidFill>
                  <a:schemeClr val="tx1"/>
                </a:solidFill>
                <a:latin typeface="游明朝 Demibold" panose="02020600000000000000" pitchFamily="18" charset="-128"/>
                <a:ea typeface="游明朝 Demibold" panose="02020600000000000000" pitchFamily="18" charset="-128"/>
              </a:rPr>
              <a:t>)</a:t>
            </a:r>
          </a:p>
          <a:p>
            <a:pPr algn="ctr"/>
            <a:r>
              <a:rPr lang="ja-JP" altLang="en-US" sz="1292" b="1" dirty="0">
                <a:solidFill>
                  <a:schemeClr val="tx1"/>
                </a:solidFill>
                <a:latin typeface="游明朝 Demibold" panose="02020600000000000000" pitchFamily="18" charset="-128"/>
                <a:ea typeface="游明朝 Demibold" panose="02020600000000000000" pitchFamily="18" charset="-128"/>
              </a:rPr>
              <a:t> </a:t>
            </a:r>
            <a:r>
              <a:rPr lang="en-US" altLang="ja-JP" sz="1292" b="1" dirty="0">
                <a:solidFill>
                  <a:schemeClr val="tx1"/>
                </a:solidFill>
                <a:latin typeface="游明朝 Demibold" panose="02020600000000000000" pitchFamily="18" charset="-128"/>
                <a:ea typeface="游明朝 Demibold" panose="02020600000000000000" pitchFamily="18" charset="-128"/>
              </a:rPr>
              <a:t>(N=17,884)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29" name="正方形/長方形 28"/>
          <p:cNvSpPr/>
          <p:nvPr/>
        </p:nvSpPr>
        <p:spPr>
          <a:xfrm>
            <a:off x="4867154" y="3753000"/>
            <a:ext cx="332308"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プロ人材受入企業規模</a:t>
            </a:r>
            <a:r>
              <a:rPr lang="en-US" altLang="ja-JP" sz="1292" b="1" dirty="0">
                <a:solidFill>
                  <a:schemeClr val="tx1"/>
                </a:solidFill>
                <a:latin typeface="游明朝 Demibold" panose="02020600000000000000" pitchFamily="18" charset="-128"/>
                <a:ea typeface="游明朝 Demibold" panose="02020600000000000000" pitchFamily="18" charset="-128"/>
              </a:rPr>
              <a:t>(</a:t>
            </a:r>
            <a:r>
              <a:rPr lang="ja-JP" altLang="en-US" sz="1292" b="1" dirty="0">
                <a:solidFill>
                  <a:schemeClr val="tx1"/>
                </a:solidFill>
                <a:latin typeface="游明朝 Demibold" panose="02020600000000000000" pitchFamily="18" charset="-128"/>
                <a:ea typeface="游明朝 Demibold" panose="02020600000000000000" pitchFamily="18" charset="-128"/>
              </a:rPr>
              <a:t>売上高</a:t>
            </a:r>
            <a:r>
              <a:rPr lang="en-US" altLang="ja-JP" sz="1292" b="1" dirty="0">
                <a:solidFill>
                  <a:schemeClr val="tx1"/>
                </a:solidFill>
                <a:latin typeface="游明朝 Demibold" panose="02020600000000000000" pitchFamily="18" charset="-128"/>
                <a:ea typeface="游明朝 Demibold" panose="02020600000000000000" pitchFamily="18" charset="-128"/>
              </a:rPr>
              <a:t>)</a:t>
            </a:r>
          </a:p>
          <a:p>
            <a:pPr algn="ctr"/>
            <a:r>
              <a:rPr lang="ja-JP" altLang="en-US" sz="1292" b="1" dirty="0">
                <a:solidFill>
                  <a:schemeClr val="tx1"/>
                </a:solidFill>
                <a:latin typeface="游明朝 Demibold" panose="02020600000000000000" pitchFamily="18" charset="-128"/>
                <a:ea typeface="游明朝 Demibold" panose="02020600000000000000" pitchFamily="18" charset="-128"/>
              </a:rPr>
              <a:t> </a:t>
            </a:r>
            <a:r>
              <a:rPr lang="en-US" altLang="ja-JP" sz="1292" b="1" dirty="0">
                <a:solidFill>
                  <a:schemeClr val="tx1"/>
                </a:solidFill>
                <a:latin typeface="游明朝 Demibold" panose="02020600000000000000" pitchFamily="18" charset="-128"/>
                <a:ea typeface="游明朝 Demibold" panose="02020600000000000000" pitchFamily="18" charset="-128"/>
              </a:rPr>
              <a:t>(N=17,884)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15" name="テキスト ボックス 14"/>
          <p:cNvSpPr txBox="1"/>
          <p:nvPr/>
        </p:nvSpPr>
        <p:spPr>
          <a:xfrm>
            <a:off x="554484" y="83085"/>
            <a:ext cx="8871566"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成約案件の内訳①</a:t>
            </a:r>
            <a:endParaRPr lang="en-US" altLang="ja-JP"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54484" y="534852"/>
            <a:ext cx="8871567" cy="1134541"/>
          </a:xfrm>
          <a:prstGeom prst="rect">
            <a:avLst/>
          </a:prstGeom>
          <a:ln>
            <a:solidFill>
              <a:srgbClr val="183674"/>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171737" indent="-171737">
              <a:lnSpc>
                <a:spcPct val="150000"/>
              </a:lnSpc>
              <a:buFont typeface="Wingdings" pitchFamily="2" charset="2"/>
              <a:buChar char="l"/>
              <a:tabLst>
                <a:tab pos="253871" algn="l"/>
              </a:tabLst>
            </a:pPr>
            <a:r>
              <a:rPr lang="ja-JP" altLang="en-US" sz="1505" dirty="0">
                <a:solidFill>
                  <a:prstClr val="black"/>
                </a:solidFill>
                <a:latin typeface="ＭＳ Ｐゴシック" panose="020B0600070205080204" pitchFamily="50" charset="-128"/>
              </a:rPr>
              <a:t>プロ人材の受入企業の業種は、製造業が約６割を占める。</a:t>
            </a:r>
            <a:endParaRPr lang="en-US" altLang="ja-JP" sz="1505" dirty="0">
              <a:solidFill>
                <a:prstClr val="black"/>
              </a:solidFill>
              <a:latin typeface="ＭＳ Ｐゴシック" panose="020B0600070205080204" pitchFamily="50" charset="-128"/>
            </a:endParaRPr>
          </a:p>
          <a:p>
            <a:pPr marL="171737" indent="-171737">
              <a:lnSpc>
                <a:spcPct val="150000"/>
              </a:lnSpc>
              <a:buFont typeface="Wingdings" pitchFamily="2" charset="2"/>
              <a:buChar char="l"/>
              <a:tabLst>
                <a:tab pos="253871" algn="l"/>
              </a:tabLst>
            </a:pPr>
            <a:r>
              <a:rPr lang="ja-JP" altLang="en-US" sz="1505" dirty="0">
                <a:solidFill>
                  <a:prstClr val="black"/>
                </a:solidFill>
                <a:latin typeface="ＭＳ Ｐゴシック" panose="020B0600070205080204" pitchFamily="50" charset="-128"/>
              </a:rPr>
              <a:t>プロ人材の受入企業の売上規模は、売上高</a:t>
            </a:r>
            <a:r>
              <a:rPr lang="en-US" altLang="ja-JP" sz="1505" dirty="0">
                <a:solidFill>
                  <a:prstClr val="black"/>
                </a:solidFill>
                <a:latin typeface="ＭＳ Ｐゴシック" panose="020B0600070205080204" pitchFamily="50" charset="-128"/>
              </a:rPr>
              <a:t>10</a:t>
            </a:r>
            <a:r>
              <a:rPr lang="ja-JP" altLang="en-US" sz="1505" dirty="0">
                <a:solidFill>
                  <a:prstClr val="black"/>
                </a:solidFill>
                <a:latin typeface="ＭＳ Ｐゴシック" panose="020B0600070205080204" pitchFamily="50" charset="-128"/>
              </a:rPr>
              <a:t>億円超が約６割を占める。</a:t>
            </a:r>
            <a:endParaRPr lang="en-US" altLang="ja-JP" sz="1505" dirty="0">
              <a:solidFill>
                <a:prstClr val="black"/>
              </a:solidFill>
              <a:latin typeface="ＭＳ Ｐゴシック" panose="020B0600070205080204" pitchFamily="50" charset="-128"/>
            </a:endParaRPr>
          </a:p>
          <a:p>
            <a:pPr marL="171737" indent="-171737">
              <a:lnSpc>
                <a:spcPct val="150000"/>
              </a:lnSpc>
              <a:buFont typeface="Wingdings" pitchFamily="2" charset="2"/>
              <a:buChar char="l"/>
              <a:tabLst>
                <a:tab pos="253871" algn="l"/>
              </a:tabLst>
            </a:pPr>
            <a:r>
              <a:rPr lang="ja-JP" altLang="en-US" sz="1505" dirty="0">
                <a:solidFill>
                  <a:prstClr val="black"/>
                </a:solidFill>
                <a:latin typeface="ＭＳ Ｐゴシック" panose="020B0600070205080204" pitchFamily="50" charset="-128"/>
              </a:rPr>
              <a:t>プロ人材の受入企業の従業員規模は、</a:t>
            </a:r>
            <a:r>
              <a:rPr lang="en-US" altLang="ja-JP" sz="1505" dirty="0">
                <a:solidFill>
                  <a:prstClr val="black"/>
                </a:solidFill>
                <a:latin typeface="ＭＳ Ｐゴシック" panose="020B0600070205080204" pitchFamily="50" charset="-128"/>
              </a:rPr>
              <a:t>100</a:t>
            </a:r>
            <a:r>
              <a:rPr lang="ja-JP" altLang="en-US" sz="1505" dirty="0">
                <a:solidFill>
                  <a:prstClr val="black"/>
                </a:solidFill>
                <a:latin typeface="ＭＳ Ｐゴシック" panose="020B0600070205080204" pitchFamily="50" charset="-128"/>
              </a:rPr>
              <a:t>人超が約半数を占める。</a:t>
            </a:r>
            <a:endParaRPr lang="en-US" altLang="ja-JP" sz="1505" dirty="0">
              <a:solidFill>
                <a:prstClr val="black"/>
              </a:solidFill>
              <a:latin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47955" y="2340692"/>
            <a:ext cx="4676037" cy="2883658"/>
          </a:xfrm>
          <a:prstGeom prst="rect">
            <a:avLst/>
          </a:prstGeom>
        </p:spPr>
      </p:pic>
      <p:pic>
        <p:nvPicPr>
          <p:cNvPr id="6" name="図 5"/>
          <p:cNvPicPr>
            <a:picLocks noChangeAspect="1"/>
          </p:cNvPicPr>
          <p:nvPr/>
        </p:nvPicPr>
        <p:blipFill>
          <a:blip r:embed="rId3"/>
          <a:stretch>
            <a:fillRect/>
          </a:stretch>
        </p:blipFill>
        <p:spPr>
          <a:xfrm>
            <a:off x="2668510" y="4008557"/>
            <a:ext cx="4682134" cy="2877561"/>
          </a:xfrm>
          <a:prstGeom prst="rect">
            <a:avLst/>
          </a:prstGeom>
        </p:spPr>
      </p:pic>
      <p:pic>
        <p:nvPicPr>
          <p:cNvPr id="7" name="図 6"/>
          <p:cNvPicPr>
            <a:picLocks noChangeAspect="1"/>
          </p:cNvPicPr>
          <p:nvPr/>
        </p:nvPicPr>
        <p:blipFill>
          <a:blip r:embed="rId4"/>
          <a:stretch>
            <a:fillRect/>
          </a:stretch>
        </p:blipFill>
        <p:spPr>
          <a:xfrm>
            <a:off x="5270674" y="2345542"/>
            <a:ext cx="4676037" cy="2883658"/>
          </a:xfrm>
          <a:prstGeom prst="rect">
            <a:avLst/>
          </a:prstGeom>
        </p:spPr>
      </p:pic>
      <p:sp>
        <p:nvSpPr>
          <p:cNvPr id="3" name="スライド番号プレースホルダー 2"/>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35</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386935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014879" y="3237719"/>
            <a:ext cx="4536055" cy="2797333"/>
          </a:xfrm>
          <a:prstGeom prst="rect">
            <a:avLst/>
          </a:prstGeom>
        </p:spPr>
      </p:pic>
      <p:pic>
        <p:nvPicPr>
          <p:cNvPr id="9" name="図 8"/>
          <p:cNvPicPr>
            <a:picLocks noChangeAspect="1"/>
          </p:cNvPicPr>
          <p:nvPr/>
        </p:nvPicPr>
        <p:blipFill>
          <a:blip r:embed="rId3"/>
          <a:stretch>
            <a:fillRect/>
          </a:stretch>
        </p:blipFill>
        <p:spPr>
          <a:xfrm>
            <a:off x="6012323" y="2314041"/>
            <a:ext cx="4601542" cy="2828031"/>
          </a:xfrm>
          <a:prstGeom prst="rect">
            <a:avLst/>
          </a:prstGeom>
        </p:spPr>
      </p:pic>
      <p:pic>
        <p:nvPicPr>
          <p:cNvPr id="7" name="図 6"/>
          <p:cNvPicPr>
            <a:picLocks noChangeAspect="1"/>
          </p:cNvPicPr>
          <p:nvPr/>
        </p:nvPicPr>
        <p:blipFill>
          <a:blip r:embed="rId4"/>
          <a:stretch>
            <a:fillRect/>
          </a:stretch>
        </p:blipFill>
        <p:spPr>
          <a:xfrm>
            <a:off x="1606870" y="2134985"/>
            <a:ext cx="4676037" cy="2883658"/>
          </a:xfrm>
          <a:prstGeom prst="rect">
            <a:avLst/>
          </a:prstGeom>
        </p:spPr>
      </p:pic>
      <p:pic>
        <p:nvPicPr>
          <p:cNvPr id="2" name="図 1"/>
          <p:cNvPicPr>
            <a:picLocks noChangeAspect="1"/>
          </p:cNvPicPr>
          <p:nvPr/>
        </p:nvPicPr>
        <p:blipFill>
          <a:blip r:embed="rId5"/>
          <a:stretch>
            <a:fillRect/>
          </a:stretch>
        </p:blipFill>
        <p:spPr>
          <a:xfrm>
            <a:off x="-548088" y="3133088"/>
            <a:ext cx="4682134" cy="2883658"/>
          </a:xfrm>
          <a:prstGeom prst="rect">
            <a:avLst/>
          </a:prstGeom>
        </p:spPr>
      </p:pic>
      <p:sp>
        <p:nvSpPr>
          <p:cNvPr id="13" name="正方形/長方形 12"/>
          <p:cNvSpPr/>
          <p:nvPr/>
        </p:nvSpPr>
        <p:spPr>
          <a:xfrm>
            <a:off x="1585288" y="2880668"/>
            <a:ext cx="415385"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プロ人材のミッション</a:t>
            </a:r>
            <a:endParaRPr lang="en-US" altLang="ja-JP" sz="1292" b="1" dirty="0">
              <a:solidFill>
                <a:schemeClr val="tx1"/>
              </a:solidFill>
              <a:latin typeface="游明朝 Demibold" panose="02020600000000000000" pitchFamily="18" charset="-128"/>
              <a:ea typeface="游明朝 Demibold" panose="02020600000000000000" pitchFamily="18" charset="-128"/>
            </a:endParaRPr>
          </a:p>
          <a:p>
            <a:pPr algn="ctr"/>
            <a:r>
              <a:rPr lang="en-US" altLang="ja-JP" sz="1292" b="1" dirty="0">
                <a:solidFill>
                  <a:schemeClr val="tx1"/>
                </a:solidFill>
                <a:latin typeface="游明朝 Demibold" panose="02020600000000000000" pitchFamily="18" charset="-128"/>
                <a:ea typeface="游明朝 Demibold" panose="02020600000000000000" pitchFamily="18" charset="-128"/>
              </a:rPr>
              <a:t>(N=17,884)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22" name="正方形/長方形 21"/>
          <p:cNvSpPr/>
          <p:nvPr/>
        </p:nvSpPr>
        <p:spPr>
          <a:xfrm>
            <a:off x="3772520" y="1844824"/>
            <a:ext cx="415385"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プロ人材のポスト</a:t>
            </a:r>
            <a:endParaRPr lang="en-US" altLang="ja-JP" sz="1292" b="1" dirty="0">
              <a:solidFill>
                <a:schemeClr val="tx1"/>
              </a:solidFill>
              <a:latin typeface="游明朝 Demibold" panose="02020600000000000000" pitchFamily="18" charset="-128"/>
              <a:ea typeface="游明朝 Demibold" panose="02020600000000000000" pitchFamily="18" charset="-128"/>
            </a:endParaRPr>
          </a:p>
          <a:p>
            <a:pPr algn="ctr"/>
            <a:r>
              <a:rPr lang="en-US" altLang="ja-JP" sz="1292" b="1" dirty="0">
                <a:solidFill>
                  <a:schemeClr val="tx1"/>
                </a:solidFill>
                <a:latin typeface="游明朝 Demibold" panose="02020600000000000000" pitchFamily="18" charset="-128"/>
                <a:ea typeface="游明朝 Demibold" panose="02020600000000000000" pitchFamily="18" charset="-128"/>
              </a:rPr>
              <a:t>(N=15,344)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33" name="正方形/長方形 32"/>
          <p:cNvSpPr/>
          <p:nvPr/>
        </p:nvSpPr>
        <p:spPr>
          <a:xfrm>
            <a:off x="713308" y="5663769"/>
            <a:ext cx="332308" cy="33230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defPPr>
              <a:defRPr lang="en-US"/>
            </a:defPPr>
            <a:lvl1pPr marL="0" algn="l" defTabSz="1072866" rtl="0" eaLnBrk="1" latinLnBrk="0" hangingPunct="1">
              <a:defRPr sz="2112" kern="1200">
                <a:solidFill>
                  <a:schemeClr val="lt1"/>
                </a:solidFill>
                <a:latin typeface="+mn-lt"/>
                <a:ea typeface="+mn-ea"/>
                <a:cs typeface="+mn-cs"/>
              </a:defRPr>
            </a:lvl1pPr>
            <a:lvl2pPr marL="536433" algn="l" defTabSz="1072866" rtl="0" eaLnBrk="1" latinLnBrk="0" hangingPunct="1">
              <a:defRPr sz="2112" kern="1200">
                <a:solidFill>
                  <a:schemeClr val="lt1"/>
                </a:solidFill>
                <a:latin typeface="+mn-lt"/>
                <a:ea typeface="+mn-ea"/>
                <a:cs typeface="+mn-cs"/>
              </a:defRPr>
            </a:lvl2pPr>
            <a:lvl3pPr marL="1072866" algn="l" defTabSz="1072866" rtl="0" eaLnBrk="1" latinLnBrk="0" hangingPunct="1">
              <a:defRPr sz="2112" kern="1200">
                <a:solidFill>
                  <a:schemeClr val="lt1"/>
                </a:solidFill>
                <a:latin typeface="+mn-lt"/>
                <a:ea typeface="+mn-ea"/>
                <a:cs typeface="+mn-cs"/>
              </a:defRPr>
            </a:lvl3pPr>
            <a:lvl4pPr marL="1609298" algn="l" defTabSz="1072866" rtl="0" eaLnBrk="1" latinLnBrk="0" hangingPunct="1">
              <a:defRPr sz="2112" kern="1200">
                <a:solidFill>
                  <a:schemeClr val="lt1"/>
                </a:solidFill>
                <a:latin typeface="+mn-lt"/>
                <a:ea typeface="+mn-ea"/>
                <a:cs typeface="+mn-cs"/>
              </a:defRPr>
            </a:lvl4pPr>
            <a:lvl5pPr marL="2145731" algn="l" defTabSz="1072866" rtl="0" eaLnBrk="1" latinLnBrk="0" hangingPunct="1">
              <a:defRPr sz="2112" kern="1200">
                <a:solidFill>
                  <a:schemeClr val="lt1"/>
                </a:solidFill>
                <a:latin typeface="+mn-lt"/>
                <a:ea typeface="+mn-ea"/>
                <a:cs typeface="+mn-cs"/>
              </a:defRPr>
            </a:lvl5pPr>
            <a:lvl6pPr marL="2682164" algn="l" defTabSz="1072866" rtl="0" eaLnBrk="1" latinLnBrk="0" hangingPunct="1">
              <a:defRPr sz="2112" kern="1200">
                <a:solidFill>
                  <a:schemeClr val="lt1"/>
                </a:solidFill>
                <a:latin typeface="+mn-lt"/>
                <a:ea typeface="+mn-ea"/>
                <a:cs typeface="+mn-cs"/>
              </a:defRPr>
            </a:lvl6pPr>
            <a:lvl7pPr marL="3218597" algn="l" defTabSz="1072866" rtl="0" eaLnBrk="1" latinLnBrk="0" hangingPunct="1">
              <a:defRPr sz="2112" kern="1200">
                <a:solidFill>
                  <a:schemeClr val="lt1"/>
                </a:solidFill>
                <a:latin typeface="+mn-lt"/>
                <a:ea typeface="+mn-ea"/>
                <a:cs typeface="+mn-cs"/>
              </a:defRPr>
            </a:lvl7pPr>
            <a:lvl8pPr marL="3755029" algn="l" defTabSz="1072866" rtl="0" eaLnBrk="1" latinLnBrk="0" hangingPunct="1">
              <a:defRPr sz="2112" kern="1200">
                <a:solidFill>
                  <a:schemeClr val="lt1"/>
                </a:solidFill>
                <a:latin typeface="+mn-lt"/>
                <a:ea typeface="+mn-ea"/>
                <a:cs typeface="+mn-cs"/>
              </a:defRPr>
            </a:lvl8pPr>
            <a:lvl9pPr marL="4291462" algn="l" defTabSz="1072866" rtl="0" eaLnBrk="1" latinLnBrk="0" hangingPunct="1">
              <a:defRPr sz="2112" kern="1200">
                <a:solidFill>
                  <a:schemeClr val="lt1"/>
                </a:solidFill>
                <a:latin typeface="+mn-lt"/>
                <a:ea typeface="+mn-ea"/>
                <a:cs typeface="+mn-cs"/>
              </a:defRPr>
            </a:lvl9pPr>
          </a:lstStyle>
          <a:p>
            <a:r>
              <a:rPr lang="en-US" altLang="ja-JP" sz="1015" dirty="0">
                <a:solidFill>
                  <a:schemeClr val="tx1"/>
                </a:solidFill>
                <a:latin typeface="游明朝 Demibold" panose="02020600000000000000" pitchFamily="18" charset="-128"/>
                <a:ea typeface="游明朝 Demibold" panose="02020600000000000000" pitchFamily="18" charset="-128"/>
              </a:rPr>
              <a:t>【</a:t>
            </a:r>
            <a:r>
              <a:rPr lang="ja-JP" altLang="en-US" sz="1015" dirty="0">
                <a:solidFill>
                  <a:schemeClr val="tx1"/>
                </a:solidFill>
                <a:latin typeface="游明朝 Demibold" panose="02020600000000000000" pitchFamily="18" charset="-128"/>
                <a:ea typeface="游明朝 Demibold" panose="02020600000000000000" pitchFamily="18" charset="-128"/>
              </a:rPr>
              <a:t>プロ人材のミッション例</a:t>
            </a:r>
            <a:r>
              <a:rPr lang="en-US" altLang="ja-JP" sz="1015" dirty="0">
                <a:solidFill>
                  <a:schemeClr val="tx1"/>
                </a:solidFill>
                <a:latin typeface="游明朝 Demibold" panose="02020600000000000000" pitchFamily="18" charset="-128"/>
                <a:ea typeface="游明朝 Demibold" panose="02020600000000000000" pitchFamily="18" charset="-128"/>
              </a:rPr>
              <a:t>】</a:t>
            </a:r>
          </a:p>
          <a:p>
            <a:pPr marL="166158" indent="-166158">
              <a:buFont typeface="Wingdings" panose="05000000000000000000" pitchFamily="2" charset="2"/>
              <a:buChar char="p"/>
            </a:pPr>
            <a:r>
              <a:rPr lang="ja-JP" altLang="en-US" sz="1015" dirty="0">
                <a:solidFill>
                  <a:schemeClr val="tx1"/>
                </a:solidFill>
                <a:latin typeface="游明朝 Demibold" panose="02020600000000000000" pitchFamily="18" charset="-128"/>
                <a:ea typeface="游明朝 Demibold" panose="02020600000000000000" pitchFamily="18" charset="-128"/>
              </a:rPr>
              <a:t>生産性向上</a:t>
            </a:r>
            <a:r>
              <a:rPr lang="en-US" altLang="ja-JP" sz="1015" dirty="0">
                <a:solidFill>
                  <a:schemeClr val="tx1"/>
                </a:solidFill>
                <a:latin typeface="游明朝 Demibold" panose="02020600000000000000" pitchFamily="18" charset="-128"/>
                <a:ea typeface="游明朝 Demibold" panose="02020600000000000000" pitchFamily="18" charset="-128"/>
              </a:rPr>
              <a:t>…</a:t>
            </a:r>
            <a:r>
              <a:rPr lang="ja-JP" altLang="en-US" sz="1015" dirty="0">
                <a:solidFill>
                  <a:schemeClr val="tx1"/>
                </a:solidFill>
                <a:latin typeface="游明朝 Demibold" panose="02020600000000000000" pitchFamily="18" charset="-128"/>
                <a:ea typeface="游明朝 Demibold" panose="02020600000000000000" pitchFamily="18" charset="-128"/>
              </a:rPr>
              <a:t>営業部門強化に成功後、増加した受注力に対応できる製造部門の体制強化</a:t>
            </a:r>
          </a:p>
          <a:p>
            <a:pPr marL="166158" indent="-166158">
              <a:buFont typeface="Wingdings" panose="05000000000000000000" pitchFamily="2" charset="2"/>
              <a:buChar char="p"/>
            </a:pPr>
            <a:r>
              <a:rPr lang="ja-JP" altLang="en-US" sz="1015" dirty="0">
                <a:solidFill>
                  <a:schemeClr val="tx1"/>
                </a:solidFill>
                <a:latin typeface="游明朝 Demibold" panose="02020600000000000000" pitchFamily="18" charset="-128"/>
                <a:ea typeface="游明朝 Demibold" panose="02020600000000000000" pitchFamily="18" charset="-128"/>
              </a:rPr>
              <a:t>販路開拓</a:t>
            </a:r>
            <a:r>
              <a:rPr lang="en-US" altLang="ja-JP" sz="1015" dirty="0">
                <a:solidFill>
                  <a:schemeClr val="tx1"/>
                </a:solidFill>
                <a:latin typeface="游明朝 Demibold" panose="02020600000000000000" pitchFamily="18" charset="-128"/>
                <a:ea typeface="游明朝 Demibold" panose="02020600000000000000" pitchFamily="18" charset="-128"/>
              </a:rPr>
              <a:t>…</a:t>
            </a:r>
            <a:r>
              <a:rPr lang="ja-JP" altLang="en-US" sz="1015" dirty="0">
                <a:solidFill>
                  <a:schemeClr val="tx1"/>
                </a:solidFill>
                <a:latin typeface="游明朝 Demibold" panose="02020600000000000000" pitchFamily="18" charset="-128"/>
                <a:ea typeface="游明朝 Demibold" panose="02020600000000000000" pitchFamily="18" charset="-128"/>
              </a:rPr>
              <a:t>中国や東南アジアなどの新興国における新たな販売網の構築</a:t>
            </a:r>
          </a:p>
          <a:p>
            <a:pPr marL="166158" indent="-166158">
              <a:buFont typeface="Wingdings" panose="05000000000000000000" pitchFamily="2" charset="2"/>
              <a:buChar char="p"/>
            </a:pPr>
            <a:r>
              <a:rPr lang="ja-JP" altLang="en-US" sz="1015" dirty="0">
                <a:solidFill>
                  <a:schemeClr val="tx1"/>
                </a:solidFill>
                <a:latin typeface="游明朝 Demibold" panose="02020600000000000000" pitchFamily="18" charset="-128"/>
                <a:ea typeface="游明朝 Demibold" panose="02020600000000000000" pitchFamily="18" charset="-128"/>
              </a:rPr>
              <a:t>経営管理</a:t>
            </a:r>
            <a:r>
              <a:rPr lang="en-US" altLang="ja-JP" sz="1015" dirty="0">
                <a:solidFill>
                  <a:schemeClr val="tx1"/>
                </a:solidFill>
                <a:latin typeface="游明朝 Demibold" panose="02020600000000000000" pitchFamily="18" charset="-128"/>
                <a:ea typeface="游明朝 Demibold" panose="02020600000000000000" pitchFamily="18" charset="-128"/>
              </a:rPr>
              <a:t>…</a:t>
            </a:r>
            <a:r>
              <a:rPr lang="ja-JP" altLang="en-US" sz="1015" dirty="0">
                <a:solidFill>
                  <a:schemeClr val="tx1"/>
                </a:solidFill>
                <a:latin typeface="游明朝 Demibold" panose="02020600000000000000" pitchFamily="18" charset="-128"/>
                <a:ea typeface="游明朝 Demibold" panose="02020600000000000000" pitchFamily="18" charset="-128"/>
              </a:rPr>
              <a:t>事業承継に向けた管理業務体制の強化</a:t>
            </a:r>
          </a:p>
          <a:p>
            <a:pPr marL="166158" indent="-166158">
              <a:buFont typeface="Wingdings" panose="05000000000000000000" pitchFamily="2" charset="2"/>
              <a:buChar char="p"/>
            </a:pPr>
            <a:r>
              <a:rPr lang="ja-JP" altLang="en-US" sz="1015" dirty="0">
                <a:solidFill>
                  <a:schemeClr val="tx1"/>
                </a:solidFill>
                <a:latin typeface="游明朝 Demibold" panose="02020600000000000000" pitchFamily="18" charset="-128"/>
                <a:ea typeface="游明朝 Demibold" panose="02020600000000000000" pitchFamily="18" charset="-128"/>
              </a:rPr>
              <a:t>事業分野拡張</a:t>
            </a:r>
            <a:r>
              <a:rPr lang="en-US" altLang="ja-JP" sz="1015" dirty="0">
                <a:solidFill>
                  <a:schemeClr val="tx1"/>
                </a:solidFill>
                <a:latin typeface="游明朝 Demibold" panose="02020600000000000000" pitchFamily="18" charset="-128"/>
                <a:ea typeface="游明朝 Demibold" panose="02020600000000000000" pitchFamily="18" charset="-128"/>
              </a:rPr>
              <a:t>…IT</a:t>
            </a:r>
            <a:r>
              <a:rPr lang="ja-JP" altLang="en-US" sz="1015" dirty="0">
                <a:solidFill>
                  <a:schemeClr val="tx1"/>
                </a:solidFill>
                <a:latin typeface="游明朝 Demibold" panose="02020600000000000000" pitchFamily="18" charset="-128"/>
                <a:ea typeface="游明朝 Demibold" panose="02020600000000000000" pitchFamily="18" charset="-128"/>
              </a:rPr>
              <a:t>を活用した地域活性化に資する新規事業への着手</a:t>
            </a:r>
          </a:p>
        </p:txBody>
      </p:sp>
      <p:sp>
        <p:nvSpPr>
          <p:cNvPr id="16" name="正方形/長方形 15"/>
          <p:cNvSpPr/>
          <p:nvPr/>
        </p:nvSpPr>
        <p:spPr>
          <a:xfrm>
            <a:off x="8771770" y="5829924"/>
            <a:ext cx="415385"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US" altLang="ja-JP" sz="1108" dirty="0">
                <a:solidFill>
                  <a:schemeClr val="tx1"/>
                </a:solidFill>
                <a:latin typeface="游明朝 Demibold" panose="02020600000000000000" pitchFamily="18" charset="-128"/>
                <a:ea typeface="游明朝 Demibold" panose="02020600000000000000" pitchFamily="18" charset="-128"/>
              </a:rPr>
              <a:t>(</a:t>
            </a:r>
            <a:r>
              <a:rPr lang="zh-TW" altLang="en-US" sz="1108" dirty="0">
                <a:solidFill>
                  <a:schemeClr val="tx1"/>
                </a:solidFill>
                <a:latin typeface="游明朝 Demibold" panose="02020600000000000000" pitchFamily="18" charset="-128"/>
                <a:ea typeface="游明朝 Demibold" panose="02020600000000000000" pitchFamily="18" charset="-128"/>
              </a:rPr>
              <a:t>令和</a:t>
            </a:r>
            <a:r>
              <a:rPr lang="ja-JP" altLang="en-US" sz="1108" dirty="0">
                <a:solidFill>
                  <a:schemeClr val="tx1"/>
                </a:solidFill>
                <a:latin typeface="游明朝 Demibold" panose="02020600000000000000" pitchFamily="18" charset="-128"/>
                <a:ea typeface="游明朝 Demibold" panose="02020600000000000000" pitchFamily="18" charset="-128"/>
              </a:rPr>
              <a:t>４</a:t>
            </a:r>
            <a:r>
              <a:rPr lang="zh-TW" altLang="en-US" sz="1108" dirty="0">
                <a:solidFill>
                  <a:schemeClr val="tx1"/>
                </a:solidFill>
                <a:latin typeface="游明朝 Demibold" panose="02020600000000000000" pitchFamily="18" charset="-128"/>
                <a:ea typeface="游明朝 Demibold" panose="02020600000000000000" pitchFamily="18" charset="-128"/>
              </a:rPr>
              <a:t>年</a:t>
            </a:r>
            <a:r>
              <a:rPr lang="ja-JP" altLang="en-US" sz="1108" dirty="0">
                <a:solidFill>
                  <a:schemeClr val="tx1"/>
                </a:solidFill>
                <a:latin typeface="游明朝 Demibold" panose="02020600000000000000" pitchFamily="18" charset="-128"/>
                <a:ea typeface="游明朝 Demibold" panose="02020600000000000000" pitchFamily="18" charset="-128"/>
              </a:rPr>
              <a:t>７</a:t>
            </a:r>
            <a:r>
              <a:rPr lang="zh-TW" altLang="en-US" sz="1108" dirty="0">
                <a:solidFill>
                  <a:schemeClr val="tx1"/>
                </a:solidFill>
                <a:latin typeface="游明朝 Demibold" panose="02020600000000000000" pitchFamily="18" charset="-128"/>
                <a:ea typeface="游明朝 Demibold" panose="02020600000000000000" pitchFamily="18" charset="-128"/>
              </a:rPr>
              <a:t>月末現在</a:t>
            </a:r>
            <a:r>
              <a:rPr lang="en-US" altLang="ja-JP" sz="1108" dirty="0">
                <a:solidFill>
                  <a:schemeClr val="tx1"/>
                </a:solidFill>
                <a:latin typeface="游明朝 Demibold" panose="02020600000000000000" pitchFamily="18" charset="-128"/>
                <a:ea typeface="游明朝 Demibold" panose="02020600000000000000" pitchFamily="18" charset="-128"/>
              </a:rPr>
              <a:t>)</a:t>
            </a:r>
            <a:endParaRPr lang="ja-JP" altLang="en-US" sz="1108" dirty="0">
              <a:solidFill>
                <a:schemeClr val="tx1"/>
              </a:solidFill>
              <a:latin typeface="游明朝 Demibold" panose="02020600000000000000" pitchFamily="18" charset="-128"/>
              <a:ea typeface="游明朝 Demibold" panose="02020600000000000000" pitchFamily="18" charset="-128"/>
            </a:endParaRPr>
          </a:p>
        </p:txBody>
      </p:sp>
      <p:sp>
        <p:nvSpPr>
          <p:cNvPr id="18" name="正方形/長方形 17"/>
          <p:cNvSpPr/>
          <p:nvPr/>
        </p:nvSpPr>
        <p:spPr>
          <a:xfrm>
            <a:off x="8688692" y="6079155"/>
            <a:ext cx="332308"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marL="166158" indent="-166158" algn="r">
              <a:buFont typeface="游明朝 Demibold" panose="02020600000000000000" pitchFamily="18" charset="-128"/>
              <a:buChar char="※"/>
            </a:pPr>
            <a:r>
              <a:rPr lang="ja-JP" altLang="en-US" sz="1108" dirty="0">
                <a:solidFill>
                  <a:schemeClr val="tx1"/>
                </a:solidFill>
                <a:latin typeface="游明朝 Demibold" panose="02020600000000000000" pitchFamily="18" charset="-128"/>
                <a:ea typeface="游明朝 Demibold" panose="02020600000000000000" pitchFamily="18" charset="-128"/>
              </a:rPr>
              <a:t>過去の沖縄県の成約７件を除く</a:t>
            </a:r>
          </a:p>
        </p:txBody>
      </p:sp>
      <p:sp>
        <p:nvSpPr>
          <p:cNvPr id="19" name="正方形/長方形 18"/>
          <p:cNvSpPr/>
          <p:nvPr/>
        </p:nvSpPr>
        <p:spPr>
          <a:xfrm>
            <a:off x="8066008" y="2091461"/>
            <a:ext cx="415385"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県外への</a:t>
            </a:r>
            <a:r>
              <a:rPr lang="en-US" altLang="ja-JP" sz="1292" b="1" dirty="0">
                <a:solidFill>
                  <a:schemeClr val="tx1"/>
                </a:solidFill>
                <a:latin typeface="游明朝 Demibold" panose="02020600000000000000" pitchFamily="18" charset="-128"/>
                <a:ea typeface="游明朝 Demibold" panose="02020600000000000000" pitchFamily="18" charset="-128"/>
              </a:rPr>
              <a:t>	</a:t>
            </a:r>
            <a:r>
              <a:rPr lang="ja-JP" altLang="en-US" sz="1292" b="1" dirty="0">
                <a:solidFill>
                  <a:schemeClr val="tx1"/>
                </a:solidFill>
                <a:latin typeface="游明朝 Demibold" panose="02020600000000000000" pitchFamily="18" charset="-128"/>
                <a:ea typeface="游明朝 Demibold" panose="02020600000000000000" pitchFamily="18" charset="-128"/>
              </a:rPr>
              <a:t>転居有無</a:t>
            </a:r>
            <a:endParaRPr lang="en-US" altLang="ja-JP" sz="1292" b="1" dirty="0">
              <a:solidFill>
                <a:schemeClr val="tx1"/>
              </a:solidFill>
              <a:latin typeface="游明朝 Demibold" panose="02020600000000000000" pitchFamily="18" charset="-128"/>
              <a:ea typeface="游明朝 Demibold" panose="02020600000000000000" pitchFamily="18" charset="-128"/>
            </a:endParaRPr>
          </a:p>
          <a:p>
            <a:pPr algn="ctr"/>
            <a:r>
              <a:rPr lang="ja-JP" altLang="en-US" sz="1292" b="1" dirty="0">
                <a:solidFill>
                  <a:schemeClr val="tx1"/>
                </a:solidFill>
                <a:latin typeface="游明朝 Demibold" panose="02020600000000000000" pitchFamily="18" charset="-128"/>
                <a:ea typeface="游明朝 Demibold" panose="02020600000000000000" pitchFamily="18" charset="-128"/>
              </a:rPr>
              <a:t> </a:t>
            </a:r>
            <a:r>
              <a:rPr lang="en-US" altLang="ja-JP" sz="1292" b="1" dirty="0">
                <a:solidFill>
                  <a:schemeClr val="tx1"/>
                </a:solidFill>
                <a:latin typeface="游明朝 Demibold" panose="02020600000000000000" pitchFamily="18" charset="-128"/>
                <a:ea typeface="游明朝 Demibold" panose="02020600000000000000" pitchFamily="18" charset="-128"/>
              </a:rPr>
              <a:t>(N=15,344)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29" name="正方形/長方形 28"/>
          <p:cNvSpPr/>
          <p:nvPr/>
        </p:nvSpPr>
        <p:spPr>
          <a:xfrm>
            <a:off x="6040090" y="2860450"/>
            <a:ext cx="328264" cy="35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92" b="1" dirty="0">
                <a:solidFill>
                  <a:schemeClr val="tx1"/>
                </a:solidFill>
                <a:latin typeface="游明朝 Demibold" panose="02020600000000000000" pitchFamily="18" charset="-128"/>
                <a:ea typeface="游明朝 Demibold" panose="02020600000000000000" pitchFamily="18" charset="-128"/>
              </a:rPr>
              <a:t>プロ人材の年代</a:t>
            </a:r>
            <a:endParaRPr lang="en-US" altLang="ja-JP" sz="1292" b="1" dirty="0">
              <a:solidFill>
                <a:schemeClr val="tx1"/>
              </a:solidFill>
              <a:latin typeface="游明朝 Demibold" panose="02020600000000000000" pitchFamily="18" charset="-128"/>
              <a:ea typeface="游明朝 Demibold" panose="02020600000000000000" pitchFamily="18" charset="-128"/>
            </a:endParaRPr>
          </a:p>
          <a:p>
            <a:pPr algn="ctr"/>
            <a:r>
              <a:rPr lang="en-US" altLang="ja-JP" sz="1292" b="1" dirty="0">
                <a:solidFill>
                  <a:schemeClr val="tx1"/>
                </a:solidFill>
                <a:latin typeface="游明朝 Demibold" panose="02020600000000000000" pitchFamily="18" charset="-128"/>
                <a:ea typeface="游明朝 Demibold" panose="02020600000000000000" pitchFamily="18" charset="-128"/>
              </a:rPr>
              <a:t>(N=17,884)</a:t>
            </a:r>
            <a:endParaRPr lang="ja-JP" altLang="en-US" sz="1292" b="1" dirty="0">
              <a:solidFill>
                <a:schemeClr val="tx1"/>
              </a:solidFill>
              <a:latin typeface="游明朝 Demibold" panose="02020600000000000000" pitchFamily="18" charset="-128"/>
              <a:ea typeface="游明朝 Demibold" panose="02020600000000000000" pitchFamily="18" charset="-128"/>
            </a:endParaRPr>
          </a:p>
        </p:txBody>
      </p:sp>
      <p:sp>
        <p:nvSpPr>
          <p:cNvPr id="21" name="テキスト ボックス 20"/>
          <p:cNvSpPr txBox="1"/>
          <p:nvPr/>
        </p:nvSpPr>
        <p:spPr>
          <a:xfrm>
            <a:off x="545930" y="116633"/>
            <a:ext cx="8871566"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成約案件の内訳②</a:t>
            </a:r>
          </a:p>
        </p:txBody>
      </p:sp>
      <p:sp>
        <p:nvSpPr>
          <p:cNvPr id="27" name="正方形/長方形 26"/>
          <p:cNvSpPr/>
          <p:nvPr/>
        </p:nvSpPr>
        <p:spPr>
          <a:xfrm>
            <a:off x="545930" y="587813"/>
            <a:ext cx="8869252" cy="954107"/>
          </a:xfrm>
          <a:prstGeom prst="rect">
            <a:avLst/>
          </a:prstGeom>
          <a:ln>
            <a:solidFill>
              <a:srgbClr val="183674"/>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Wingdings" panose="05000000000000000000" pitchFamily="2" charset="2"/>
              <a:buChar char="l"/>
            </a:pPr>
            <a:r>
              <a:rPr lang="ja-JP" altLang="en-US" sz="1400" kern="0" dirty="0">
                <a:latin typeface="+mn-ea"/>
              </a:rPr>
              <a:t>プロ人材のミッションは、多岐に亘るが、生産性向上がもっとも多く約４割を占める。</a:t>
            </a:r>
            <a:endParaRPr lang="en-US" altLang="ja-JP" sz="1400" kern="0" dirty="0">
              <a:latin typeface="+mn-ea"/>
            </a:endParaRPr>
          </a:p>
          <a:p>
            <a:pPr marL="285750" indent="-285750">
              <a:buFont typeface="Wingdings" panose="05000000000000000000" pitchFamily="2" charset="2"/>
              <a:buChar char="l"/>
            </a:pPr>
            <a:r>
              <a:rPr lang="ja-JP" altLang="en-US" sz="1400" kern="0" dirty="0">
                <a:latin typeface="+mn-ea"/>
              </a:rPr>
              <a:t>プロ人材のポストは、専門職・エキスパートがもっとも多く約４割、課長相当以上は２割以上を占める。</a:t>
            </a:r>
            <a:endParaRPr lang="en-US" altLang="ja-JP" sz="1400" kern="0" dirty="0">
              <a:latin typeface="+mn-ea"/>
            </a:endParaRPr>
          </a:p>
          <a:p>
            <a:pPr marL="285750" indent="-285750">
              <a:buFont typeface="Wingdings" panose="05000000000000000000" pitchFamily="2" charset="2"/>
              <a:buChar char="l"/>
            </a:pPr>
            <a:r>
              <a:rPr lang="ja-JP" altLang="en-US" sz="1400" kern="0" dirty="0">
                <a:latin typeface="+mn-ea"/>
              </a:rPr>
              <a:t>プロ人材の年代は、</a:t>
            </a:r>
            <a:r>
              <a:rPr lang="en-US" altLang="ja-JP" sz="1400" kern="0" dirty="0">
                <a:latin typeface="+mn-ea"/>
              </a:rPr>
              <a:t>30</a:t>
            </a:r>
            <a:r>
              <a:rPr lang="ja-JP" altLang="en-US" sz="1400" kern="0" dirty="0">
                <a:latin typeface="+mn-ea"/>
              </a:rPr>
              <a:t>歳代がもっとも多く約３割を占め、</a:t>
            </a:r>
            <a:r>
              <a:rPr lang="en-US" altLang="ja-JP" sz="1400" kern="0" dirty="0">
                <a:latin typeface="+mn-ea"/>
              </a:rPr>
              <a:t>40</a:t>
            </a:r>
            <a:r>
              <a:rPr lang="ja-JP" altLang="en-US" sz="1400" kern="0" dirty="0">
                <a:latin typeface="+mn-ea"/>
              </a:rPr>
              <a:t>歳代以下が約</a:t>
            </a:r>
            <a:r>
              <a:rPr lang="en-US" altLang="ja-JP" sz="1400" kern="0" dirty="0">
                <a:latin typeface="+mn-ea"/>
              </a:rPr>
              <a:t>8</a:t>
            </a:r>
            <a:r>
              <a:rPr lang="ja-JP" altLang="en-US" sz="1400" kern="0" dirty="0">
                <a:latin typeface="+mn-ea"/>
              </a:rPr>
              <a:t>割を占める。</a:t>
            </a:r>
            <a:endParaRPr lang="en-US" altLang="ja-JP" sz="1400" kern="0" dirty="0">
              <a:latin typeface="+mn-ea"/>
            </a:endParaRPr>
          </a:p>
          <a:p>
            <a:pPr marL="285750" indent="-285750">
              <a:buFont typeface="Wingdings" panose="05000000000000000000" pitchFamily="2" charset="2"/>
              <a:buChar char="l"/>
            </a:pPr>
            <a:r>
              <a:rPr lang="ja-JP" altLang="en-US" sz="1400" kern="0" dirty="0">
                <a:latin typeface="+mn-ea"/>
              </a:rPr>
              <a:t>県外への転居は、転居有が約４割を占める。</a:t>
            </a:r>
            <a:endParaRPr lang="en-US" altLang="ja-JP" sz="1400" kern="0" dirty="0">
              <a:latin typeface="+mn-ea"/>
            </a:endParaRPr>
          </a:p>
        </p:txBody>
      </p:sp>
      <p:sp>
        <p:nvSpPr>
          <p:cNvPr id="3" name="正方形/長方形 2"/>
          <p:cNvSpPr/>
          <p:nvPr/>
        </p:nvSpPr>
        <p:spPr>
          <a:xfrm>
            <a:off x="704528" y="6525344"/>
            <a:ext cx="7930774" cy="230832"/>
          </a:xfrm>
          <a:prstGeom prst="rect">
            <a:avLst/>
          </a:prstGeom>
        </p:spPr>
        <p:txBody>
          <a:bodyPr wrap="square">
            <a:spAutoFit/>
          </a:bodyPr>
          <a:lstStyle/>
          <a:p>
            <a:pPr marL="180000" indent="-180000">
              <a:buFont typeface="游明朝 Demibold" panose="02020600000000000000" pitchFamily="18" charset="-128"/>
              <a:buChar char="※"/>
            </a:pPr>
            <a:r>
              <a:rPr lang="ja-JP" altLang="en-US" sz="900" dirty="0">
                <a:solidFill>
                  <a:srgbClr val="202124"/>
                </a:solidFill>
                <a:latin typeface="游明朝 Demibold" panose="02020600000000000000" pitchFamily="18" charset="-128"/>
                <a:ea typeface="游明朝 Demibold" panose="02020600000000000000" pitchFamily="18" charset="-128"/>
              </a:rPr>
              <a:t>「プロ人材のポスト」「県外への転居有無」は、契約形態が「正社員」「雇用契約</a:t>
            </a:r>
            <a:r>
              <a:rPr lang="en-US" altLang="ja-JP" sz="900" dirty="0">
                <a:solidFill>
                  <a:srgbClr val="202124"/>
                </a:solidFill>
                <a:latin typeface="游明朝 Demibold" panose="02020600000000000000" pitchFamily="18" charset="-128"/>
                <a:ea typeface="游明朝 Demibold" panose="02020600000000000000" pitchFamily="18" charset="-128"/>
              </a:rPr>
              <a:t>(</a:t>
            </a:r>
            <a:r>
              <a:rPr lang="ja-JP" altLang="en-US" sz="900" dirty="0">
                <a:solidFill>
                  <a:srgbClr val="202124"/>
                </a:solidFill>
                <a:latin typeface="游明朝 Demibold" panose="02020600000000000000" pitchFamily="18" charset="-128"/>
                <a:ea typeface="游明朝 Demibold" panose="02020600000000000000" pitchFamily="18" charset="-128"/>
              </a:rPr>
              <a:t>フルタイム</a:t>
            </a:r>
            <a:r>
              <a:rPr lang="en-US" altLang="ja-JP" sz="900" dirty="0">
                <a:solidFill>
                  <a:srgbClr val="202124"/>
                </a:solidFill>
                <a:latin typeface="游明朝 Demibold" panose="02020600000000000000" pitchFamily="18" charset="-128"/>
                <a:ea typeface="游明朝 Demibold" panose="02020600000000000000" pitchFamily="18" charset="-128"/>
              </a:rPr>
              <a:t>)</a:t>
            </a:r>
            <a:r>
              <a:rPr lang="ja-JP" altLang="en-US" sz="900" dirty="0">
                <a:solidFill>
                  <a:srgbClr val="202124"/>
                </a:solidFill>
                <a:latin typeface="游明朝 Demibold" panose="02020600000000000000" pitchFamily="18" charset="-128"/>
                <a:ea typeface="游明朝 Demibold" panose="02020600000000000000" pitchFamily="18" charset="-128"/>
              </a:rPr>
              <a:t>」に該当するものを成約事例より抽出</a:t>
            </a:r>
            <a:endParaRPr lang="en-US" altLang="ja-JP" sz="900" dirty="0">
              <a:solidFill>
                <a:srgbClr val="202124"/>
              </a:solidFill>
              <a:latin typeface="游明朝 Demibold" panose="02020600000000000000" pitchFamily="18" charset="-128"/>
              <a:ea typeface="游明朝 Demibold" panose="02020600000000000000" pitchFamily="18" charset="-128"/>
            </a:endParaRPr>
          </a:p>
        </p:txBody>
      </p:sp>
      <p:sp>
        <p:nvSpPr>
          <p:cNvPr id="4" name="スライド番号プレースホルダー 3"/>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36</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83653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17689" y="3733181"/>
            <a:ext cx="9859098" cy="3041381"/>
            <a:chOff x="18000" y="612000"/>
            <a:chExt cx="10032896" cy="3094995"/>
          </a:xfrm>
        </p:grpSpPr>
        <p:sp>
          <p:nvSpPr>
            <p:cNvPr id="52" name="テキスト ボックス 51"/>
            <p:cNvSpPr txBox="1"/>
            <p:nvPr/>
          </p:nvSpPr>
          <p:spPr>
            <a:xfrm>
              <a:off x="5013548" y="878417"/>
              <a:ext cx="4932000" cy="1370514"/>
            </a:xfrm>
            <a:prstGeom prst="rect">
              <a:avLst/>
            </a:prstGeom>
            <a:noFill/>
            <a:ln>
              <a:noFill/>
            </a:ln>
          </p:spPr>
          <p:txBody>
            <a:bodyPr wrap="square" rIns="35376" rtlCol="0">
              <a:noAutofit/>
            </a:bodyPr>
            <a:lstStyle/>
            <a:p>
              <a:endParaRPr lang="en-US" altLang="ja-JP" sz="1376" dirty="0">
                <a:latin typeface="+mn-ea"/>
              </a:endParaRPr>
            </a:p>
            <a:p>
              <a:pPr lvl="0"/>
              <a:r>
                <a:rPr lang="ja-JP" altLang="en-US" sz="1376" dirty="0">
                  <a:solidFill>
                    <a:prstClr val="black"/>
                  </a:solidFill>
                  <a:latin typeface="ＭＳ Ｐゴシック" panose="020B0600070205080204" pitchFamily="50" charset="-128"/>
                </a:rPr>
                <a:t>還流ルート： Ｉ ターン</a:t>
              </a:r>
              <a:endParaRPr lang="en-US" altLang="ja-JP" sz="1376" dirty="0">
                <a:solidFill>
                  <a:prstClr val="black"/>
                </a:solidFill>
                <a:latin typeface="ＭＳ Ｐゴシック" panose="020B0600070205080204" pitchFamily="50" charset="-128"/>
              </a:endParaRPr>
            </a:p>
            <a:p>
              <a:pPr lvl="0"/>
              <a:r>
                <a:rPr lang="ja-JP" altLang="en-US" sz="1376" dirty="0">
                  <a:solidFill>
                    <a:prstClr val="black"/>
                  </a:solidFill>
                  <a:latin typeface="ＭＳ Ｐゴシック" panose="020B0600070205080204" pitchFamily="50" charset="-128"/>
                </a:rPr>
                <a:t>前職：</a:t>
              </a:r>
              <a:r>
                <a:rPr lang="en-US" altLang="ja-JP" sz="1376" dirty="0">
                  <a:solidFill>
                    <a:prstClr val="black"/>
                  </a:solidFill>
                  <a:latin typeface="ＭＳ Ｐゴシック" panose="020B0600070205080204" pitchFamily="50" charset="-128"/>
                </a:rPr>
                <a:t>JASDAQ</a:t>
              </a:r>
              <a:r>
                <a:rPr lang="ja-JP" altLang="en-US" sz="1376" dirty="0">
                  <a:solidFill>
                    <a:prstClr val="black"/>
                  </a:solidFill>
                  <a:latin typeface="ＭＳ Ｐゴシック" panose="020B0600070205080204" pitchFamily="50" charset="-128"/>
                </a:rPr>
                <a:t>上場企業で経営企画職</a:t>
              </a:r>
              <a:endParaRPr lang="en-US" altLang="ja-JP" sz="1376" dirty="0">
                <a:solidFill>
                  <a:prstClr val="black"/>
                </a:solidFill>
                <a:latin typeface="ＭＳ Ｐゴシック" panose="020B0600070205080204" pitchFamily="50" charset="-128"/>
              </a:endParaRPr>
            </a:p>
            <a:p>
              <a:pPr lvl="0"/>
              <a:r>
                <a:rPr lang="ja-JP" altLang="en-US" sz="1376" dirty="0">
                  <a:solidFill>
                    <a:prstClr val="black"/>
                  </a:solidFill>
                  <a:latin typeface="ＭＳ Ｐゴシック" panose="020B0600070205080204" pitchFamily="50" charset="-128"/>
                </a:rPr>
                <a:t>　　　 として海外事業所の設立、事業立</a:t>
              </a:r>
              <a:endParaRPr lang="en-US" altLang="ja-JP" sz="1376" dirty="0">
                <a:solidFill>
                  <a:prstClr val="black"/>
                </a:solidFill>
                <a:latin typeface="ＭＳ Ｐゴシック" panose="020B0600070205080204" pitchFamily="50" charset="-128"/>
              </a:endParaRPr>
            </a:p>
            <a:p>
              <a:pPr lvl="0"/>
              <a:r>
                <a:rPr lang="ja-JP" altLang="en-US" sz="1376" dirty="0">
                  <a:solidFill>
                    <a:prstClr val="black"/>
                  </a:solidFill>
                  <a:latin typeface="ＭＳ Ｐゴシック" panose="020B0600070205080204" pitchFamily="50" charset="-128"/>
                </a:rPr>
                <a:t>　　　 </a:t>
              </a:r>
              <a:r>
                <a:rPr lang="ja-JP" altLang="en-US" sz="1376" dirty="0" err="1">
                  <a:solidFill>
                    <a:prstClr val="black"/>
                  </a:solidFill>
                  <a:latin typeface="ＭＳ Ｐゴシック" panose="020B0600070205080204" pitchFamily="50" charset="-128"/>
                </a:rPr>
                <a:t>ち</a:t>
              </a:r>
              <a:r>
                <a:rPr lang="ja-JP" altLang="en-US" sz="1376" dirty="0">
                  <a:solidFill>
                    <a:prstClr val="black"/>
                  </a:solidFill>
                  <a:latin typeface="ＭＳ Ｐゴシック" panose="020B0600070205080204" pitchFamily="50" charset="-128"/>
                </a:rPr>
                <a:t>上げに携わる</a:t>
              </a:r>
              <a:endParaRPr lang="en-US" altLang="ja-JP" sz="1376" dirty="0">
                <a:solidFill>
                  <a:prstClr val="black"/>
                </a:solidFill>
                <a:latin typeface="ＭＳ Ｐゴシック" panose="020B0600070205080204" pitchFamily="50" charset="-128"/>
              </a:endParaRPr>
            </a:p>
          </p:txBody>
        </p:sp>
        <p:sp>
          <p:nvSpPr>
            <p:cNvPr id="46" name="正方形/長方形 45"/>
            <p:cNvSpPr/>
            <p:nvPr/>
          </p:nvSpPr>
          <p:spPr>
            <a:xfrm>
              <a:off x="18000" y="612000"/>
              <a:ext cx="1788847" cy="285670"/>
            </a:xfrm>
            <a:prstGeom prst="rect">
              <a:avLst/>
            </a:prstGeom>
            <a:solidFill>
              <a:schemeClr val="accent5"/>
            </a:solidFill>
            <a:ln w="12700">
              <a:no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ctr" anchorCtr="0" forceAA="0" compatLnSpc="1">
              <a:prstTxWarp prst="textNoShape">
                <a:avLst/>
              </a:prstTxWarp>
              <a:noAutofit/>
            </a:bodyPr>
            <a:lstStyle/>
            <a:p>
              <a:pPr lvl="0" algn="ctr"/>
              <a:r>
                <a:rPr lang="ja-JP" altLang="en-US" sz="1572" b="1" dirty="0">
                  <a:solidFill>
                    <a:prstClr val="white"/>
                  </a:solidFill>
                </a:rPr>
                <a:t>秋田県（大館市）</a:t>
              </a:r>
            </a:p>
          </p:txBody>
        </p:sp>
        <p:sp>
          <p:nvSpPr>
            <p:cNvPr id="47" name="テキスト ボックス 46"/>
            <p:cNvSpPr txBox="1"/>
            <p:nvPr/>
          </p:nvSpPr>
          <p:spPr>
            <a:xfrm>
              <a:off x="18000" y="897670"/>
              <a:ext cx="2417132" cy="1370514"/>
            </a:xfrm>
            <a:prstGeom prst="rect">
              <a:avLst/>
            </a:prstGeom>
            <a:noFill/>
            <a:ln w="19050">
              <a:solidFill>
                <a:schemeClr val="accent5"/>
              </a:solidFill>
            </a:ln>
          </p:spPr>
          <p:txBody>
            <a:bodyPr wrap="square" rtlCol="0">
              <a:noAutofit/>
            </a:bodyPr>
            <a:lstStyle/>
            <a:p>
              <a:pPr lvl="0"/>
              <a:r>
                <a:rPr lang="en-US" altLang="ja-JP" sz="1376" dirty="0">
                  <a:solidFill>
                    <a:prstClr val="black"/>
                  </a:solidFill>
                  <a:latin typeface="ＭＳ Ｐゴシック" panose="020B0600070205080204" pitchFamily="50" charset="-128"/>
                </a:rPr>
                <a:t>【</a:t>
              </a:r>
              <a:r>
                <a:rPr lang="ja-JP" altLang="en-US" sz="1376" dirty="0">
                  <a:solidFill>
                    <a:prstClr val="black"/>
                  </a:solidFill>
                  <a:latin typeface="ＭＳ Ｐゴシック" panose="020B0600070205080204" pitchFamily="50" charset="-128"/>
                </a:rPr>
                <a:t>企業概要</a:t>
              </a:r>
              <a:r>
                <a:rPr lang="en-US" altLang="ja-JP" sz="1376" dirty="0">
                  <a:solidFill>
                    <a:prstClr val="black"/>
                  </a:solidFill>
                  <a:latin typeface="ＭＳ Ｐゴシック" panose="020B0600070205080204" pitchFamily="50" charset="-128"/>
                </a:rPr>
                <a:t>】</a:t>
              </a:r>
            </a:p>
            <a:p>
              <a:pPr lvl="0"/>
              <a:r>
                <a:rPr lang="ja-JP" altLang="en-US" sz="1376" dirty="0">
                  <a:solidFill>
                    <a:prstClr val="black"/>
                  </a:solidFill>
                  <a:latin typeface="ＭＳ Ｐゴシック" panose="020B0600070205080204" pitchFamily="50" charset="-128"/>
                </a:rPr>
                <a:t>一般社団法人　秋田犬ツーリズム</a:t>
              </a:r>
              <a:endParaRPr lang="en-US" altLang="ja-JP" sz="1376" dirty="0">
                <a:solidFill>
                  <a:prstClr val="black"/>
                </a:solidFill>
                <a:latin typeface="ＭＳ Ｐゴシック" panose="020B0600070205080204" pitchFamily="50" charset="-128"/>
              </a:endParaRPr>
            </a:p>
            <a:p>
              <a:pPr lvl="0"/>
              <a:r>
                <a:rPr lang="ja-JP" altLang="en-US" sz="1376" dirty="0">
                  <a:solidFill>
                    <a:prstClr val="black"/>
                  </a:solidFill>
                  <a:latin typeface="ＭＳ Ｐゴシック" panose="020B0600070205080204" pitchFamily="50" charset="-128"/>
                </a:rPr>
                <a:t>業種　 ： 地域連携</a:t>
              </a:r>
              <a:r>
                <a:rPr lang="en-US" altLang="ja-JP" sz="1376" dirty="0">
                  <a:solidFill>
                    <a:prstClr val="black"/>
                  </a:solidFill>
                  <a:latin typeface="ＭＳ Ｐゴシック" panose="020B0600070205080204" pitchFamily="50" charset="-128"/>
                </a:rPr>
                <a:t>DMO</a:t>
              </a:r>
            </a:p>
            <a:p>
              <a:pPr lvl="0"/>
              <a:r>
                <a:rPr lang="ja-JP" altLang="en-US" sz="1376" dirty="0">
                  <a:solidFill>
                    <a:prstClr val="black"/>
                  </a:solidFill>
                  <a:latin typeface="ＭＳ Ｐゴシック" panose="020B0600070205080204" pitchFamily="50" charset="-128"/>
                </a:rPr>
                <a:t>創業　 ： 平成</a:t>
              </a:r>
              <a:r>
                <a:rPr lang="en-US" altLang="ja-JP" sz="1376" dirty="0">
                  <a:solidFill>
                    <a:prstClr val="black"/>
                  </a:solidFill>
                  <a:latin typeface="ＭＳ Ｐゴシック" panose="020B0600070205080204" pitchFamily="50" charset="-128"/>
                </a:rPr>
                <a:t>28</a:t>
              </a:r>
              <a:r>
                <a:rPr lang="ja-JP" altLang="en-US" sz="1376" dirty="0">
                  <a:solidFill>
                    <a:prstClr val="black"/>
                  </a:solidFill>
                  <a:latin typeface="ＭＳ Ｐゴシック" panose="020B0600070205080204" pitchFamily="50" charset="-128"/>
                </a:rPr>
                <a:t>年</a:t>
              </a:r>
              <a:r>
                <a:rPr lang="en-US" altLang="ja-JP" sz="1376" dirty="0">
                  <a:solidFill>
                    <a:prstClr val="black"/>
                  </a:solidFill>
                  <a:latin typeface="ＭＳ Ｐゴシック" panose="020B0600070205080204" pitchFamily="50" charset="-128"/>
                </a:rPr>
                <a:t>4</a:t>
              </a:r>
              <a:r>
                <a:rPr lang="ja-JP" altLang="en-US" sz="1376" dirty="0">
                  <a:solidFill>
                    <a:prstClr val="black"/>
                  </a:solidFill>
                  <a:latin typeface="ＭＳ Ｐゴシック" panose="020B0600070205080204" pitchFamily="50" charset="-128"/>
                </a:rPr>
                <a:t>月</a:t>
              </a:r>
              <a:endParaRPr lang="en-US" altLang="ja-JP" sz="1376" dirty="0">
                <a:solidFill>
                  <a:prstClr val="black"/>
                </a:solidFill>
                <a:latin typeface="ＭＳ Ｐゴシック" panose="020B0600070205080204" pitchFamily="50" charset="-128"/>
              </a:endParaRPr>
            </a:p>
            <a:p>
              <a:pPr lvl="0"/>
              <a:r>
                <a:rPr lang="ja-JP" altLang="en-US" sz="1376" dirty="0">
                  <a:solidFill>
                    <a:prstClr val="black"/>
                  </a:solidFill>
                  <a:latin typeface="ＭＳ Ｐゴシック" panose="020B0600070205080204" pitchFamily="50" charset="-128"/>
                </a:rPr>
                <a:t>従業員： </a:t>
              </a:r>
              <a:r>
                <a:rPr lang="en-US" altLang="ja-JP" sz="1376" dirty="0">
                  <a:solidFill>
                    <a:prstClr val="black"/>
                  </a:solidFill>
                  <a:latin typeface="ＭＳ Ｐゴシック" panose="020B0600070205080204" pitchFamily="50" charset="-128"/>
                </a:rPr>
                <a:t>10</a:t>
              </a:r>
              <a:r>
                <a:rPr lang="ja-JP" altLang="en-US" sz="1376" dirty="0">
                  <a:solidFill>
                    <a:prstClr val="black"/>
                  </a:solidFill>
                  <a:latin typeface="ＭＳ Ｐゴシック" panose="020B0600070205080204" pitchFamily="50" charset="-128"/>
                </a:rPr>
                <a:t>名</a:t>
              </a:r>
            </a:p>
          </p:txBody>
        </p:sp>
        <p:sp>
          <p:nvSpPr>
            <p:cNvPr id="48" name="テキスト ボックス 47"/>
            <p:cNvSpPr txBox="1"/>
            <p:nvPr/>
          </p:nvSpPr>
          <p:spPr>
            <a:xfrm>
              <a:off x="18000" y="2322000"/>
              <a:ext cx="10032896" cy="1384995"/>
            </a:xfrm>
            <a:prstGeom prst="rect">
              <a:avLst/>
            </a:prstGeom>
            <a:noFill/>
            <a:ln w="19050">
              <a:solidFill>
                <a:schemeClr val="accent5"/>
              </a:solidFill>
            </a:ln>
          </p:spPr>
          <p:txBody>
            <a:bodyPr wrap="square" rtlCol="0">
              <a:spAutoFit/>
            </a:bodyPr>
            <a:lstStyle/>
            <a:p>
              <a:pPr lvl="0" algn="just"/>
              <a:r>
                <a:rPr lang="en-US" altLang="ja-JP" sz="1376" dirty="0">
                  <a:solidFill>
                    <a:prstClr val="black"/>
                  </a:solidFill>
                  <a:latin typeface="ＭＳ Ｐゴシック" panose="020B0600070205080204" pitchFamily="50" charset="-128"/>
                </a:rPr>
                <a:t>【</a:t>
              </a:r>
              <a:r>
                <a:rPr lang="ja-JP" altLang="en-US" sz="1376" dirty="0">
                  <a:solidFill>
                    <a:prstClr val="black"/>
                  </a:solidFill>
                  <a:latin typeface="ＭＳ Ｐゴシック" panose="020B0600070205080204" pitchFamily="50" charset="-128"/>
                </a:rPr>
                <a:t>主な事業内容</a:t>
              </a:r>
              <a:r>
                <a:rPr lang="en-US" altLang="ja-JP" sz="1376" dirty="0">
                  <a:solidFill>
                    <a:prstClr val="black"/>
                  </a:solidFill>
                  <a:latin typeface="ＭＳ Ｐゴシック" panose="020B0600070205080204" pitchFamily="50" charset="-128"/>
                </a:rPr>
                <a:t>】</a:t>
              </a:r>
            </a:p>
            <a:p>
              <a:pPr lvl="0" algn="just"/>
              <a:r>
                <a:rPr lang="ja-JP" altLang="en-US" sz="1376" dirty="0">
                  <a:solidFill>
                    <a:prstClr val="black"/>
                  </a:solidFill>
                  <a:latin typeface="ＭＳ Ｐゴシック" panose="020B0600070205080204" pitchFamily="50" charset="-128"/>
                </a:rPr>
                <a:t>　秋田県北部</a:t>
              </a:r>
              <a:r>
                <a:rPr lang="en-US" altLang="ja-JP" sz="1376" dirty="0">
                  <a:solidFill>
                    <a:prstClr val="black"/>
                  </a:solidFill>
                  <a:latin typeface="ＭＳ Ｐゴシック" panose="020B0600070205080204" pitchFamily="50" charset="-128"/>
                </a:rPr>
                <a:t>4</a:t>
              </a:r>
              <a:r>
                <a:rPr lang="ja-JP" altLang="en-US" sz="1376" dirty="0">
                  <a:solidFill>
                    <a:prstClr val="black"/>
                  </a:solidFill>
                  <a:latin typeface="ＭＳ Ｐゴシック" panose="020B0600070205080204" pitchFamily="50" charset="-128"/>
                </a:rPr>
                <a:t>市町村よりなる地域連携</a:t>
              </a:r>
              <a:r>
                <a:rPr lang="en-US" altLang="ja-JP" sz="1376" dirty="0">
                  <a:solidFill>
                    <a:prstClr val="black"/>
                  </a:solidFill>
                  <a:latin typeface="ＭＳ Ｐゴシック" panose="020B0600070205080204" pitchFamily="50" charset="-128"/>
                </a:rPr>
                <a:t>DMO</a:t>
              </a:r>
              <a:r>
                <a:rPr lang="ja-JP" altLang="en-US" sz="1376" dirty="0">
                  <a:solidFill>
                    <a:prstClr val="black"/>
                  </a:solidFill>
                  <a:latin typeface="ＭＳ Ｐゴシック" panose="020B0600070205080204" pitchFamily="50" charset="-128"/>
                </a:rPr>
                <a:t>として</a:t>
              </a:r>
              <a:r>
                <a:rPr lang="en-US" altLang="ja-JP" sz="1376" dirty="0">
                  <a:solidFill>
                    <a:prstClr val="black"/>
                  </a:solidFill>
                  <a:latin typeface="ＭＳ Ｐゴシック" panose="020B0600070205080204" pitchFamily="50" charset="-128"/>
                </a:rPr>
                <a:t>2016</a:t>
              </a:r>
              <a:r>
                <a:rPr lang="ja-JP" altLang="en-US" sz="1376" dirty="0">
                  <a:solidFill>
                    <a:prstClr val="black"/>
                  </a:solidFill>
                  <a:latin typeface="ＭＳ Ｐゴシック" panose="020B0600070205080204" pitchFamily="50" charset="-128"/>
                </a:rPr>
                <a:t>年に発足し、海外で知名度の高い秋田犬をフックに地域の観光・物産を活性化・促進。</a:t>
              </a:r>
              <a:r>
                <a:rPr lang="en-US" altLang="ja-JP" sz="1376" dirty="0">
                  <a:solidFill>
                    <a:prstClr val="black"/>
                  </a:solidFill>
                  <a:latin typeface="ＭＳ Ｐゴシック" panose="020B0600070205080204" pitchFamily="50" charset="-128"/>
                </a:rPr>
                <a:t>SNS</a:t>
              </a:r>
              <a:r>
                <a:rPr lang="ja-JP" altLang="en-US" sz="1376" dirty="0">
                  <a:solidFill>
                    <a:prstClr val="black"/>
                  </a:solidFill>
                  <a:latin typeface="ＭＳ Ｐゴシック" panose="020B0600070205080204" pitchFamily="50" charset="-128"/>
                </a:rPr>
                <a:t>分析、ペルソナマーケティングなどの手法を駆使し外国人宿泊者数の増加、地域の物販拡大を推進している。</a:t>
              </a:r>
              <a:endParaRPr lang="en-US" altLang="ja-JP" sz="1376" dirty="0">
                <a:solidFill>
                  <a:prstClr val="black"/>
                </a:solidFill>
                <a:latin typeface="ＭＳ Ｐゴシック" panose="020B0600070205080204" pitchFamily="50" charset="-128"/>
              </a:endParaRPr>
            </a:p>
            <a:p>
              <a:pPr lvl="0" algn="just"/>
              <a:r>
                <a:rPr lang="en-US" altLang="ja-JP" sz="1376" dirty="0">
                  <a:solidFill>
                    <a:prstClr val="black"/>
                  </a:solidFill>
                  <a:latin typeface="ＭＳ Ｐゴシック" panose="020B0600070205080204" pitchFamily="50" charset="-128"/>
                </a:rPr>
                <a:t>【</a:t>
              </a:r>
              <a:r>
                <a:rPr lang="ja-JP" altLang="en-US" sz="1376" dirty="0">
                  <a:solidFill>
                    <a:prstClr val="black"/>
                  </a:solidFill>
                  <a:latin typeface="ＭＳ Ｐゴシック" panose="020B0600070205080204" pitchFamily="50" charset="-128"/>
                </a:rPr>
                <a:t>企業課題・プロフェッショナル人材採用のきっかけ</a:t>
              </a:r>
              <a:r>
                <a:rPr lang="en-US" altLang="ja-JP" sz="1376" dirty="0">
                  <a:solidFill>
                    <a:prstClr val="black"/>
                  </a:solidFill>
                  <a:latin typeface="ＭＳ Ｐゴシック" panose="020B0600070205080204" pitchFamily="50" charset="-128"/>
                </a:rPr>
                <a:t>】</a:t>
              </a:r>
            </a:p>
            <a:p>
              <a:pPr lvl="0" algn="just"/>
              <a:r>
                <a:rPr lang="ja-JP" altLang="en-US" sz="1376" dirty="0">
                  <a:solidFill>
                    <a:prstClr val="black"/>
                  </a:solidFill>
                  <a:latin typeface="ＭＳ Ｐゴシック" panose="020B0600070205080204" pitchFamily="50" charset="-128"/>
                </a:rPr>
                <a:t>　民間ならではのスピードで地域連携</a:t>
              </a:r>
              <a:r>
                <a:rPr lang="en-US" altLang="ja-JP" sz="1376" dirty="0">
                  <a:solidFill>
                    <a:prstClr val="black"/>
                  </a:solidFill>
                  <a:latin typeface="ＭＳ Ｐゴシック" panose="020B0600070205080204" pitchFamily="50" charset="-128"/>
                </a:rPr>
                <a:t>DMO</a:t>
              </a:r>
              <a:r>
                <a:rPr lang="ja-JP" altLang="en-US" sz="1376" dirty="0">
                  <a:solidFill>
                    <a:prstClr val="black"/>
                  </a:solidFill>
                  <a:latin typeface="ＭＳ Ｐゴシック" panose="020B0600070205080204" pitchFamily="50" charset="-128"/>
                </a:rPr>
                <a:t>をマネジメント出来るプロ人材を募集。「官」の持つリソースを「民」のノウハウで活用し、地域の稼ぐ仕組みを構築するとともに地域コーディネーターを育成し秋田犬をフックにインバウンドの誘客、物品販売の拡大を加速。</a:t>
              </a:r>
              <a:endParaRPr lang="en-US" altLang="ja-JP" sz="1376" dirty="0">
                <a:solidFill>
                  <a:prstClr val="black"/>
                </a:solidFill>
                <a:latin typeface="ＭＳ Ｐゴシック" panose="020B0600070205080204" pitchFamily="50" charset="-128"/>
              </a:endParaRPr>
            </a:p>
          </p:txBody>
        </p:sp>
        <p:sp>
          <p:nvSpPr>
            <p:cNvPr id="49" name="正方形/長方形 48"/>
            <p:cNvSpPr/>
            <p:nvPr/>
          </p:nvSpPr>
          <p:spPr>
            <a:xfrm>
              <a:off x="2490896" y="897670"/>
              <a:ext cx="7560000" cy="1370514"/>
            </a:xfrm>
            <a:prstGeom prst="rect">
              <a:avLst/>
            </a:prstGeom>
            <a:noFill/>
            <a:ln w="19050">
              <a:solidFill>
                <a:schemeClr val="accent5"/>
              </a:solid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t" anchorCtr="0" forceAA="0" compatLnSpc="1">
              <a:prstTxWarp prst="textNoShape">
                <a:avLst/>
              </a:prstTxWarp>
              <a:noAutofit/>
            </a:bodyPr>
            <a:lstStyle/>
            <a:p>
              <a:pPr lvl="0" algn="just"/>
              <a:r>
                <a:rPr lang="en-US" altLang="ja-JP" sz="1376" dirty="0">
                  <a:solidFill>
                    <a:prstClr val="black"/>
                  </a:solidFill>
                  <a:latin typeface="ＭＳ Ｐゴシック" panose="020B0600070205080204" pitchFamily="50" charset="-128"/>
                </a:rPr>
                <a:t>【</a:t>
              </a:r>
              <a:r>
                <a:rPr lang="ja-JP" altLang="en-US" sz="1376" dirty="0">
                  <a:solidFill>
                    <a:prstClr val="black"/>
                  </a:solidFill>
                  <a:latin typeface="ＭＳ Ｐゴシック" panose="020B0600070205080204" pitchFamily="50" charset="-128"/>
                </a:rPr>
                <a:t>採用したプロフェッショナル人材</a:t>
              </a:r>
              <a:r>
                <a:rPr lang="en-US" altLang="ja-JP" sz="1376" dirty="0">
                  <a:solidFill>
                    <a:prstClr val="black"/>
                  </a:solidFill>
                  <a:latin typeface="ＭＳ Ｐゴシック" panose="020B0600070205080204" pitchFamily="50" charset="-128"/>
                </a:rPr>
                <a:t>】</a:t>
              </a:r>
            </a:p>
            <a:p>
              <a:pPr lvl="0" algn="just"/>
              <a:r>
                <a:rPr lang="ja-JP" altLang="en-US" sz="1376" dirty="0">
                  <a:solidFill>
                    <a:prstClr val="black"/>
                  </a:solidFill>
                  <a:latin typeface="ＭＳ Ｐゴシック" panose="020B0600070205080204" pitchFamily="50" charset="-128"/>
                </a:rPr>
                <a:t>年齢　　　 ： </a:t>
              </a:r>
              <a:r>
                <a:rPr lang="en-US" altLang="ja-JP" sz="1376" dirty="0">
                  <a:solidFill>
                    <a:prstClr val="black"/>
                  </a:solidFill>
                  <a:latin typeface="ＭＳ Ｐゴシック" panose="020B0600070205080204" pitchFamily="50" charset="-128"/>
                </a:rPr>
                <a:t>45</a:t>
              </a:r>
              <a:r>
                <a:rPr lang="ja-JP" altLang="en-US" sz="1376" dirty="0">
                  <a:solidFill>
                    <a:prstClr val="black"/>
                  </a:solidFill>
                  <a:latin typeface="ＭＳ Ｐゴシック" panose="020B0600070205080204" pitchFamily="50" charset="-128"/>
                </a:rPr>
                <a:t>歳</a:t>
              </a:r>
              <a:endParaRPr lang="en-US" altLang="ja-JP" sz="1376" dirty="0">
                <a:solidFill>
                  <a:prstClr val="black"/>
                </a:solidFill>
                <a:latin typeface="ＭＳ Ｐゴシック" panose="020B0600070205080204" pitchFamily="50" charset="-128"/>
              </a:endParaRPr>
            </a:p>
            <a:p>
              <a:pPr lvl="0" algn="just"/>
              <a:r>
                <a:rPr lang="ja-JP" altLang="en-US" sz="1376" dirty="0">
                  <a:solidFill>
                    <a:prstClr val="black"/>
                  </a:solidFill>
                  <a:latin typeface="ＭＳ Ｐゴシック" panose="020B0600070205080204" pitchFamily="50" charset="-128"/>
                </a:rPr>
                <a:t>家族構成 ： 独身</a:t>
              </a:r>
              <a:endParaRPr lang="en-US" altLang="ja-JP" sz="1376" dirty="0">
                <a:solidFill>
                  <a:prstClr val="black"/>
                </a:solidFill>
                <a:latin typeface="ＭＳ Ｐゴシック" panose="020B0600070205080204" pitchFamily="50" charset="-128"/>
              </a:endParaRPr>
            </a:p>
            <a:p>
              <a:pPr lvl="0" algn="just"/>
              <a:r>
                <a:rPr lang="ja-JP" altLang="en-US" sz="1376" dirty="0">
                  <a:solidFill>
                    <a:prstClr val="black"/>
                  </a:solidFill>
                  <a:latin typeface="ＭＳ Ｐゴシック" panose="020B0600070205080204" pitchFamily="50" charset="-128"/>
                </a:rPr>
                <a:t>出身地　  ： 千葉県印旛郡</a:t>
              </a:r>
              <a:endParaRPr lang="en-US" altLang="ja-JP" sz="1376" dirty="0">
                <a:solidFill>
                  <a:prstClr val="black"/>
                </a:solidFill>
                <a:latin typeface="ＭＳ Ｐゴシック" panose="020B0600070205080204" pitchFamily="50" charset="-128"/>
              </a:endParaRPr>
            </a:p>
            <a:p>
              <a:pPr lvl="0" algn="just"/>
              <a:r>
                <a:rPr lang="ja-JP" altLang="en-US" sz="1376" dirty="0">
                  <a:solidFill>
                    <a:prstClr val="black"/>
                  </a:solidFill>
                  <a:latin typeface="ＭＳ Ｐゴシック" panose="020B0600070205080204" pitchFamily="50" charset="-128"/>
                </a:rPr>
                <a:t>前居住地 ： 千葉県印旛郡</a:t>
              </a:r>
              <a:endParaRPr lang="en-US" altLang="ja-JP" sz="1376" dirty="0">
                <a:solidFill>
                  <a:prstClr val="black"/>
                </a:solidFill>
                <a:latin typeface="ＭＳ Ｐゴシック" panose="020B0600070205080204" pitchFamily="50" charset="-128"/>
              </a:endParaRPr>
            </a:p>
            <a:p>
              <a:pPr lvl="0" algn="just"/>
              <a:r>
                <a:rPr lang="ja-JP" altLang="en-US" sz="1376" dirty="0">
                  <a:solidFill>
                    <a:prstClr val="black"/>
                  </a:solidFill>
                  <a:latin typeface="ＭＳ Ｐゴシック" panose="020B0600070205080204" pitchFamily="50" charset="-128"/>
                </a:rPr>
                <a:t>役職　　   ： 事務局長</a:t>
              </a:r>
              <a:endParaRPr lang="en-US" altLang="ja-JP" sz="1376" dirty="0">
                <a:solidFill>
                  <a:prstClr val="black"/>
                </a:solidFill>
                <a:latin typeface="ＭＳ Ｐゴシック" panose="020B0600070205080204" pitchFamily="50" charset="-128"/>
              </a:endParaRPr>
            </a:p>
          </p:txBody>
        </p:sp>
      </p:grpSp>
      <p:grpSp>
        <p:nvGrpSpPr>
          <p:cNvPr id="14" name="グループ化 13"/>
          <p:cNvGrpSpPr/>
          <p:nvPr/>
        </p:nvGrpSpPr>
        <p:grpSpPr>
          <a:xfrm>
            <a:off x="17689" y="660799"/>
            <a:ext cx="9859098" cy="3041381"/>
            <a:chOff x="18000" y="612000"/>
            <a:chExt cx="10032896" cy="3094995"/>
          </a:xfrm>
        </p:grpSpPr>
        <p:sp>
          <p:nvSpPr>
            <p:cNvPr id="6" name="正方形/長方形 5"/>
            <p:cNvSpPr/>
            <p:nvPr/>
          </p:nvSpPr>
          <p:spPr>
            <a:xfrm>
              <a:off x="18000" y="612000"/>
              <a:ext cx="1788847" cy="285670"/>
            </a:xfrm>
            <a:prstGeom prst="rect">
              <a:avLst/>
            </a:prstGeom>
            <a:solidFill>
              <a:schemeClr val="accent5"/>
            </a:solidFill>
            <a:ln w="12700">
              <a:no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ctr" anchorCtr="0" forceAA="0" compatLnSpc="1">
              <a:prstTxWarp prst="textNoShape">
                <a:avLst/>
              </a:prstTxWarp>
              <a:noAutofit/>
            </a:bodyPr>
            <a:lstStyle/>
            <a:p>
              <a:pPr algn="ctr"/>
              <a:r>
                <a:rPr kumimoji="1" lang="ja-JP" altLang="en-US" sz="1572" b="1" dirty="0">
                  <a:solidFill>
                    <a:schemeClr val="bg1"/>
                  </a:solidFill>
                </a:rPr>
                <a:t>北海道（恵庭市）</a:t>
              </a:r>
            </a:p>
          </p:txBody>
        </p:sp>
        <p:sp>
          <p:nvSpPr>
            <p:cNvPr id="7" name="テキスト ボックス 6"/>
            <p:cNvSpPr txBox="1"/>
            <p:nvPr/>
          </p:nvSpPr>
          <p:spPr>
            <a:xfrm>
              <a:off x="18000" y="897670"/>
              <a:ext cx="2417132" cy="1370514"/>
            </a:xfrm>
            <a:prstGeom prst="rect">
              <a:avLst/>
            </a:prstGeom>
            <a:noFill/>
            <a:ln w="19050">
              <a:solidFill>
                <a:schemeClr val="accent5"/>
              </a:solidFill>
            </a:ln>
          </p:spPr>
          <p:txBody>
            <a:bodyPr wrap="square" rtlCol="0">
              <a:noAutofit/>
            </a:bodyPr>
            <a:lstStyle/>
            <a:p>
              <a:r>
                <a:rPr kumimoji="1" lang="en-US" altLang="ja-JP" sz="1376" dirty="0">
                  <a:latin typeface="+mn-ea"/>
                </a:rPr>
                <a:t>【</a:t>
              </a:r>
              <a:r>
                <a:rPr kumimoji="1" lang="ja-JP" altLang="en-US" sz="1376" dirty="0">
                  <a:latin typeface="+mn-ea"/>
                </a:rPr>
                <a:t>企業概要</a:t>
              </a:r>
              <a:r>
                <a:rPr kumimoji="1" lang="en-US" altLang="ja-JP" sz="1376" dirty="0">
                  <a:latin typeface="+mn-ea"/>
                </a:rPr>
                <a:t>】</a:t>
              </a:r>
            </a:p>
            <a:p>
              <a:r>
                <a:rPr lang="ja-JP" altLang="en-US" sz="1376" dirty="0">
                  <a:latin typeface="+mn-ea"/>
                </a:rPr>
                <a:t>株式会社　岡田建具製作所</a:t>
              </a:r>
              <a:endParaRPr lang="en-US" altLang="ja-JP" sz="1376" dirty="0">
                <a:latin typeface="+mn-ea"/>
              </a:endParaRPr>
            </a:p>
            <a:p>
              <a:r>
                <a:rPr lang="ja-JP" altLang="en-US" sz="1376" dirty="0">
                  <a:latin typeface="+mn-ea"/>
                </a:rPr>
                <a:t>業種　 ： 家具・建具製造業</a:t>
              </a:r>
              <a:endParaRPr lang="en-US" altLang="ja-JP" sz="1376" dirty="0">
                <a:latin typeface="+mn-ea"/>
              </a:endParaRPr>
            </a:p>
            <a:p>
              <a:r>
                <a:rPr kumimoji="1" lang="ja-JP" altLang="en-US" sz="1376" dirty="0">
                  <a:latin typeface="+mn-ea"/>
                </a:rPr>
                <a:t>創業　 ： 昭和</a:t>
              </a:r>
              <a:r>
                <a:rPr kumimoji="1" lang="en-US" altLang="ja-JP" sz="1376" dirty="0">
                  <a:latin typeface="+mn-ea"/>
                </a:rPr>
                <a:t>42</a:t>
              </a:r>
              <a:r>
                <a:rPr kumimoji="1" lang="ja-JP" altLang="en-US" sz="1376" dirty="0">
                  <a:latin typeface="+mn-ea"/>
                </a:rPr>
                <a:t>年</a:t>
              </a:r>
              <a:r>
                <a:rPr kumimoji="1" lang="en-US" altLang="ja-JP" sz="1376" dirty="0">
                  <a:latin typeface="+mn-ea"/>
                </a:rPr>
                <a:t>5</a:t>
              </a:r>
              <a:r>
                <a:rPr kumimoji="1" lang="ja-JP" altLang="en-US" sz="1376" dirty="0">
                  <a:latin typeface="+mn-ea"/>
                </a:rPr>
                <a:t>月</a:t>
              </a:r>
              <a:endParaRPr lang="en-US" altLang="ja-JP" sz="1376" dirty="0">
                <a:latin typeface="+mn-ea"/>
              </a:endParaRPr>
            </a:p>
            <a:p>
              <a:r>
                <a:rPr lang="ja-JP" altLang="en-US" sz="1376" dirty="0">
                  <a:latin typeface="+mn-ea"/>
                </a:rPr>
                <a:t>従業員： </a:t>
              </a:r>
              <a:r>
                <a:rPr lang="en-US" altLang="ja-JP" sz="1376" dirty="0">
                  <a:latin typeface="+mn-ea"/>
                </a:rPr>
                <a:t>30</a:t>
              </a:r>
              <a:r>
                <a:rPr lang="ja-JP" altLang="en-US" sz="1376" dirty="0">
                  <a:latin typeface="+mn-ea"/>
                </a:rPr>
                <a:t>名</a:t>
              </a:r>
              <a:endParaRPr kumimoji="1" lang="ja-JP" altLang="en-US" sz="1376" dirty="0">
                <a:latin typeface="+mn-ea"/>
              </a:endParaRPr>
            </a:p>
          </p:txBody>
        </p:sp>
        <p:sp>
          <p:nvSpPr>
            <p:cNvPr id="8" name="テキスト ボックス 7"/>
            <p:cNvSpPr txBox="1"/>
            <p:nvPr/>
          </p:nvSpPr>
          <p:spPr>
            <a:xfrm>
              <a:off x="18000" y="2322000"/>
              <a:ext cx="10032896" cy="1384995"/>
            </a:xfrm>
            <a:prstGeom prst="rect">
              <a:avLst/>
            </a:prstGeom>
            <a:noFill/>
            <a:ln w="19050">
              <a:solidFill>
                <a:schemeClr val="accent5"/>
              </a:solidFill>
            </a:ln>
          </p:spPr>
          <p:txBody>
            <a:bodyPr wrap="square" rtlCol="0">
              <a:spAutoFit/>
            </a:bodyPr>
            <a:lstStyle/>
            <a:p>
              <a:pPr algn="just"/>
              <a:r>
                <a:rPr lang="en-US" altLang="ja-JP" sz="1376" dirty="0">
                  <a:latin typeface="+mn-ea"/>
                </a:rPr>
                <a:t>【</a:t>
              </a:r>
              <a:r>
                <a:rPr lang="ja-JP" altLang="en-US" sz="1376" dirty="0">
                  <a:latin typeface="+mn-ea"/>
                </a:rPr>
                <a:t>主な事業内容</a:t>
              </a:r>
              <a:r>
                <a:rPr lang="en-US" altLang="ja-JP" sz="1376" dirty="0">
                  <a:latin typeface="+mn-ea"/>
                </a:rPr>
                <a:t>】</a:t>
              </a:r>
            </a:p>
            <a:p>
              <a:pPr algn="just"/>
              <a:r>
                <a:rPr lang="ja-JP" altLang="en-US" sz="1376" dirty="0">
                  <a:latin typeface="+mn-ea"/>
                </a:rPr>
                <a:t>　北海道産の木材や天然の植物油を原料とした自然塗料を採用するなど、人や環境にやさしい製品作りを目指し、建具や家具等を製造し施工・取付を行ってきた。</a:t>
              </a:r>
              <a:endParaRPr lang="en-US" altLang="ja-JP" sz="1376" dirty="0">
                <a:latin typeface="+mn-ea"/>
              </a:endParaRPr>
            </a:p>
            <a:p>
              <a:pPr algn="just"/>
              <a:r>
                <a:rPr lang="en-US" altLang="ja-JP" sz="1376" dirty="0">
                  <a:latin typeface="+mn-ea"/>
                </a:rPr>
                <a:t>【</a:t>
              </a:r>
              <a:r>
                <a:rPr lang="ja-JP" altLang="en-US" sz="1376" dirty="0">
                  <a:latin typeface="+mn-ea"/>
                </a:rPr>
                <a:t>企業課題・プロフェッショナル人材採用のきっかけ</a:t>
              </a:r>
              <a:r>
                <a:rPr lang="en-US" altLang="ja-JP" sz="1376" dirty="0">
                  <a:latin typeface="+mn-ea"/>
                </a:rPr>
                <a:t>】</a:t>
              </a:r>
            </a:p>
            <a:p>
              <a:pPr algn="just"/>
              <a:r>
                <a:rPr lang="ja-JP" altLang="en-US" sz="1376" dirty="0">
                  <a:latin typeface="+mn-ea"/>
                </a:rPr>
                <a:t>　社長が</a:t>
              </a:r>
              <a:r>
                <a:rPr lang="en-US" altLang="ja-JP" sz="1376" dirty="0">
                  <a:latin typeface="+mn-ea"/>
                </a:rPr>
                <a:t>70</a:t>
              </a:r>
              <a:r>
                <a:rPr lang="ja-JP" altLang="en-US" sz="1376" dirty="0">
                  <a:latin typeface="+mn-ea"/>
                </a:rPr>
                <a:t>歳を超えており、かつ親族内や社内に後継者候補が不在であり、</a:t>
              </a:r>
              <a:r>
                <a:rPr lang="ja-JP" altLang="en-US" sz="1376" u="sng" dirty="0">
                  <a:solidFill>
                    <a:srgbClr val="FF0000"/>
                  </a:solidFill>
                  <a:latin typeface="+mn-ea"/>
                </a:rPr>
                <a:t>事業承継が課題</a:t>
              </a:r>
              <a:r>
                <a:rPr lang="ja-JP" altLang="en-US" sz="1376" dirty="0">
                  <a:latin typeface="+mn-ea"/>
                </a:rPr>
                <a:t>であった。また、事業承継の方法としてＭ＆Ａではなく、できれば</a:t>
              </a:r>
              <a:r>
                <a:rPr lang="ja-JP" altLang="en-US" sz="1376" u="sng" dirty="0">
                  <a:solidFill>
                    <a:srgbClr val="FF0000"/>
                  </a:solidFill>
                  <a:latin typeface="+mn-ea"/>
                </a:rPr>
                <a:t>信頼できる後継者に後を託したいという思いから外部人材の採用</a:t>
              </a:r>
              <a:r>
                <a:rPr lang="ja-JP" altLang="en-US" sz="1376" dirty="0">
                  <a:latin typeface="+mn-ea"/>
                </a:rPr>
                <a:t>に取り組んだ。</a:t>
              </a:r>
              <a:endParaRPr lang="en-US" altLang="ja-JP" sz="1376" dirty="0">
                <a:latin typeface="+mn-ea"/>
              </a:endParaRPr>
            </a:p>
          </p:txBody>
        </p:sp>
        <p:sp>
          <p:nvSpPr>
            <p:cNvPr id="2" name="正方形/長方形 1"/>
            <p:cNvSpPr/>
            <p:nvPr/>
          </p:nvSpPr>
          <p:spPr>
            <a:xfrm>
              <a:off x="2490896" y="897670"/>
              <a:ext cx="7560000" cy="1370514"/>
            </a:xfrm>
            <a:prstGeom prst="rect">
              <a:avLst/>
            </a:prstGeom>
            <a:noFill/>
            <a:ln w="19050">
              <a:solidFill>
                <a:schemeClr val="accent5"/>
              </a:solid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t" anchorCtr="0" forceAA="0" compatLnSpc="1">
              <a:prstTxWarp prst="textNoShape">
                <a:avLst/>
              </a:prstTxWarp>
              <a:noAutofit/>
            </a:bodyPr>
            <a:lstStyle/>
            <a:p>
              <a:pPr algn="just"/>
              <a:r>
                <a:rPr lang="en-US" altLang="ja-JP" sz="1376" dirty="0">
                  <a:latin typeface="+mn-ea"/>
                </a:rPr>
                <a:t>【</a:t>
              </a:r>
              <a:r>
                <a:rPr lang="ja-JP" altLang="en-US" sz="1376" dirty="0">
                  <a:latin typeface="+mn-ea"/>
                </a:rPr>
                <a:t>採用したプロフェッショナル人材</a:t>
              </a:r>
              <a:r>
                <a:rPr lang="en-US" altLang="ja-JP" sz="1376" dirty="0">
                  <a:latin typeface="+mn-ea"/>
                </a:rPr>
                <a:t>】</a:t>
              </a:r>
            </a:p>
            <a:p>
              <a:pPr algn="just"/>
              <a:r>
                <a:rPr lang="ja-JP" altLang="en-US" sz="1376" dirty="0">
                  <a:latin typeface="+mn-ea"/>
                </a:rPr>
                <a:t>年齢　　　 ： </a:t>
              </a:r>
              <a:r>
                <a:rPr lang="en-US" altLang="ja-JP" sz="1376" dirty="0">
                  <a:latin typeface="+mn-ea"/>
                </a:rPr>
                <a:t>58</a:t>
              </a:r>
              <a:r>
                <a:rPr lang="ja-JP" altLang="en-US" sz="1376" dirty="0">
                  <a:latin typeface="+mn-ea"/>
                </a:rPr>
                <a:t>歳</a:t>
              </a:r>
              <a:endParaRPr lang="en-US" altLang="ja-JP" sz="1376" dirty="0">
                <a:latin typeface="+mn-ea"/>
              </a:endParaRPr>
            </a:p>
            <a:p>
              <a:pPr algn="just"/>
              <a:r>
                <a:rPr lang="ja-JP" altLang="en-US" sz="1376" dirty="0">
                  <a:latin typeface="+mn-ea"/>
                </a:rPr>
                <a:t>家族構成 ： 妻、子４人</a:t>
              </a:r>
              <a:endParaRPr lang="en-US" altLang="ja-JP" sz="1376" dirty="0">
                <a:latin typeface="+mn-ea"/>
              </a:endParaRPr>
            </a:p>
            <a:p>
              <a:pPr algn="just"/>
              <a:r>
                <a:rPr lang="ja-JP" altLang="en-US" sz="1376" dirty="0">
                  <a:latin typeface="+mn-ea"/>
                </a:rPr>
                <a:t>出身地　  ： 東京都江戸川区</a:t>
              </a:r>
              <a:endParaRPr lang="en-US" altLang="ja-JP" sz="1376" dirty="0">
                <a:latin typeface="+mn-ea"/>
              </a:endParaRPr>
            </a:p>
            <a:p>
              <a:pPr algn="just"/>
              <a:r>
                <a:rPr lang="ja-JP" altLang="en-US" sz="1376" dirty="0">
                  <a:latin typeface="+mn-ea"/>
                </a:rPr>
                <a:t>前居住地 ： 千葉県松戸市</a:t>
              </a:r>
              <a:endParaRPr lang="en-US" altLang="ja-JP" sz="1376" dirty="0">
                <a:latin typeface="+mn-ea"/>
              </a:endParaRPr>
            </a:p>
            <a:p>
              <a:pPr algn="just"/>
              <a:r>
                <a:rPr lang="ja-JP" altLang="en-US" sz="1376" dirty="0">
                  <a:latin typeface="+mn-ea"/>
                </a:rPr>
                <a:t>役職　　   ： 専務取締役</a:t>
              </a:r>
              <a:endParaRPr lang="en-US" altLang="ja-JP" sz="1376" dirty="0">
                <a:latin typeface="+mn-ea"/>
              </a:endParaRPr>
            </a:p>
          </p:txBody>
        </p:sp>
        <p:sp>
          <p:nvSpPr>
            <p:cNvPr id="9" name="テキスト ボックス 8"/>
            <p:cNvSpPr txBox="1"/>
            <p:nvPr/>
          </p:nvSpPr>
          <p:spPr>
            <a:xfrm>
              <a:off x="4990829" y="892898"/>
              <a:ext cx="4932000" cy="1370514"/>
            </a:xfrm>
            <a:prstGeom prst="rect">
              <a:avLst/>
            </a:prstGeom>
            <a:noFill/>
            <a:ln>
              <a:noFill/>
            </a:ln>
          </p:spPr>
          <p:txBody>
            <a:bodyPr wrap="square" rIns="35376" rtlCol="0">
              <a:noAutofit/>
            </a:bodyPr>
            <a:lstStyle/>
            <a:p>
              <a:endParaRPr lang="en-US" altLang="ja-JP" sz="1376" dirty="0">
                <a:latin typeface="+mn-ea"/>
              </a:endParaRPr>
            </a:p>
            <a:p>
              <a:r>
                <a:rPr lang="ja-JP" altLang="en-US" sz="1376" dirty="0">
                  <a:latin typeface="+mn-ea"/>
                </a:rPr>
                <a:t>還流ルート： Ｉ ターン</a:t>
              </a:r>
              <a:endParaRPr lang="en-US" altLang="ja-JP" sz="1376" dirty="0">
                <a:latin typeface="+mn-ea"/>
              </a:endParaRPr>
            </a:p>
            <a:p>
              <a:r>
                <a:rPr lang="ja-JP" altLang="en-US" sz="1376" dirty="0">
                  <a:latin typeface="+mn-ea"/>
                </a:rPr>
                <a:t>前職：都市銀行勤務後、３社の経営企画</a:t>
              </a:r>
              <a:endParaRPr lang="en-US" altLang="ja-JP" sz="1376" dirty="0">
                <a:latin typeface="+mn-ea"/>
              </a:endParaRPr>
            </a:p>
            <a:p>
              <a:r>
                <a:rPr lang="ja-JP" altLang="en-US" sz="1376" dirty="0">
                  <a:latin typeface="+mn-ea"/>
                </a:rPr>
                <a:t>　　　 部門を経て直近は外資系金融機関</a:t>
              </a:r>
              <a:endParaRPr lang="en-US" altLang="ja-JP" sz="1376" dirty="0">
                <a:latin typeface="+mn-ea"/>
              </a:endParaRPr>
            </a:p>
            <a:p>
              <a:r>
                <a:rPr lang="ja-JP" altLang="en-US" sz="1376" dirty="0">
                  <a:latin typeface="+mn-ea"/>
                </a:rPr>
                <a:t>　　　 で金融法人を担当（アカウントマネ</a:t>
              </a:r>
              <a:endParaRPr lang="en-US" altLang="ja-JP" sz="1376" dirty="0">
                <a:latin typeface="+mn-ea"/>
              </a:endParaRPr>
            </a:p>
            <a:p>
              <a:r>
                <a:rPr lang="ja-JP" altLang="en-US" sz="1376" dirty="0">
                  <a:latin typeface="+mn-ea"/>
                </a:rPr>
                <a:t>　　　 </a:t>
              </a:r>
              <a:r>
                <a:rPr lang="ja-JP" altLang="en-US" sz="1376" dirty="0" err="1">
                  <a:latin typeface="+mn-ea"/>
                </a:rPr>
                <a:t>ー</a:t>
              </a:r>
              <a:r>
                <a:rPr lang="ja-JP" altLang="en-US" sz="1376" dirty="0">
                  <a:latin typeface="+mn-ea"/>
                </a:rPr>
                <a:t>ジャー、コンプライアンス担当部長）</a:t>
              </a:r>
              <a:endParaRPr lang="en-US" altLang="ja-JP" sz="1376" dirty="0">
                <a:latin typeface="+mn-ea"/>
              </a:endParaRPr>
            </a:p>
          </p:txBody>
        </p:sp>
      </p:grpSp>
      <p:pic>
        <p:nvPicPr>
          <p:cNvPr id="13" name="図 12"/>
          <p:cNvPicPr>
            <a:picLocks noChangeAspect="1"/>
          </p:cNvPicPr>
          <p:nvPr/>
        </p:nvPicPr>
        <p:blipFill>
          <a:blip r:embed="rId3"/>
          <a:stretch>
            <a:fillRect/>
          </a:stretch>
        </p:blipFill>
        <p:spPr>
          <a:xfrm>
            <a:off x="7944226" y="4063862"/>
            <a:ext cx="1907720" cy="1185161"/>
          </a:xfrm>
          <a:prstGeom prst="rect">
            <a:avLst/>
          </a:prstGeom>
        </p:spPr>
      </p:pic>
      <p:pic>
        <p:nvPicPr>
          <p:cNvPr id="16" name="図 15"/>
          <p:cNvPicPr>
            <a:picLocks noChangeAspect="1"/>
          </p:cNvPicPr>
          <p:nvPr/>
        </p:nvPicPr>
        <p:blipFill>
          <a:blip r:embed="rId4"/>
          <a:stretch>
            <a:fillRect/>
          </a:stretch>
        </p:blipFill>
        <p:spPr>
          <a:xfrm>
            <a:off x="8020454" y="957623"/>
            <a:ext cx="1804944" cy="1162239"/>
          </a:xfrm>
          <a:prstGeom prst="rect">
            <a:avLst/>
          </a:prstGeom>
        </p:spPr>
      </p:pic>
      <p:sp>
        <p:nvSpPr>
          <p:cNvPr id="18" name="テキスト ボックス 17"/>
          <p:cNvSpPr txBox="1"/>
          <p:nvPr/>
        </p:nvSpPr>
        <p:spPr>
          <a:xfrm>
            <a:off x="128464" y="116633"/>
            <a:ext cx="9644800"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人材マッチングの成約事例①（常勤雇用人材）</a:t>
            </a:r>
          </a:p>
        </p:txBody>
      </p:sp>
      <p:sp>
        <p:nvSpPr>
          <p:cNvPr id="3" name="スライド番号プレースホルダー 2"/>
          <p:cNvSpPr>
            <a:spLocks noGrp="1"/>
          </p:cNvSpPr>
          <p:nvPr>
            <p:ph type="sldNum" sz="quarter" idx="12"/>
          </p:nvPr>
        </p:nvSpPr>
        <p:spPr>
          <a:xfrm>
            <a:off x="9309100" y="6435782"/>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37</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32949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17689" y="3733181"/>
            <a:ext cx="9859098" cy="3021568"/>
            <a:chOff x="18000" y="612000"/>
            <a:chExt cx="10032896" cy="3074833"/>
          </a:xfrm>
        </p:grpSpPr>
        <p:sp>
          <p:nvSpPr>
            <p:cNvPr id="52" name="テキスト ボックス 51"/>
            <p:cNvSpPr txBox="1"/>
            <p:nvPr/>
          </p:nvSpPr>
          <p:spPr>
            <a:xfrm>
              <a:off x="5013548" y="878417"/>
              <a:ext cx="4932000" cy="1370514"/>
            </a:xfrm>
            <a:prstGeom prst="rect">
              <a:avLst/>
            </a:prstGeom>
            <a:noFill/>
            <a:ln>
              <a:noFill/>
            </a:ln>
          </p:spPr>
          <p:txBody>
            <a:bodyPr wrap="square" rIns="35376" rtlCol="0">
              <a:noAutofit/>
            </a:bodyPr>
            <a:lstStyle/>
            <a:p>
              <a:pPr defTabSz="898581">
                <a:defRPr/>
              </a:pP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還流ルート： Ｉ ターン</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前職：東京本社のマンションデベロッパー、リ</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ゾート開発会社等を経て米投資ファンド</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所有の１６ホテルのアセットマネージャー</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p:txBody>
        </p:sp>
        <p:sp>
          <p:nvSpPr>
            <p:cNvPr id="46" name="正方形/長方形 45"/>
            <p:cNvSpPr/>
            <p:nvPr/>
          </p:nvSpPr>
          <p:spPr>
            <a:xfrm>
              <a:off x="18000" y="612000"/>
              <a:ext cx="1788847" cy="285670"/>
            </a:xfrm>
            <a:prstGeom prst="rect">
              <a:avLst/>
            </a:prstGeom>
            <a:solidFill>
              <a:schemeClr val="accent5"/>
            </a:solidFill>
            <a:ln w="12700">
              <a:no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ctr" anchorCtr="0" forceAA="0" compatLnSpc="1">
              <a:prstTxWarp prst="textNoShape">
                <a:avLst/>
              </a:prstTxWarp>
              <a:noAutofit/>
            </a:bodyPr>
            <a:lstStyle/>
            <a:p>
              <a:pPr algn="ctr" defTabSz="898581">
                <a:defRPr/>
              </a:pPr>
              <a:r>
                <a:rPr kumimoji="1" lang="ja-JP" altLang="en-US" sz="1572" b="1" dirty="0">
                  <a:solidFill>
                    <a:prstClr val="white"/>
                  </a:solidFill>
                  <a:latin typeface="Calibri"/>
                  <a:ea typeface="ＭＳ Ｐゴシック" panose="020B0600070205080204" pitchFamily="50" charset="-128"/>
                </a:rPr>
                <a:t>熊本県（熊本市）</a:t>
              </a:r>
            </a:p>
          </p:txBody>
        </p:sp>
        <p:sp>
          <p:nvSpPr>
            <p:cNvPr id="47" name="テキスト ボックス 46"/>
            <p:cNvSpPr txBox="1"/>
            <p:nvPr/>
          </p:nvSpPr>
          <p:spPr>
            <a:xfrm>
              <a:off x="18000" y="897670"/>
              <a:ext cx="2417132" cy="1370514"/>
            </a:xfrm>
            <a:prstGeom prst="rect">
              <a:avLst/>
            </a:prstGeom>
            <a:noFill/>
            <a:ln w="19050">
              <a:solidFill>
                <a:schemeClr val="accent5"/>
              </a:solidFill>
            </a:ln>
          </p:spPr>
          <p:txBody>
            <a:bodyPr wrap="square" rtlCol="0">
              <a:noAutofit/>
            </a:bodyPr>
            <a:lstStyle/>
            <a:p>
              <a:pPr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企業概要</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株式会社　南栄開発</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業種　 ： 不動産業</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（デベロッパー）</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創業　 ： 昭和</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59</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年</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従業員： </a:t>
              </a:r>
              <a:r>
                <a:rPr lang="en-US" altLang="ja-JP" sz="1376" dirty="0">
                  <a:solidFill>
                    <a:prstClr val="black"/>
                  </a:solidFill>
                  <a:latin typeface="ＭＳ Ｐゴシック" panose="020B0600070205080204" pitchFamily="50" charset="-128"/>
                  <a:ea typeface="ＭＳ Ｐゴシック" panose="020B0600070205080204" pitchFamily="50" charset="-128"/>
                </a:rPr>
                <a:t>27</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名</a:t>
              </a:r>
            </a:p>
          </p:txBody>
        </p:sp>
        <p:sp>
          <p:nvSpPr>
            <p:cNvPr id="48" name="テキスト ボックス 47"/>
            <p:cNvSpPr txBox="1"/>
            <p:nvPr/>
          </p:nvSpPr>
          <p:spPr>
            <a:xfrm>
              <a:off x="18000" y="2322000"/>
              <a:ext cx="10032896" cy="1364833"/>
            </a:xfrm>
            <a:prstGeom prst="rect">
              <a:avLst/>
            </a:prstGeom>
            <a:noFill/>
            <a:ln w="19050">
              <a:solidFill>
                <a:schemeClr val="accent5"/>
              </a:solidFill>
            </a:ln>
          </p:spPr>
          <p:txBody>
            <a:bodyPr wrap="square" rtlCol="0">
              <a:noAutofit/>
            </a:bodyPr>
            <a:lstStyle/>
            <a:p>
              <a:pPr algn="just"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主な事業内容</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創業</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35</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年の地場不動産デベロッパー（不動産開発、宅地開発、再開発事業、不動産売買・賃貸借）</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企業課題・プロフェッショナル人材採用のきっかけ</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熊本地震からの復旧・復興に加え、近年では市街地再開発事業のニーズも増え、地域のデベロッパーとしての成長を視野に入れた組織作りを進めることとなり、即戦力人材の採用活動をスタート。平成２９年オープンの熊本中心市街地のビル（大型商業施設「ＣＯＣＯＳＡ（ココサ）」＋オフィス）のアセットマネジメント（ビル全体の資産価値向上のための運営、管理等）を通じた街づくり推進を期待。</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2490896" y="897670"/>
              <a:ext cx="7560000" cy="1370514"/>
            </a:xfrm>
            <a:prstGeom prst="rect">
              <a:avLst/>
            </a:prstGeom>
            <a:noFill/>
            <a:ln w="19050">
              <a:solidFill>
                <a:schemeClr val="accent5"/>
              </a:solid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t" anchorCtr="0" forceAA="0" compatLnSpc="1">
              <a:prstTxWarp prst="textNoShape">
                <a:avLst/>
              </a:prstTxWarp>
              <a:noAutofit/>
            </a:bodyPr>
            <a:lstStyle/>
            <a:p>
              <a:pPr algn="just"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採用したプロフェッショナル人材</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年齢　　　 ： </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54</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歳</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家族構成 ： 母</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出身地　  ： 広島県尾道市</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前居住地 ： 東京都</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役職　　   ： 街づくり事業部次長 兼 経営企画部次長</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p:txBody>
        </p:sp>
      </p:grpSp>
      <p:grpSp>
        <p:nvGrpSpPr>
          <p:cNvPr id="14" name="グループ化 13"/>
          <p:cNvGrpSpPr/>
          <p:nvPr/>
        </p:nvGrpSpPr>
        <p:grpSpPr>
          <a:xfrm>
            <a:off x="17689" y="660799"/>
            <a:ext cx="9859098" cy="3041381"/>
            <a:chOff x="18000" y="612000"/>
            <a:chExt cx="10032896" cy="3094995"/>
          </a:xfrm>
        </p:grpSpPr>
        <p:sp>
          <p:nvSpPr>
            <p:cNvPr id="6" name="正方形/長方形 5"/>
            <p:cNvSpPr/>
            <p:nvPr/>
          </p:nvSpPr>
          <p:spPr>
            <a:xfrm>
              <a:off x="18000" y="612000"/>
              <a:ext cx="1788847" cy="285670"/>
            </a:xfrm>
            <a:prstGeom prst="rect">
              <a:avLst/>
            </a:prstGeom>
            <a:solidFill>
              <a:schemeClr val="accent5"/>
            </a:solidFill>
            <a:ln w="12700">
              <a:no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ctr" anchorCtr="0" forceAA="0" compatLnSpc="1">
              <a:prstTxWarp prst="textNoShape">
                <a:avLst/>
              </a:prstTxWarp>
              <a:noAutofit/>
            </a:bodyPr>
            <a:lstStyle/>
            <a:p>
              <a:pPr algn="ctr" defTabSz="898581">
                <a:defRPr/>
              </a:pPr>
              <a:r>
                <a:rPr kumimoji="1" lang="ja-JP" altLang="en-US" sz="1572" b="1" dirty="0">
                  <a:solidFill>
                    <a:prstClr val="white"/>
                  </a:solidFill>
                  <a:latin typeface="Calibri"/>
                  <a:ea typeface="ＭＳ Ｐゴシック" panose="020B0600070205080204" pitchFamily="50" charset="-128"/>
                </a:rPr>
                <a:t>長野県（駒ケ根市）</a:t>
              </a:r>
            </a:p>
          </p:txBody>
        </p:sp>
        <p:sp>
          <p:nvSpPr>
            <p:cNvPr id="7" name="テキスト ボックス 6"/>
            <p:cNvSpPr txBox="1"/>
            <p:nvPr/>
          </p:nvSpPr>
          <p:spPr>
            <a:xfrm>
              <a:off x="18000" y="897670"/>
              <a:ext cx="2417132" cy="1370514"/>
            </a:xfrm>
            <a:prstGeom prst="rect">
              <a:avLst/>
            </a:prstGeom>
            <a:noFill/>
            <a:ln w="19050">
              <a:solidFill>
                <a:schemeClr val="accent5"/>
              </a:solidFill>
            </a:ln>
          </p:spPr>
          <p:txBody>
            <a:bodyPr wrap="square" rtlCol="0">
              <a:noAutofit/>
            </a:bodyPr>
            <a:lstStyle/>
            <a:p>
              <a:pPr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企業概要</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株式会社　北川製菓</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業種　 ： 製造業</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創業　 ： 昭和</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33</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年</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従業員： </a:t>
              </a:r>
              <a:r>
                <a:rPr lang="en-US" altLang="ja-JP" sz="1376" dirty="0">
                  <a:solidFill>
                    <a:prstClr val="black"/>
                  </a:solidFill>
                  <a:latin typeface="ＭＳ Ｐゴシック" panose="020B0600070205080204" pitchFamily="50" charset="-128"/>
                  <a:ea typeface="ＭＳ Ｐゴシック" panose="020B0600070205080204" pitchFamily="50" charset="-128"/>
                </a:rPr>
                <a:t>100</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名</a:t>
              </a:r>
            </a:p>
          </p:txBody>
        </p:sp>
        <p:sp>
          <p:nvSpPr>
            <p:cNvPr id="8" name="テキスト ボックス 7"/>
            <p:cNvSpPr txBox="1"/>
            <p:nvPr/>
          </p:nvSpPr>
          <p:spPr>
            <a:xfrm>
              <a:off x="18000" y="2322000"/>
              <a:ext cx="10032896" cy="1384995"/>
            </a:xfrm>
            <a:prstGeom prst="rect">
              <a:avLst/>
            </a:prstGeom>
            <a:noFill/>
            <a:ln w="19050">
              <a:solidFill>
                <a:schemeClr val="accent5"/>
              </a:solidFill>
            </a:ln>
          </p:spPr>
          <p:txBody>
            <a:bodyPr wrap="square" rtlCol="0">
              <a:spAutoFit/>
            </a:bodyPr>
            <a:lstStyle/>
            <a:p>
              <a:pPr algn="just"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主な事業内容</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「おやつ＆スイーツ」のソリューション企業として、ドーナツを中心とした半生菓子を製造販売。</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lang="ja-JP" altLang="en-US" sz="1376" dirty="0">
                  <a:solidFill>
                    <a:prstClr val="black"/>
                  </a:solidFill>
                  <a:latin typeface="ＭＳ Ｐゴシック" panose="020B0600070205080204" pitchFamily="50" charset="-128"/>
                  <a:ea typeface="ＭＳ Ｐゴシック" panose="020B0600070205080204" pitchFamily="50" charset="-128"/>
                </a:rPr>
                <a:t>　新しい食の分野の商品開発を加速させて、より広い市場への展開に取り組んでいる。</a:t>
              </a:r>
              <a:endParaRPr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企業課題・プロフェッショナル人材採用のきっかけ</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創業</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60</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周年を迎え、取り巻く環境の急速な変化への追随、働き方改革への対応等、収益性の向上が急務となった。</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lang="ja-JP" altLang="en-US" sz="1376" dirty="0">
                  <a:solidFill>
                    <a:prstClr val="black"/>
                  </a:solidFill>
                  <a:latin typeface="ＭＳ Ｐゴシック" panose="020B0600070205080204" pitchFamily="50" charset="-128"/>
                  <a:ea typeface="ＭＳ Ｐゴシック" panose="020B0600070205080204" pitchFamily="50" charset="-128"/>
                </a:rPr>
                <a:t>　この総合力向上の実現のため、高い財務分析力とマネジメントスキル、さらに経営経験を有する人材のニーズが生じた。</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2490896" y="897670"/>
              <a:ext cx="7560000" cy="1370514"/>
            </a:xfrm>
            <a:prstGeom prst="rect">
              <a:avLst/>
            </a:prstGeom>
            <a:noFill/>
            <a:ln w="19050">
              <a:solidFill>
                <a:schemeClr val="accent5"/>
              </a:solidFill>
              <a:prstDash val="soli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7392" tIns="33696" rIns="67392" bIns="33696" numCol="1" spcCol="0" rtlCol="0" fromWordArt="0" anchor="t" anchorCtr="0" forceAA="0" compatLnSpc="1">
              <a:prstTxWarp prst="textNoShape">
                <a:avLst/>
              </a:prstTxWarp>
              <a:noAutofit/>
            </a:bodyPr>
            <a:lstStyle/>
            <a:p>
              <a:pPr algn="just" defTabSz="898581">
                <a:defRPr/>
              </a:pP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採用したプロフェッショナル人材</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a:t>
              </a: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年齢　　　 ： </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59</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歳</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家族構成 ： 妻、子</a:t>
              </a:r>
              <a:r>
                <a:rPr kumimoji="1" lang="en-US" altLang="ja-JP" sz="1376" dirty="0">
                  <a:solidFill>
                    <a:prstClr val="black"/>
                  </a:solidFill>
                  <a:latin typeface="ＭＳ Ｐゴシック" panose="020B0600070205080204" pitchFamily="50" charset="-128"/>
                  <a:ea typeface="ＭＳ Ｐゴシック" panose="020B0600070205080204" pitchFamily="50" charset="-128"/>
                </a:rPr>
                <a:t>2</a:t>
              </a:r>
              <a:r>
                <a:rPr kumimoji="1" lang="ja-JP" altLang="en-US" sz="1376" dirty="0">
                  <a:solidFill>
                    <a:prstClr val="black"/>
                  </a:solidFill>
                  <a:latin typeface="ＭＳ Ｐゴシック" panose="020B0600070205080204" pitchFamily="50" charset="-128"/>
                  <a:ea typeface="ＭＳ Ｐゴシック" panose="020B0600070205080204" pitchFamily="50" charset="-128"/>
                </a:rPr>
                <a:t>人</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出身地　  ： 兵庫県神戸市</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前居住地 ： 神奈川県川崎市</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algn="just"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役職　　   ： 経営企画室長</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4990829" y="892898"/>
              <a:ext cx="4932000" cy="1370514"/>
            </a:xfrm>
            <a:prstGeom prst="rect">
              <a:avLst/>
            </a:prstGeom>
            <a:noFill/>
            <a:ln>
              <a:noFill/>
            </a:ln>
          </p:spPr>
          <p:txBody>
            <a:bodyPr wrap="square" rIns="35376" rtlCol="0">
              <a:noAutofit/>
            </a:bodyPr>
            <a:lstStyle/>
            <a:p>
              <a:pPr defTabSz="898581">
                <a:defRPr/>
              </a:pP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還流ルート： Ｉ ターン</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前職：外資系医療機器メーカーの代表</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a:p>
              <a:pPr defTabSz="898581">
                <a:defRPr/>
              </a:pPr>
              <a:r>
                <a:rPr kumimoji="1" lang="ja-JP" altLang="en-US" sz="1376" dirty="0">
                  <a:solidFill>
                    <a:prstClr val="black"/>
                  </a:solidFill>
                  <a:latin typeface="ＭＳ Ｐゴシック" panose="020B0600070205080204" pitchFamily="50" charset="-128"/>
                  <a:ea typeface="ＭＳ Ｐゴシック" panose="020B0600070205080204" pitchFamily="50" charset="-128"/>
                </a:rPr>
                <a:t>　　　 取締役社長</a:t>
              </a:r>
              <a:endParaRPr kumimoji="1" lang="en-US" altLang="ja-JP" sz="1376" dirty="0">
                <a:solidFill>
                  <a:prstClr val="black"/>
                </a:solidFill>
                <a:latin typeface="ＭＳ Ｐゴシック" panose="020B0600070205080204" pitchFamily="50" charset="-128"/>
                <a:ea typeface="ＭＳ Ｐゴシック" panose="020B0600070205080204" pitchFamily="50" charset="-128"/>
              </a:endParaRPr>
            </a:p>
          </p:txBody>
        </p:sp>
      </p:grpSp>
      <p:pic>
        <p:nvPicPr>
          <p:cNvPr id="3" name="図 2"/>
          <p:cNvPicPr>
            <a:picLocks noChangeAspect="1"/>
          </p:cNvPicPr>
          <p:nvPr/>
        </p:nvPicPr>
        <p:blipFill>
          <a:blip r:embed="rId3"/>
          <a:stretch>
            <a:fillRect/>
          </a:stretch>
        </p:blipFill>
        <p:spPr>
          <a:xfrm>
            <a:off x="8005571" y="965913"/>
            <a:ext cx="1800165" cy="1288607"/>
          </a:xfrm>
          <a:prstGeom prst="rect">
            <a:avLst/>
          </a:prstGeom>
        </p:spPr>
      </p:pic>
      <p:pic>
        <p:nvPicPr>
          <p:cNvPr id="11" name="図 10"/>
          <p:cNvPicPr>
            <a:picLocks noChangeAspect="1"/>
          </p:cNvPicPr>
          <p:nvPr/>
        </p:nvPicPr>
        <p:blipFill>
          <a:blip r:embed="rId4"/>
          <a:stretch>
            <a:fillRect/>
          </a:stretch>
        </p:blipFill>
        <p:spPr>
          <a:xfrm>
            <a:off x="8273474" y="4067870"/>
            <a:ext cx="1554588" cy="1232349"/>
          </a:xfrm>
          <a:prstGeom prst="rect">
            <a:avLst/>
          </a:prstGeom>
        </p:spPr>
      </p:pic>
      <p:sp>
        <p:nvSpPr>
          <p:cNvPr id="18" name="テキスト ボックス 17"/>
          <p:cNvSpPr txBox="1"/>
          <p:nvPr/>
        </p:nvSpPr>
        <p:spPr>
          <a:xfrm>
            <a:off x="128464" y="116633"/>
            <a:ext cx="9644800"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人材マッチングの成約事例②（常勤雇用人材）</a:t>
            </a:r>
          </a:p>
        </p:txBody>
      </p:sp>
      <p:sp>
        <p:nvSpPr>
          <p:cNvPr id="4" name="スライド番号プレースホルダー 3"/>
          <p:cNvSpPr>
            <a:spLocks noGrp="1"/>
          </p:cNvSpPr>
          <p:nvPr>
            <p:ph type="sldNum" sz="quarter" idx="12"/>
          </p:nvPr>
        </p:nvSpPr>
        <p:spPr>
          <a:xfrm>
            <a:off x="9309100" y="6435782"/>
            <a:ext cx="596900" cy="346076"/>
          </a:xfrm>
        </p:spPr>
        <p:txBody>
          <a:bodyPr/>
          <a:lstStyle/>
          <a:p>
            <a:pPr defTabSz="957816"/>
            <a:fld id="{E56D3A4E-9A59-4E6B-BF4A-AE0DD7BCF8CE}" type="slidenum">
              <a:rPr kumimoji="1" lang="ja-JP" altLang="en-US" sz="1900" smtClean="0">
                <a:solidFill>
                  <a:prstClr val="black">
                    <a:tint val="75000"/>
                  </a:prstClr>
                </a:solidFill>
              </a:rPr>
              <a:pPr defTabSz="957816"/>
              <a:t>38</a:t>
            </a:fld>
            <a:endParaRPr kumimoji="1" lang="ja-JP" altLang="en-US" sz="1900" dirty="0">
              <a:solidFill>
                <a:prstClr val="black">
                  <a:tint val="75000"/>
                </a:prstClr>
              </a:solidFill>
            </a:endParaRPr>
          </a:p>
        </p:txBody>
      </p:sp>
    </p:spTree>
    <p:extLst>
      <p:ext uri="{BB962C8B-B14F-4D97-AF65-F5344CB8AC3E}">
        <p14:creationId xmlns:p14="http://schemas.microsoft.com/office/powerpoint/2010/main" val="109122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57816"/>
            <a:fld id="{E56D3A4E-9A59-4E6B-BF4A-AE0DD7BCF8CE}" type="slidenum">
              <a:rPr kumimoji="1" lang="ja-JP" altLang="en-US" sz="1900" smtClean="0">
                <a:solidFill>
                  <a:prstClr val="black">
                    <a:tint val="75000"/>
                  </a:prstClr>
                </a:solidFill>
              </a:rPr>
              <a:pPr defTabSz="957816"/>
              <a:t>3</a:t>
            </a:fld>
            <a:endParaRPr kumimoji="1" lang="ja-JP" altLang="en-US" sz="1900" dirty="0">
              <a:solidFill>
                <a:prstClr val="black">
                  <a:tint val="75000"/>
                </a:prstClr>
              </a:solidFill>
            </a:endParaRPr>
          </a:p>
        </p:txBody>
      </p:sp>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640632" y="1988840"/>
            <a:ext cx="7776864" cy="3016210"/>
          </a:xfrm>
          <a:prstGeom prst="rect">
            <a:avLst/>
          </a:prstGeom>
          <a:noFill/>
        </p:spPr>
        <p:txBody>
          <a:bodyPr wrap="square" rtlCol="0">
            <a:spAutoFit/>
          </a:bodyPr>
          <a:lstStyle/>
          <a:p>
            <a:r>
              <a:rPr kumimoji="1" lang="ja-JP" altLang="en-US" sz="4000" dirty="0"/>
              <a:t>１．</a:t>
            </a:r>
            <a:endParaRPr kumimoji="1" lang="en-US" altLang="ja-JP" sz="4000" dirty="0"/>
          </a:p>
          <a:p>
            <a:r>
              <a:rPr kumimoji="1" lang="ja-JP" altLang="en-US" sz="4000" dirty="0"/>
              <a:t>政策背景等</a:t>
            </a:r>
            <a:endParaRPr kumimoji="1" lang="en-US" altLang="ja-JP" sz="4000" dirty="0"/>
          </a:p>
          <a:p>
            <a:r>
              <a:rPr lang="ja-JP" altLang="en-US" sz="3200" dirty="0"/>
              <a:t>・なぜ、「人材マッチング」が必要なのか</a:t>
            </a:r>
            <a:endParaRPr lang="en-US" altLang="ja-JP" sz="3200" dirty="0"/>
          </a:p>
          <a:p>
            <a:r>
              <a:rPr kumimoji="1" lang="ja-JP" altLang="en-US" sz="3200" dirty="0"/>
              <a:t>・なぜ、それを地域金融機関が支援するのか</a:t>
            </a:r>
            <a:endParaRPr kumimoji="1" lang="en-US" altLang="ja-JP" sz="3200" dirty="0"/>
          </a:p>
          <a:p>
            <a:pPr lvl="0"/>
            <a:r>
              <a:rPr lang="ja-JP" altLang="en-US" sz="3200" dirty="0">
                <a:solidFill>
                  <a:prstClr val="black"/>
                </a:solidFill>
              </a:rPr>
              <a:t>・コロナ禍をうけてその必要性はどうか</a:t>
            </a:r>
            <a:endParaRPr lang="en-US" altLang="ja-JP" sz="3200" dirty="0">
              <a:solidFill>
                <a:prstClr val="black"/>
              </a:solidFill>
            </a:endParaRPr>
          </a:p>
          <a:p>
            <a:endParaRPr kumimoji="1" lang="ja-JP" altLang="en-US" sz="1400" dirty="0"/>
          </a:p>
        </p:txBody>
      </p:sp>
    </p:spTree>
    <p:extLst>
      <p:ext uri="{BB962C8B-B14F-4D97-AF65-F5344CB8AC3E}">
        <p14:creationId xmlns:p14="http://schemas.microsoft.com/office/powerpoint/2010/main" val="3442765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D2D1815-5728-4BB9-89F7-96DA8B5A675D}"/>
              </a:ext>
            </a:extLst>
          </p:cNvPr>
          <p:cNvSpPr/>
          <p:nvPr/>
        </p:nvSpPr>
        <p:spPr>
          <a:xfrm>
            <a:off x="527243" y="1610399"/>
            <a:ext cx="1142761" cy="1651165"/>
          </a:xfrm>
          <a:prstGeom prst="rect">
            <a:avLst/>
          </a:prstGeom>
          <a:solidFill>
            <a:schemeClr val="accent3">
              <a:lumMod val="20000"/>
              <a:lumOff val="80000"/>
            </a:schemeClr>
          </a:solidFill>
          <a:ln w="6350">
            <a:solidFill>
              <a:schemeClr val="tx1">
                <a:lumMod val="50000"/>
                <a:lumOff val="50000"/>
              </a:schemeClr>
            </a:solidFill>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dirty="0">
                <a:latin typeface="ＭＳ Ｐゴシック" panose="020B0600070205080204" pitchFamily="50" charset="-128"/>
                <a:ea typeface="ＭＳ Ｐゴシック" panose="020B0600070205080204" pitchFamily="50" charset="-128"/>
              </a:rPr>
              <a:t>会社概要</a:t>
            </a:r>
          </a:p>
        </p:txBody>
      </p:sp>
      <p:sp>
        <p:nvSpPr>
          <p:cNvPr id="13" name="正方形/長方形 12">
            <a:extLst>
              <a:ext uri="{FF2B5EF4-FFF2-40B4-BE49-F238E27FC236}">
                <a16:creationId xmlns:a16="http://schemas.microsoft.com/office/drawing/2014/main" id="{AB3C40EF-5C30-4C69-B6EE-1D1C2135F1F0}"/>
              </a:ext>
            </a:extLst>
          </p:cNvPr>
          <p:cNvSpPr/>
          <p:nvPr/>
        </p:nvSpPr>
        <p:spPr>
          <a:xfrm>
            <a:off x="527243" y="3328463"/>
            <a:ext cx="1142761" cy="2157937"/>
          </a:xfrm>
          <a:prstGeom prst="rect">
            <a:avLst/>
          </a:prstGeom>
          <a:solidFill>
            <a:schemeClr val="accent3">
              <a:lumMod val="20000"/>
              <a:lumOff val="80000"/>
            </a:schemeClr>
          </a:solidFill>
          <a:ln w="6350">
            <a:solidFill>
              <a:schemeClr val="tx1">
                <a:lumMod val="50000"/>
                <a:lumOff val="50000"/>
              </a:schemeClr>
            </a:solidFill>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dirty="0">
                <a:latin typeface="ＭＳ Ｐゴシック" panose="020B0600070205080204" pitchFamily="50" charset="-128"/>
                <a:ea typeface="ＭＳ Ｐゴシック" panose="020B0600070205080204" pitchFamily="50" charset="-128"/>
              </a:rPr>
              <a:t>取組概要</a:t>
            </a:r>
          </a:p>
        </p:txBody>
      </p:sp>
      <p:sp>
        <p:nvSpPr>
          <p:cNvPr id="14" name="正方形/長方形 13">
            <a:extLst>
              <a:ext uri="{FF2B5EF4-FFF2-40B4-BE49-F238E27FC236}">
                <a16:creationId xmlns:a16="http://schemas.microsoft.com/office/drawing/2014/main" id="{72DD6492-1457-4F4E-B734-9DF2D9D3FADE}"/>
              </a:ext>
            </a:extLst>
          </p:cNvPr>
          <p:cNvSpPr/>
          <p:nvPr/>
        </p:nvSpPr>
        <p:spPr>
          <a:xfrm>
            <a:off x="1823386" y="1610399"/>
            <a:ext cx="7270489" cy="1651595"/>
          </a:xfrm>
          <a:prstGeom prst="rect">
            <a:avLst/>
          </a:prstGeom>
          <a:solidFill>
            <a:srgbClr val="FFFFFF"/>
          </a:solidFill>
          <a:ln w="6350">
            <a:solidFill>
              <a:schemeClr val="tx1">
                <a:lumMod val="50000"/>
                <a:lumOff val="50000"/>
              </a:schemeClr>
            </a:solidFill>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297007" indent="-263776">
              <a:spcBef>
                <a:spcPts val="554"/>
              </a:spcBef>
              <a:buFont typeface="Arial" panose="020B0604020202020204" pitchFamily="34" charset="0"/>
              <a:buChar char="•"/>
            </a:pPr>
            <a:r>
              <a:rPr lang="ja-JP" altLang="en-US" sz="2000" dirty="0">
                <a:solidFill>
                  <a:prstClr val="black"/>
                </a:solidFill>
                <a:latin typeface="ＭＳ Ｐゴシック" panose="020B0600070205080204" pitchFamily="50" charset="-128"/>
                <a:ea typeface="ＭＳ Ｐゴシック" panose="020B0600070205080204" pitchFamily="50" charset="-128"/>
              </a:rPr>
              <a:t>今野印刷株式会社</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297007" indent="-263776">
              <a:spcBef>
                <a:spcPts val="554"/>
              </a:spcBef>
              <a:buFont typeface="Arial" panose="020B0604020202020204" pitchFamily="34" charset="0"/>
              <a:buChar char="•"/>
            </a:pPr>
            <a:r>
              <a:rPr lang="ja-JP" altLang="en-US" sz="2000" dirty="0">
                <a:solidFill>
                  <a:prstClr val="black"/>
                </a:solidFill>
                <a:latin typeface="ＭＳ Ｐゴシック" panose="020B0600070205080204" pitchFamily="50" charset="-128"/>
                <a:ea typeface="ＭＳ Ｐゴシック" panose="020B0600070205080204" pitchFamily="50" charset="-128"/>
              </a:rPr>
              <a:t>本社：宮城県仙台市</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297007" indent="-263776">
              <a:spcBef>
                <a:spcPts val="554"/>
              </a:spcBef>
              <a:buFont typeface="Arial" panose="020B0604020202020204" pitchFamily="34" charset="0"/>
              <a:buChar char="•"/>
            </a:pPr>
            <a:r>
              <a:rPr lang="ja-JP" altLang="en-US" sz="2000" dirty="0">
                <a:solidFill>
                  <a:prstClr val="black"/>
                </a:solidFill>
                <a:latin typeface="ＭＳ Ｐゴシック" panose="020B0600070205080204" pitchFamily="50" charset="-128"/>
                <a:ea typeface="ＭＳ Ｐゴシック" panose="020B0600070205080204" pitchFamily="50" charset="-128"/>
              </a:rPr>
              <a:t>創業：明治</a:t>
            </a:r>
            <a:r>
              <a:rPr lang="en-US" altLang="ja-JP" sz="2000" dirty="0">
                <a:solidFill>
                  <a:prstClr val="black"/>
                </a:solidFill>
                <a:latin typeface="ＭＳ Ｐゴシック" panose="020B0600070205080204" pitchFamily="50" charset="-128"/>
                <a:ea typeface="ＭＳ Ｐゴシック" panose="020B0600070205080204" pitchFamily="50" charset="-128"/>
              </a:rPr>
              <a:t>41</a:t>
            </a:r>
            <a:r>
              <a:rPr lang="ja-JP" altLang="en-US" sz="2000" dirty="0">
                <a:solidFill>
                  <a:prstClr val="black"/>
                </a:solidFill>
                <a:latin typeface="ＭＳ Ｐゴシック" panose="020B0600070205080204" pitchFamily="50" charset="-128"/>
                <a:ea typeface="ＭＳ Ｐゴシック" panose="020B0600070205080204" pitchFamily="50" charset="-128"/>
              </a:rPr>
              <a:t>年</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297007" indent="-263776">
              <a:spcBef>
                <a:spcPts val="554"/>
              </a:spcBef>
              <a:buFont typeface="Arial" panose="020B0604020202020204" pitchFamily="34" charset="0"/>
              <a:buChar char="•"/>
            </a:pPr>
            <a:r>
              <a:rPr lang="ja-JP" altLang="en-US" dirty="0">
                <a:solidFill>
                  <a:prstClr val="black"/>
                </a:solidFill>
                <a:latin typeface="ＭＳ Ｐゴシック" panose="020B0600070205080204" pitchFamily="50" charset="-128"/>
                <a:ea typeface="ＭＳ Ｐゴシック" panose="020B0600070205080204" pitchFamily="50" charset="-128"/>
              </a:rPr>
              <a:t>事業内容：印刷業、ネット関連コンテンツ作成</a:t>
            </a:r>
            <a:endParaRPr lang="en-US" altLang="ja-JP"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0B607AA8-EAAB-472C-A583-CE1DF2C5806D}"/>
              </a:ext>
            </a:extLst>
          </p:cNvPr>
          <p:cNvSpPr/>
          <p:nvPr/>
        </p:nvSpPr>
        <p:spPr>
          <a:xfrm>
            <a:off x="1823387" y="3328463"/>
            <a:ext cx="7270488" cy="2157937"/>
          </a:xfrm>
          <a:prstGeom prst="rect">
            <a:avLst/>
          </a:prstGeom>
          <a:solidFill>
            <a:srgbClr val="FFFFFF"/>
          </a:solidFill>
          <a:ln w="6350">
            <a:solidFill>
              <a:schemeClr val="tx1">
                <a:lumMod val="50000"/>
                <a:lumOff val="50000"/>
              </a:schemeClr>
            </a:solidFill>
          </a:ln>
        </p:spPr>
        <p:txBody>
          <a:bodyPr rot="0" spcFirstLastPara="0" vertOverflow="overflow" horzOverflow="overflow" vert="horz" wrap="square" lIns="84406" tIns="42203" rIns="0" bIns="42203" numCol="1" spcCol="0" rtlCol="0" fromWordArt="0" anchor="ctr" anchorCtr="0" forceAA="0" compatLnSpc="1">
            <a:prstTxWarp prst="textNoShape">
              <a:avLst/>
            </a:prstTxWarp>
            <a:noAutofit/>
          </a:bodyPr>
          <a:lstStyle/>
          <a:p>
            <a:pPr marL="263776" indent="-263776">
              <a:spcBef>
                <a:spcPts val="554"/>
              </a:spcBef>
              <a:buFont typeface="Wingdings" panose="05000000000000000000" pitchFamily="2" charset="2"/>
              <a:buChar char="ü"/>
            </a:pPr>
            <a:r>
              <a:rPr lang="ja-JP" altLang="en-US" sz="2000" dirty="0">
                <a:latin typeface="ＭＳ Ｐゴシック" panose="020B0600070205080204" pitchFamily="50" charset="-128"/>
                <a:ea typeface="ＭＳ Ｐゴシック" panose="020B0600070205080204" pitchFamily="50" charset="-128"/>
              </a:rPr>
              <a:t>既存の印刷ビジネスへ限界を感じており、</a:t>
            </a:r>
            <a:r>
              <a:rPr lang="ja-JP" altLang="en-US" sz="2000" dirty="0">
                <a:solidFill>
                  <a:srgbClr val="C00000"/>
                </a:solidFill>
                <a:latin typeface="ＭＳ Ｐゴシック" panose="020B0600070205080204" pitchFamily="50" charset="-128"/>
                <a:ea typeface="ＭＳ Ｐゴシック" panose="020B0600070205080204" pitchFamily="50" charset="-128"/>
              </a:rPr>
              <a:t>デジタル分野の強化が経営課題</a:t>
            </a:r>
            <a:endParaRPr lang="en-US" altLang="ja-JP" sz="2000" dirty="0">
              <a:solidFill>
                <a:srgbClr val="C00000"/>
              </a:solidFill>
              <a:latin typeface="ＭＳ Ｐゴシック" panose="020B0600070205080204" pitchFamily="50" charset="-128"/>
              <a:ea typeface="ＭＳ Ｐゴシック" panose="020B0600070205080204" pitchFamily="50" charset="-128"/>
            </a:endParaRPr>
          </a:p>
          <a:p>
            <a:pPr marL="263776" indent="-263776">
              <a:spcBef>
                <a:spcPts val="554"/>
              </a:spcBef>
              <a:buFont typeface="Wingdings" panose="05000000000000000000" pitchFamily="2" charset="2"/>
              <a:buChar char="ü"/>
            </a:pPr>
            <a:r>
              <a:rPr lang="ja-JP" altLang="en-US" sz="2000" dirty="0">
                <a:solidFill>
                  <a:srgbClr val="C00000"/>
                </a:solidFill>
                <a:latin typeface="ＭＳ Ｐゴシック" panose="020B0600070205080204" pitchFamily="50" charset="-128"/>
                <a:ea typeface="ＭＳ Ｐゴシック" panose="020B0600070205080204" pitchFamily="50" charset="-128"/>
              </a:rPr>
              <a:t>社内にデジタル分野に係るマーケティングの知見を有する人材がいなかった</a:t>
            </a:r>
            <a:r>
              <a:rPr lang="ja-JP" altLang="en-US" sz="2000" dirty="0">
                <a:latin typeface="ＭＳ Ｐゴシック" panose="020B0600070205080204" pitchFamily="50" charset="-128"/>
                <a:ea typeface="ＭＳ Ｐゴシック" panose="020B0600070205080204" pitchFamily="50" charset="-128"/>
              </a:rPr>
              <a:t>ため、豊富な経験を有する外部人材を副業形態にて受け入れ</a:t>
            </a:r>
            <a:endParaRPr lang="en-US" altLang="ja-JP" sz="2000" dirty="0">
              <a:latin typeface="ＭＳ Ｐゴシック" panose="020B0600070205080204" pitchFamily="50" charset="-128"/>
              <a:ea typeface="ＭＳ Ｐゴシック" panose="020B0600070205080204" pitchFamily="50" charset="-128"/>
            </a:endParaRPr>
          </a:p>
          <a:p>
            <a:pPr marL="263776" indent="-263776">
              <a:spcBef>
                <a:spcPts val="554"/>
              </a:spcBef>
              <a:buFont typeface="Wingdings" panose="05000000000000000000" pitchFamily="2" charset="2"/>
              <a:buChar char="ü"/>
            </a:pPr>
            <a:r>
              <a:rPr lang="ja-JP" altLang="en-US" sz="2000" dirty="0">
                <a:latin typeface="ＭＳ Ｐゴシック" panose="020B0600070205080204" pitchFamily="50" charset="-128"/>
                <a:ea typeface="ＭＳ Ｐゴシック" panose="020B0600070205080204" pitchFamily="50" charset="-128"/>
              </a:rPr>
              <a:t>外部人材のノウハウの活用により、</a:t>
            </a:r>
            <a:r>
              <a:rPr lang="ja-JP" altLang="en-US" sz="2000" dirty="0">
                <a:solidFill>
                  <a:srgbClr val="C00000"/>
                </a:solidFill>
                <a:latin typeface="ＭＳ Ｐゴシック" panose="020B0600070205080204" pitchFamily="50" charset="-128"/>
                <a:ea typeface="ＭＳ Ｐゴシック" panose="020B0600070205080204" pitchFamily="50" charset="-128"/>
              </a:rPr>
              <a:t>新規事業立ち上げを達成</a:t>
            </a:r>
          </a:p>
        </p:txBody>
      </p:sp>
      <p:sp>
        <p:nvSpPr>
          <p:cNvPr id="18" name="正方形/長方形 17">
            <a:extLst>
              <a:ext uri="{FF2B5EF4-FFF2-40B4-BE49-F238E27FC236}">
                <a16:creationId xmlns:a16="http://schemas.microsoft.com/office/drawing/2014/main" id="{AB3C40EF-5C30-4C69-B6EE-1D1C2135F1F0}"/>
              </a:ext>
            </a:extLst>
          </p:cNvPr>
          <p:cNvSpPr/>
          <p:nvPr/>
        </p:nvSpPr>
        <p:spPr>
          <a:xfrm>
            <a:off x="527243" y="5593214"/>
            <a:ext cx="1142761" cy="1076325"/>
          </a:xfrm>
          <a:prstGeom prst="rect">
            <a:avLst/>
          </a:prstGeom>
          <a:solidFill>
            <a:schemeClr val="accent3">
              <a:lumMod val="20000"/>
              <a:lumOff val="80000"/>
            </a:schemeClr>
          </a:solidFill>
          <a:ln w="6350">
            <a:solidFill>
              <a:schemeClr val="tx1">
                <a:lumMod val="50000"/>
                <a:lumOff val="50000"/>
              </a:schemeClr>
            </a:solidFill>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477" dirty="0">
                <a:latin typeface="ＭＳ Ｐゴシック" panose="020B0600070205080204" pitchFamily="50" charset="-128"/>
                <a:ea typeface="ＭＳ Ｐゴシック" panose="020B0600070205080204" pitchFamily="50" charset="-128"/>
              </a:rPr>
              <a:t>副業・兼業</a:t>
            </a:r>
            <a:endParaRPr lang="en-US" altLang="ja-JP" sz="1477" dirty="0">
              <a:latin typeface="ＭＳ Ｐゴシック" panose="020B0600070205080204" pitchFamily="50" charset="-128"/>
              <a:ea typeface="ＭＳ Ｐゴシック" panose="020B0600070205080204" pitchFamily="50" charset="-128"/>
            </a:endParaRPr>
          </a:p>
          <a:p>
            <a:pPr algn="ctr"/>
            <a:r>
              <a:rPr lang="ja-JP" altLang="en-US" sz="1477" dirty="0">
                <a:latin typeface="ＭＳ Ｐゴシック" panose="020B0600070205080204" pitchFamily="50" charset="-128"/>
                <a:ea typeface="ＭＳ Ｐゴシック" panose="020B0600070205080204" pitchFamily="50" charset="-128"/>
              </a:rPr>
              <a:t>人材のプロフィール</a:t>
            </a:r>
            <a:endParaRPr lang="en-US" altLang="ja-JP" sz="1477" dirty="0">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72DD6492-1457-4F4E-B734-9DF2D9D3FADE}"/>
              </a:ext>
            </a:extLst>
          </p:cNvPr>
          <p:cNvSpPr/>
          <p:nvPr/>
        </p:nvSpPr>
        <p:spPr>
          <a:xfrm>
            <a:off x="1821785" y="5593964"/>
            <a:ext cx="7272090" cy="1075574"/>
          </a:xfrm>
          <a:prstGeom prst="rect">
            <a:avLst/>
          </a:prstGeom>
          <a:solidFill>
            <a:srgbClr val="FFFFFF"/>
          </a:solidFill>
          <a:ln w="6350">
            <a:solidFill>
              <a:schemeClr val="tx1">
                <a:lumMod val="50000"/>
                <a:lumOff val="50000"/>
              </a:schemeClr>
            </a:solidFill>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297007" indent="-263776">
              <a:buFont typeface="Arial" panose="020B0604020202020204" pitchFamily="34" charset="0"/>
              <a:buChar char="•"/>
            </a:pPr>
            <a:r>
              <a:rPr lang="ja-JP" altLang="en-US" sz="2000" dirty="0">
                <a:latin typeface="ＭＳ Ｐゴシック" panose="020B0600070205080204" pitchFamily="50" charset="-128"/>
                <a:ea typeface="ＭＳ Ｐゴシック" panose="020B0600070205080204" pitchFamily="50" charset="-128"/>
              </a:rPr>
              <a:t>都内コンサルティング会社に勤務し（ビッグデータ関連の営業を担当）、 その後ネット関連ビジネスの会社を設立</a:t>
            </a:r>
            <a:endParaRPr lang="en-US" altLang="ja-JP" sz="2000" strike="sngStrike" dirty="0">
              <a:latin typeface="ＭＳ Ｐゴシック" panose="020B0600070205080204" pitchFamily="50" charset="-128"/>
              <a:ea typeface="ＭＳ Ｐゴシック" panose="020B0600070205080204" pitchFamily="50" charset="-128"/>
            </a:endParaRPr>
          </a:p>
          <a:p>
            <a:pPr marL="297007" indent="-263776">
              <a:buFont typeface="Arial" panose="020B0604020202020204" pitchFamily="34" charset="0"/>
              <a:buChar char="•"/>
            </a:pPr>
            <a:r>
              <a:rPr lang="ja-JP" altLang="en-US" sz="2000" dirty="0">
                <a:latin typeface="ＭＳ Ｐゴシック" panose="020B0600070205080204" pitchFamily="50" charset="-128"/>
                <a:ea typeface="ＭＳ Ｐゴシック" panose="020B0600070205080204" pitchFamily="50" charset="-128"/>
              </a:rPr>
              <a:t>居住地は東京都</a:t>
            </a:r>
            <a:endParaRPr lang="en-US" altLang="ja-JP" sz="2000" dirty="0">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9BC9ABC3-D15C-4693-9E97-A6F96DA33D24}"/>
              </a:ext>
            </a:extLst>
          </p:cNvPr>
          <p:cNvPicPr>
            <a:picLocks noChangeAspect="1"/>
          </p:cNvPicPr>
          <p:nvPr/>
        </p:nvPicPr>
        <p:blipFill>
          <a:blip r:embed="rId3"/>
          <a:stretch>
            <a:fillRect/>
          </a:stretch>
        </p:blipFill>
        <p:spPr>
          <a:xfrm>
            <a:off x="6600525" y="1700842"/>
            <a:ext cx="2811990" cy="1560722"/>
          </a:xfrm>
          <a:prstGeom prst="rect">
            <a:avLst/>
          </a:prstGeom>
        </p:spPr>
      </p:pic>
      <p:sp>
        <p:nvSpPr>
          <p:cNvPr id="21" name="Text Box 6"/>
          <p:cNvSpPr txBox="1">
            <a:spLocks noChangeArrowheads="1"/>
          </p:cNvSpPr>
          <p:nvPr/>
        </p:nvSpPr>
        <p:spPr>
          <a:xfrm>
            <a:off x="285305" y="475233"/>
            <a:ext cx="9405542" cy="877447"/>
          </a:xfrm>
          <a:prstGeom prst="rect">
            <a:avLst/>
          </a:prstGeom>
          <a:solidFill>
            <a:schemeClr val="accent2">
              <a:lumMod val="20000"/>
              <a:lumOff val="80000"/>
              <a:alpha val="42000"/>
            </a:schemeClr>
          </a:solidFill>
          <a:ln w="12700" cmpd="sng">
            <a:solidFill>
              <a:schemeClr val="tx1"/>
            </a:solidFill>
            <a:miter lim="800000"/>
            <a:headEnd/>
            <a:tailEnd/>
          </a:ln>
        </p:spPr>
        <p:txBody>
          <a:bodyPr lIns="91408" tIns="45705" rIns="91408" bIns="45705" anchor="ctr"/>
          <a:lstStyle/>
          <a:p>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2000" dirty="0">
                <a:latin typeface="ＭＳ Ｐゴシック" panose="020B0600070205080204" pitchFamily="50" charset="-128"/>
                <a:ea typeface="ＭＳ Ｐゴシック" panose="020B0600070205080204" pitchFamily="50" charset="-128"/>
              </a:rPr>
              <a:t>印刷業を扱う今野印刷では、デジタル分野のマーケティング強化を課題としており、　</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社内でのノウハウ不足から</a:t>
            </a:r>
            <a:r>
              <a:rPr lang="ja-JP" altLang="en-US" sz="2000" dirty="0">
                <a:solidFill>
                  <a:srgbClr val="C00000"/>
                </a:solidFill>
                <a:latin typeface="ＭＳ Ｐゴシック" panose="020B0600070205080204" pitchFamily="50" charset="-128"/>
                <a:ea typeface="ＭＳ Ｐゴシック" panose="020B0600070205080204" pitchFamily="50" charset="-128"/>
              </a:rPr>
              <a:t>副業・兼業形態</a:t>
            </a:r>
            <a:r>
              <a:rPr lang="ja-JP" altLang="en-US" sz="2000" dirty="0">
                <a:latin typeface="ＭＳ Ｐゴシック" panose="020B0600070205080204" pitchFamily="50" charset="-128"/>
                <a:ea typeface="ＭＳ Ｐゴシック" panose="020B0600070205080204" pitchFamily="50" charset="-128"/>
              </a:rPr>
              <a:t>での外部人材の受け入れを実施している。</a:t>
            </a:r>
          </a:p>
        </p:txBody>
      </p:sp>
      <p:sp>
        <p:nvSpPr>
          <p:cNvPr id="23" name="テキスト ボックス 22"/>
          <p:cNvSpPr txBox="1"/>
          <p:nvPr/>
        </p:nvSpPr>
        <p:spPr>
          <a:xfrm>
            <a:off x="149152" y="60012"/>
            <a:ext cx="9644800"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人材マッチングの成約事例③（副業・兼業人材）</a:t>
            </a:r>
          </a:p>
        </p:txBody>
      </p:sp>
      <p:sp>
        <p:nvSpPr>
          <p:cNvPr id="3" name="スライド番号プレースホルダー 2"/>
          <p:cNvSpPr>
            <a:spLocks noGrp="1"/>
          </p:cNvSpPr>
          <p:nvPr>
            <p:ph type="sldNum" sz="quarter" idx="15"/>
          </p:nvPr>
        </p:nvSpPr>
        <p:spPr/>
        <p:txBody>
          <a:bodyPr/>
          <a:lstStyle/>
          <a:p>
            <a:fld id="{7870704B-CE94-48CC-AF30-84932A1262A7}" type="slidenum">
              <a:rPr lang="en-GB" smtClean="0"/>
              <a:pPr/>
              <a:t>39</a:t>
            </a:fld>
            <a:endParaRPr lang="en-GB" dirty="0"/>
          </a:p>
        </p:txBody>
      </p:sp>
    </p:spTree>
    <p:extLst>
      <p:ext uri="{BB962C8B-B14F-4D97-AF65-F5344CB8AC3E}">
        <p14:creationId xmlns:p14="http://schemas.microsoft.com/office/powerpoint/2010/main" val="2641817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1001" y="3280351"/>
            <a:ext cx="9514999" cy="3477875"/>
          </a:xfrm>
          <a:prstGeom prst="rect">
            <a:avLst/>
          </a:prstGeom>
          <a:noFill/>
        </p:spPr>
        <p:txBody>
          <a:bodyPr wrap="square" rtlCol="0">
            <a:spAutoFit/>
          </a:bodyPr>
          <a:lstStyle/>
          <a:p>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その１</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プロ拠点に、職員や</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OB</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を送り込む</a:t>
            </a:r>
            <a:endPar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a:t>
            </a:r>
            <a:r>
              <a:rPr lang="en-US" altLang="ja-JP" sz="2000" dirty="0">
                <a:latin typeface="Meiryo UI" panose="020B0604030504040204" pitchFamily="50" charset="-128"/>
                <a:ea typeface="Meiryo UI" panose="020B0604030504040204" pitchFamily="50" charset="-128"/>
              </a:rPr>
              <a:t>35</a:t>
            </a:r>
            <a:r>
              <a:rPr lang="ja-JP" altLang="en-US" sz="2000" dirty="0">
                <a:latin typeface="Meiryo UI" panose="020B0604030504040204" pitchFamily="50" charset="-128"/>
                <a:ea typeface="Meiryo UI" panose="020B0604030504040204" pitchFamily="50" charset="-128"/>
              </a:rPr>
              <a:t>拠点に、</a:t>
            </a:r>
            <a:r>
              <a:rPr lang="en-US" altLang="ja-JP" sz="2000" dirty="0">
                <a:latin typeface="Meiryo UI" panose="020B0604030504040204" pitchFamily="50" charset="-128"/>
                <a:ea typeface="Meiryo UI" panose="020B0604030504040204" pitchFamily="50" charset="-128"/>
              </a:rPr>
              <a:t>79</a:t>
            </a:r>
            <a:r>
              <a:rPr lang="ja-JP" altLang="en-US" sz="2000" dirty="0">
                <a:latin typeface="Meiryo UI" panose="020B0604030504040204" pitchFamily="50" charset="-128"/>
                <a:ea typeface="Meiryo UI" panose="020B0604030504040204" pitchFamily="50" charset="-128"/>
              </a:rPr>
              <a:t>人</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うち信金・信組</a:t>
            </a:r>
            <a:r>
              <a:rPr lang="en-US" altLang="ja-JP" sz="2000" dirty="0">
                <a:latin typeface="Meiryo UI" panose="020B0604030504040204" pitchFamily="50" charset="-128"/>
                <a:ea typeface="Meiryo UI" panose="020B0604030504040204" pitchFamily="50" charset="-128"/>
              </a:rPr>
              <a:t>22</a:t>
            </a:r>
            <a:r>
              <a:rPr lang="ja-JP" altLang="en-US" sz="2000" dirty="0">
                <a:latin typeface="Meiryo UI" panose="020B0604030504040204" pitchFamily="50" charset="-128"/>
                <a:ea typeface="Meiryo UI" panose="020B0604030504040204" pitchFamily="50" charset="-128"/>
              </a:rPr>
              <a:t>人</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の金融機関の</a:t>
            </a:r>
            <a:r>
              <a:rPr lang="en-US" altLang="ja-JP" sz="2000" dirty="0">
                <a:latin typeface="Meiryo UI" panose="020B0604030504040204" pitchFamily="50" charset="-128"/>
                <a:ea typeface="Meiryo UI" panose="020B0604030504040204" pitchFamily="50" charset="-128"/>
              </a:rPr>
              <a:t>OB</a:t>
            </a:r>
            <a:r>
              <a:rPr lang="ja-JP" altLang="en-US" sz="2000" dirty="0">
                <a:latin typeface="Meiryo UI" panose="020B0604030504040204" pitchFamily="50" charset="-128"/>
                <a:ea typeface="Meiryo UI" panose="020B0604030504040204" pitchFamily="50" charset="-128"/>
              </a:rPr>
              <a:t>や現役職員が在籍</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a:p>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その２</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プロ拠点と提携</a:t>
            </a:r>
            <a:r>
              <a:rPr lang="ja-JP" altLang="en-US" sz="2000" dirty="0">
                <a:latin typeface="Meiryo UI" panose="020B0604030504040204" pitchFamily="50" charset="-128"/>
                <a:ea typeface="Meiryo UI" panose="020B0604030504040204" pitchFamily="50" charset="-128"/>
              </a:rPr>
              <a:t>し、取引先におけるプロ人材のニーズをプロ拠点に紹介、</a:t>
            </a:r>
            <a:endParaRPr lang="en-US" altLang="ja-JP" sz="2000" dirty="0">
              <a:latin typeface="Meiryo UI" panose="020B0604030504040204" pitchFamily="50" charset="-128"/>
              <a:ea typeface="Meiryo UI" panose="020B0604030504040204" pitchFamily="50" charset="-128"/>
            </a:endParaRPr>
          </a:p>
          <a:p>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金融機関とプロ拠点が協働してマッチングを実現</a:t>
            </a:r>
            <a:endPar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プロ拠点との提携方法次第では、金融機関が、</a:t>
            </a:r>
            <a:r>
              <a:rPr lang="ja-JP" altLang="en-US" sz="2000" u="sng" dirty="0">
                <a:latin typeface="Meiryo UI" panose="020B0604030504040204" pitchFamily="50" charset="-128"/>
                <a:ea typeface="Meiryo UI" panose="020B0604030504040204" pitchFamily="50" charset="-128"/>
              </a:rPr>
              <a:t>情報提供料を受領することも可</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その３</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（上記連携策の進化系）</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プロ拠点と連携している人材紹介会社等と</a:t>
            </a:r>
            <a:endPar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連携協定を締結</a:t>
            </a:r>
            <a:endPar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現在、</a:t>
            </a:r>
            <a:r>
              <a:rPr lang="en-US" altLang="ja-JP" sz="2000" dirty="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府県超ですでに実施済であり、今後さらに広がる見込み。</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現に提携している金融機関では、</a:t>
            </a:r>
            <a:r>
              <a:rPr lang="ja-JP" altLang="en-US" sz="2000" u="sng" dirty="0">
                <a:latin typeface="Meiryo UI" panose="020B0604030504040204" pitchFamily="50" charset="-128"/>
                <a:ea typeface="Meiryo UI" panose="020B0604030504040204" pitchFamily="50" charset="-128"/>
              </a:rPr>
              <a:t>情報提供料を受領</a:t>
            </a:r>
          </a:p>
        </p:txBody>
      </p:sp>
      <p:sp>
        <p:nvSpPr>
          <p:cNvPr id="3" name="テキスト ボックス 2"/>
          <p:cNvSpPr txBox="1"/>
          <p:nvPr/>
        </p:nvSpPr>
        <p:spPr>
          <a:xfrm>
            <a:off x="391000" y="931694"/>
            <a:ext cx="9514999" cy="1938992"/>
          </a:xfrm>
          <a:prstGeom prst="rect">
            <a:avLst/>
          </a:prstGeom>
          <a:noFill/>
          <a:ln>
            <a:solidFill>
              <a:schemeClr val="tx1"/>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rPr>
              <a:t>■　各道府県に設置されているプロフェッショナル人材戦略拠点</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（プロ拠点）との連携は、</a:t>
            </a:r>
            <a:endPar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プロ拠点が長年培ってきた</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プロ人材のマッチングノウハウを吸収する良い機会</a:t>
            </a:r>
            <a:endPar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収益にも貢献）</a:t>
            </a:r>
            <a:endParaRPr lang="en-US" altLang="ja-JP"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今現在、人材事業に取り組む金融機関のみなさま</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これから取り組もうと考えている金融機関のみなさま</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　　特に、比較的規模の大きくない金融機関のみなさま</a:t>
            </a:r>
            <a:endParaRPr lang="en-US" altLang="ja-JP"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9600" y="166909"/>
            <a:ext cx="9644800" cy="38177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881" b="1" dirty="0">
                <a:solidFill>
                  <a:prstClr val="white"/>
                </a:solidFill>
              </a:rPr>
              <a:t>プロフェッショナル人材事業と地域金融機関との３つの連携策</a:t>
            </a:r>
            <a:endParaRPr lang="ja-JP" altLang="en-US" sz="1881"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pPr defTabSz="957816"/>
            <a:fld id="{E56D3A4E-9A59-4E6B-BF4A-AE0DD7BCF8CE}" type="slidenum">
              <a:rPr lang="ja-JP" altLang="en-US" sz="1900" smtClean="0"/>
              <a:pPr defTabSz="957816"/>
              <a:t>40</a:t>
            </a:fld>
            <a:endParaRPr lang="ja-JP" altLang="en-US" sz="1900" dirty="0"/>
          </a:p>
        </p:txBody>
      </p:sp>
    </p:spTree>
    <p:extLst>
      <p:ext uri="{BB962C8B-B14F-4D97-AF65-F5344CB8AC3E}">
        <p14:creationId xmlns:p14="http://schemas.microsoft.com/office/powerpoint/2010/main" val="93241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60512" y="1988840"/>
            <a:ext cx="9217024" cy="4216539"/>
          </a:xfrm>
          <a:prstGeom prst="rect">
            <a:avLst/>
          </a:prstGeom>
          <a:noFill/>
        </p:spPr>
        <p:txBody>
          <a:bodyPr wrap="square" rtlCol="0">
            <a:spAutoFit/>
          </a:bodyPr>
          <a:lstStyle/>
          <a:p>
            <a:r>
              <a:rPr kumimoji="1" lang="ja-JP" altLang="en-US" sz="4000" dirty="0"/>
              <a:t>（参考１）</a:t>
            </a:r>
            <a:endParaRPr kumimoji="1" lang="en-US" altLang="ja-JP" sz="4000" dirty="0"/>
          </a:p>
          <a:p>
            <a:r>
              <a:rPr lang="ja-JP" altLang="en-US" sz="4000" dirty="0"/>
              <a:t>近畿経済産業局レポート</a:t>
            </a:r>
            <a:endParaRPr lang="en-US" altLang="ja-JP" sz="4000" dirty="0"/>
          </a:p>
          <a:p>
            <a:r>
              <a:rPr lang="ja-JP" altLang="en-US" sz="4000" dirty="0"/>
              <a:t>「副業・兼業人材を活用するという選択肢」</a:t>
            </a:r>
            <a:endParaRPr lang="en-US" altLang="ja-JP" sz="4000" dirty="0"/>
          </a:p>
          <a:p>
            <a:r>
              <a:rPr lang="ja-JP" altLang="en-US" sz="2800" dirty="0"/>
              <a:t>〇副業・兼業人材を活用する企業の利点</a:t>
            </a:r>
            <a:endParaRPr lang="en-US" altLang="ja-JP" sz="2800" dirty="0"/>
          </a:p>
          <a:p>
            <a:r>
              <a:rPr lang="ja-JP" altLang="en-US" sz="2800" dirty="0"/>
              <a:t>〇中小企業が副業・兼業人材を受け入れる際の留意点</a:t>
            </a:r>
            <a:endParaRPr lang="en-US" altLang="ja-JP" sz="2800" dirty="0"/>
          </a:p>
          <a:p>
            <a:endParaRPr lang="en-US" altLang="ja-JP" sz="2800" dirty="0"/>
          </a:p>
          <a:p>
            <a:r>
              <a:rPr lang="en-US" altLang="ja-JP" sz="2400" dirty="0"/>
              <a:t>https://www.kansai.meti.go.jp/1-9chushoresearch/report23.html</a:t>
            </a:r>
          </a:p>
          <a:p>
            <a:endParaRPr kumimoji="1" lang="en-US" altLang="ja-JP" sz="4000" dirty="0"/>
          </a:p>
        </p:txBody>
      </p:sp>
      <p:sp>
        <p:nvSpPr>
          <p:cNvPr id="2" name="スライド番号プレースホルダー 1"/>
          <p:cNvSpPr>
            <a:spLocks noGrp="1"/>
          </p:cNvSpPr>
          <p:nvPr>
            <p:ph type="sldNum" sz="quarter" idx="12"/>
          </p:nvPr>
        </p:nvSpPr>
        <p:spPr/>
        <p:txBody>
          <a:bodyPr/>
          <a:lstStyle/>
          <a:p>
            <a:pPr defTabSz="957816"/>
            <a:r>
              <a:rPr kumimoji="1" lang="en-US" altLang="ja-JP" sz="1900" dirty="0">
                <a:solidFill>
                  <a:prstClr val="black">
                    <a:tint val="75000"/>
                  </a:prstClr>
                </a:solidFill>
              </a:rPr>
              <a:t>41</a:t>
            </a:r>
            <a:endParaRPr kumimoji="1" lang="ja-JP" altLang="en-US" sz="1900" dirty="0">
              <a:solidFill>
                <a:prstClr val="black">
                  <a:tint val="75000"/>
                </a:prstClr>
              </a:solidFill>
            </a:endParaRPr>
          </a:p>
        </p:txBody>
      </p:sp>
    </p:spTree>
    <p:extLst>
      <p:ext uri="{BB962C8B-B14F-4D97-AF65-F5344CB8AC3E}">
        <p14:creationId xmlns:p14="http://schemas.microsoft.com/office/powerpoint/2010/main" val="190980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4"/>
          <p:cNvSpPr txBox="1">
            <a:spLocks/>
          </p:cNvSpPr>
          <p:nvPr/>
        </p:nvSpPr>
        <p:spPr>
          <a:xfrm>
            <a:off x="158692" y="300445"/>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1-1</a:t>
            </a:r>
            <a:r>
              <a:rPr lang="ja-JP" altLang="en-US" dirty="0" err="1"/>
              <a:t>．</a:t>
            </a:r>
            <a:r>
              <a:rPr lang="ja-JP" altLang="en-US" dirty="0"/>
              <a:t>副業・兼業人材を活用する企業の利点</a:t>
            </a:r>
          </a:p>
        </p:txBody>
      </p:sp>
      <p:sp>
        <p:nvSpPr>
          <p:cNvPr id="3" name="AutoShape 2" descr="自然 山（シルエットイラスト）（モノク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4" descr="自然 山（シルエットイラスト）（モノク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159443" y="724405"/>
            <a:ext cx="9504000" cy="976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spAutoFit/>
          </a:bodyPr>
          <a:lstStyle/>
          <a:p>
            <a:r>
              <a:rPr lang="ja-JP" altLang="en-US" dirty="0">
                <a:solidFill>
                  <a:schemeClr val="tx1"/>
                </a:solidFill>
                <a:latin typeface="Meiryo UI" panose="020B0604030504040204" pitchFamily="50" charset="-128"/>
                <a:ea typeface="Meiryo UI" panose="020B0604030504040204" pitchFamily="50" charset="-128"/>
              </a:rPr>
              <a:t>　活用企業・支援事業者に対するヒアリングを通して、副業・兼業人材の活用は課題解決の一手段として有効に機能する可能性が示唆されたことから、改めて中小企業が「副業・兼業人材を活用する」ことによる利点を、本章において整理します。</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55575" y="2276872"/>
            <a:ext cx="9507868" cy="3309776"/>
            <a:chOff x="416496" y="2276872"/>
            <a:chExt cx="9051240" cy="3309776"/>
          </a:xfrm>
        </p:grpSpPr>
        <p:sp>
          <p:nvSpPr>
            <p:cNvPr id="19" name="正方形/長方形 18"/>
            <p:cNvSpPr/>
            <p:nvPr/>
          </p:nvSpPr>
          <p:spPr bwMode="auto">
            <a:xfrm>
              <a:off x="416496" y="2564904"/>
              <a:ext cx="9051240" cy="3021743"/>
            </a:xfrm>
            <a:prstGeom prst="rect">
              <a:avLst/>
            </a:prstGeom>
            <a:solidFill>
              <a:schemeClr val="accent1">
                <a:lumMod val="20000"/>
                <a:lumOff val="80000"/>
              </a:schemeClr>
            </a:solidFill>
            <a:ln w="9525">
              <a:solidFill>
                <a:srgbClr val="B2B2B2"/>
              </a:solidFill>
              <a:miter lim="800000"/>
              <a:headEnd/>
              <a:tailEnd/>
            </a:ln>
            <a:effectLst/>
          </p:spPr>
          <p:txBody>
            <a:bodyPr wrap="none" rtlCol="0" anchor="ctr"/>
            <a:lstStyle/>
            <a:p>
              <a:pPr algn="ctr"/>
              <a:endParaRPr kumimoji="0" lang="ja-JP" altLang="en-US" sz="14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4880992" y="2420888"/>
              <a:ext cx="0" cy="2880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16496" y="2276872"/>
              <a:ext cx="4248472" cy="338554"/>
            </a:xfrm>
            <a:prstGeom prst="rect">
              <a:avLst/>
            </a:prstGeom>
            <a:solidFill>
              <a:schemeClr val="accent3">
                <a:lumMod val="75000"/>
              </a:schemeClr>
            </a:solidFill>
            <a:ln>
              <a:no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活用に「際する」利点</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859224" y="2276872"/>
              <a:ext cx="4608512" cy="338554"/>
            </a:xfrm>
            <a:prstGeom prst="rect">
              <a:avLst/>
            </a:prstGeom>
            <a:solidFill>
              <a:schemeClr val="accent3">
                <a:lumMod val="75000"/>
              </a:schemeClr>
            </a:solidFill>
            <a:ln>
              <a:noFill/>
            </a:ln>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活用を「通した」利点</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952059" y="2852936"/>
              <a:ext cx="3240360" cy="256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spAutoFit/>
            </a:bodyPr>
            <a:lstStyle/>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①能力ある人材を全国から活用</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②迅速なマッチング</a:t>
              </a: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③プロジェクト単位での活用</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④ミスマッチ予防のお試し期間</a:t>
              </a: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⑤労務管理が不要</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662196" y="2852936"/>
              <a:ext cx="3271867" cy="1457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spAutoFit/>
            </a:bodyPr>
            <a:lstStyle/>
            <a:p>
              <a:r>
                <a:rPr lang="ja-JP" altLang="en-US"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ノウハウの定着</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⑦能動力の向上</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⑧</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自前主義からの脱却</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664968" y="2276872"/>
              <a:ext cx="461665" cy="3309776"/>
            </a:xfrm>
            <a:prstGeom prst="rect">
              <a:avLst/>
            </a:prstGeom>
            <a:solidFill>
              <a:schemeClr val="accent3">
                <a:lumMod val="75000"/>
              </a:schemeClr>
            </a:solidFill>
            <a:ln>
              <a:noFill/>
            </a:ln>
          </p:spPr>
          <p:txBody>
            <a:bodyPr vert="eaVert"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副業・兼業人材を活用する選択</a:t>
              </a:r>
            </a:p>
          </p:txBody>
        </p:sp>
      </p:gr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42</a:t>
            </a:fld>
            <a:endParaRPr kumimoji="1" lang="ja-JP" altLang="en-US"/>
          </a:p>
        </p:txBody>
      </p:sp>
    </p:spTree>
    <p:extLst>
      <p:ext uri="{BB962C8B-B14F-4D97-AF65-F5344CB8AC3E}">
        <p14:creationId xmlns:p14="http://schemas.microsoft.com/office/powerpoint/2010/main" val="1896452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4"/>
          <p:cNvSpPr txBox="1">
            <a:spLocks/>
          </p:cNvSpPr>
          <p:nvPr/>
        </p:nvSpPr>
        <p:spPr>
          <a:xfrm>
            <a:off x="200025" y="260648"/>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1-2</a:t>
            </a:r>
            <a:r>
              <a:rPr lang="ja-JP" altLang="en-US" dirty="0" err="1"/>
              <a:t>．</a:t>
            </a:r>
            <a:r>
              <a:rPr lang="ja-JP" altLang="en-US" dirty="0"/>
              <a:t>副業・兼業人材を活用する企業の利点（活用に際する利点）</a:t>
            </a:r>
          </a:p>
        </p:txBody>
      </p:sp>
      <p:sp>
        <p:nvSpPr>
          <p:cNvPr id="17" name="テキスト ボックス 16"/>
          <p:cNvSpPr txBox="1"/>
          <p:nvPr/>
        </p:nvSpPr>
        <p:spPr>
          <a:xfrm>
            <a:off x="201000" y="1236154"/>
            <a:ext cx="9504000" cy="1569660"/>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大企業による副業解禁や、新型コロナウイルスまん延に伴うリモートワーク、</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会議システムが急速に浸透したことにより、</a:t>
            </a:r>
            <a:r>
              <a:rPr lang="ja-JP" altLang="en-US" sz="1600" b="1" dirty="0">
                <a:latin typeface="Meiryo UI" panose="020B0604030504040204" pitchFamily="50" charset="-128"/>
                <a:ea typeface="Meiryo UI" panose="020B0604030504040204" pitchFamily="50" charset="-128"/>
              </a:rPr>
              <a:t>専門性のある人材の余剰時間と能力が開放</a:t>
            </a:r>
            <a:r>
              <a:rPr lang="ja-JP" altLang="en-US" sz="1600" dirty="0">
                <a:latin typeface="Meiryo UI" panose="020B0604030504040204" pitchFamily="50" charset="-128"/>
                <a:ea typeface="Meiryo UI" panose="020B0604030504040204" pitchFamily="50" charset="-128"/>
              </a:rPr>
              <a:t>されることとなった。</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企業と副業・兼業人材が、業務委託の仕事の募集から、契約締結までを直接行うことができる</a:t>
            </a:r>
            <a:r>
              <a:rPr lang="en-US" altLang="ja-JP" sz="1600" b="1" dirty="0">
                <a:latin typeface="Meiryo UI" panose="020B0604030504040204" pitchFamily="50" charset="-128"/>
                <a:ea typeface="Meiryo UI" panose="020B0604030504040204" pitchFamily="50" charset="-128"/>
              </a:rPr>
              <a:t>WEB</a:t>
            </a:r>
            <a:r>
              <a:rPr lang="ja-JP" altLang="en-US" sz="1600" b="1" dirty="0">
                <a:latin typeface="Meiryo UI" panose="020B0604030504040204" pitchFamily="50" charset="-128"/>
                <a:ea typeface="Meiryo UI" panose="020B0604030504040204" pitchFamily="50" charset="-128"/>
              </a:rPr>
              <a:t>上で展開されるプラットフォームサービス</a:t>
            </a:r>
            <a:r>
              <a:rPr lang="ja-JP" altLang="en-US" sz="1600" dirty="0">
                <a:latin typeface="Meiryo UI" panose="020B0604030504040204" pitchFamily="50" charset="-128"/>
                <a:ea typeface="Meiryo UI" panose="020B0604030504040204" pitchFamily="50" charset="-128"/>
              </a:rPr>
              <a:t>、また支援事業者が有する</a:t>
            </a:r>
            <a:r>
              <a:rPr lang="ja-JP" altLang="en-US" sz="1600" b="1" dirty="0">
                <a:latin typeface="Meiryo UI" panose="020B0604030504040204" pitchFamily="50" charset="-128"/>
                <a:ea typeface="Meiryo UI" panose="020B0604030504040204" pitchFamily="50" charset="-128"/>
              </a:rPr>
              <a:t>全国の副業・兼業人材のデータベースが整備</a:t>
            </a:r>
            <a:r>
              <a:rPr lang="ja-JP" altLang="en-US" sz="1600" dirty="0">
                <a:latin typeface="Meiryo UI" panose="020B0604030504040204" pitchFamily="50" charset="-128"/>
                <a:ea typeface="Meiryo UI" panose="020B0604030504040204" pitchFamily="50" charset="-128"/>
              </a:rPr>
              <a:t>されてきたことから、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「全国の能力のある人材」と「副業・兼業ニーズを持つ全国の中小企業」を繋ぎ合わせる可能性が大きく進展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dirty="0">
                <a:latin typeface="Meiryo UI" panose="020B0604030504040204" pitchFamily="50" charset="-128"/>
                <a:ea typeface="Meiryo UI" panose="020B0604030504040204" pitchFamily="50" charset="-128"/>
              </a:rPr>
              <a:t>副業・兼業人材の活用が広がった</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55" name="グループ化 54"/>
          <p:cNvGrpSpPr/>
          <p:nvPr/>
        </p:nvGrpSpPr>
        <p:grpSpPr>
          <a:xfrm>
            <a:off x="850270" y="2889424"/>
            <a:ext cx="8280920" cy="3440590"/>
            <a:chOff x="279744" y="2601450"/>
            <a:chExt cx="9217471" cy="4006924"/>
          </a:xfrm>
        </p:grpSpPr>
        <p:sp>
          <p:nvSpPr>
            <p:cNvPr id="56" name="正方形/長方形 55"/>
            <p:cNvSpPr/>
            <p:nvPr/>
          </p:nvSpPr>
          <p:spPr bwMode="gray">
            <a:xfrm>
              <a:off x="279744" y="2601450"/>
              <a:ext cx="9217471" cy="4006924"/>
            </a:xfrm>
            <a:prstGeom prst="rect">
              <a:avLst/>
            </a:prstGeom>
            <a:solidFill>
              <a:srgbClr val="FFFFCC"/>
            </a:solidFill>
            <a:ln w="38100">
              <a:solidFill>
                <a:schemeClr val="bg1">
                  <a:lumMod val="50000"/>
                </a:schemeClr>
              </a:solidFill>
              <a:miter lim="800000"/>
              <a:headEnd/>
              <a:tailEnd/>
            </a:ln>
            <a:effectLst/>
          </p:spPr>
          <p:txBody>
            <a:bodyPr wrap="none" rtlCol="0" anchor="t"/>
            <a:lstStyle/>
            <a:p>
              <a:endParaRPr kumimoji="0"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p:cNvGrpSpPr/>
            <p:nvPr/>
          </p:nvGrpSpPr>
          <p:grpSpPr>
            <a:xfrm>
              <a:off x="605710" y="2720906"/>
              <a:ext cx="7244456" cy="3700711"/>
              <a:chOff x="605710" y="2720906"/>
              <a:chExt cx="7244456" cy="3700711"/>
            </a:xfrm>
          </p:grpSpPr>
          <p:cxnSp>
            <p:nvCxnSpPr>
              <p:cNvPr id="58" name="直線矢印コネクタ 57"/>
              <p:cNvCxnSpPr/>
              <p:nvPr/>
            </p:nvCxnSpPr>
            <p:spPr>
              <a:xfrm flipV="1">
                <a:off x="2129869" y="5671294"/>
                <a:ext cx="5121916" cy="24657"/>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59" name="直線矢印コネクタ 58"/>
              <p:cNvCxnSpPr/>
              <p:nvPr/>
            </p:nvCxnSpPr>
            <p:spPr>
              <a:xfrm flipH="1">
                <a:off x="2146775" y="2997515"/>
                <a:ext cx="33696" cy="2678159"/>
              </a:xfrm>
              <a:prstGeom prst="straightConnector1">
                <a:avLst/>
              </a:prstGeom>
              <a:ln>
                <a:headEnd type="arrow"/>
                <a:tailEnd type="none"/>
              </a:ln>
            </p:spPr>
            <p:style>
              <a:lnRef idx="3">
                <a:schemeClr val="dk1"/>
              </a:lnRef>
              <a:fillRef idx="0">
                <a:schemeClr val="dk1"/>
              </a:fillRef>
              <a:effectRef idx="2">
                <a:schemeClr val="dk1"/>
              </a:effectRef>
              <a:fontRef idx="minor">
                <a:schemeClr val="tx1"/>
              </a:fontRef>
            </p:style>
          </p:cxnSp>
          <p:sp>
            <p:nvSpPr>
              <p:cNvPr id="60" name="タイトル 1"/>
              <p:cNvSpPr txBox="1">
                <a:spLocks/>
              </p:cNvSpPr>
              <p:nvPr/>
            </p:nvSpPr>
            <p:spPr>
              <a:xfrm>
                <a:off x="3798602" y="6077745"/>
                <a:ext cx="2085363" cy="343872"/>
              </a:xfrm>
              <a:prstGeom prst="rect">
                <a:avLst/>
              </a:prstGeom>
              <a:solidFill>
                <a:schemeClr val="tx2">
                  <a:lumMod val="60000"/>
                  <a:lumOff val="40000"/>
                </a:schemeClr>
              </a:solidFill>
              <a:ln>
                <a:solidFill>
                  <a:schemeClr val="tx1"/>
                </a:solidFill>
              </a:ln>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b="0" dirty="0"/>
                  <a:t>人材の居住地との距離</a:t>
                </a:r>
              </a:p>
            </p:txBody>
          </p:sp>
          <p:sp>
            <p:nvSpPr>
              <p:cNvPr id="61" name="タイトル 1"/>
              <p:cNvSpPr txBox="1">
                <a:spLocks/>
              </p:cNvSpPr>
              <p:nvPr/>
            </p:nvSpPr>
            <p:spPr>
              <a:xfrm>
                <a:off x="605710" y="4446475"/>
                <a:ext cx="1149735" cy="26507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sz="1200" dirty="0"/>
              </a:p>
            </p:txBody>
          </p:sp>
          <p:sp>
            <p:nvSpPr>
              <p:cNvPr id="64" name="タイトル 1"/>
              <p:cNvSpPr txBox="1">
                <a:spLocks/>
              </p:cNvSpPr>
              <p:nvPr/>
            </p:nvSpPr>
            <p:spPr>
              <a:xfrm>
                <a:off x="1800709" y="2720906"/>
                <a:ext cx="411103" cy="593851"/>
              </a:xfrm>
              <a:prstGeom prst="rect">
                <a:avLst/>
              </a:prstGeom>
            </p:spPr>
            <p:txBody>
              <a:bodyPr vert="eaVert"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200" b="0" dirty="0"/>
                  <a:t>高い</a:t>
                </a:r>
              </a:p>
            </p:txBody>
          </p:sp>
          <p:sp>
            <p:nvSpPr>
              <p:cNvPr id="65" name="タイトル 1"/>
              <p:cNvSpPr txBox="1">
                <a:spLocks/>
              </p:cNvSpPr>
              <p:nvPr/>
            </p:nvSpPr>
            <p:spPr>
              <a:xfrm>
                <a:off x="2504652" y="5705936"/>
                <a:ext cx="1648283" cy="30948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200" b="0" dirty="0"/>
                  <a:t>地元（通勤圏内）</a:t>
                </a:r>
              </a:p>
            </p:txBody>
          </p:sp>
          <p:sp>
            <p:nvSpPr>
              <p:cNvPr id="66" name="タイトル 1"/>
              <p:cNvSpPr txBox="1">
                <a:spLocks/>
              </p:cNvSpPr>
              <p:nvPr/>
            </p:nvSpPr>
            <p:spPr>
              <a:xfrm>
                <a:off x="5395017" y="5729661"/>
                <a:ext cx="1384012" cy="251179"/>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200" b="0" dirty="0"/>
                  <a:t>日本全国</a:t>
                </a:r>
              </a:p>
            </p:txBody>
          </p:sp>
          <p:sp>
            <p:nvSpPr>
              <p:cNvPr id="67" name="タイトル 1"/>
              <p:cNvSpPr txBox="1">
                <a:spLocks/>
              </p:cNvSpPr>
              <p:nvPr/>
            </p:nvSpPr>
            <p:spPr>
              <a:xfrm>
                <a:off x="7170888" y="5494084"/>
                <a:ext cx="679278" cy="32259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200" b="0" dirty="0"/>
                  <a:t>遠い</a:t>
                </a:r>
              </a:p>
            </p:txBody>
          </p:sp>
          <p:sp>
            <p:nvSpPr>
              <p:cNvPr id="68" name="タイトル 1"/>
              <p:cNvSpPr txBox="1">
                <a:spLocks/>
              </p:cNvSpPr>
              <p:nvPr/>
            </p:nvSpPr>
            <p:spPr>
              <a:xfrm>
                <a:off x="4929805" y="4983698"/>
                <a:ext cx="1762092" cy="481420"/>
              </a:xfrm>
              <a:prstGeom prst="rect">
                <a:avLst/>
              </a:prstGeom>
              <a:solidFill>
                <a:srgbClr val="EA80D3"/>
              </a:solidFill>
              <a:ln>
                <a:solidFill>
                  <a:schemeClr val="tx1"/>
                </a:solidFill>
              </a:ln>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100" dirty="0"/>
                  <a:t>WEB</a:t>
                </a:r>
                <a:r>
                  <a:rPr lang="ja-JP" altLang="en-US" sz="1100" dirty="0"/>
                  <a:t>会議技術の進化</a:t>
                </a:r>
                <a:br>
                  <a:rPr lang="en-US" altLang="ja-JP" sz="1100" dirty="0"/>
                </a:br>
                <a:r>
                  <a:rPr lang="ja-JP" altLang="en-US" sz="1100" dirty="0"/>
                  <a:t>→リモートワークの拡大</a:t>
                </a:r>
                <a:endParaRPr lang="en-US" altLang="ja-JP" sz="1100" dirty="0"/>
              </a:p>
            </p:txBody>
          </p:sp>
          <p:sp>
            <p:nvSpPr>
              <p:cNvPr id="69" name="タイトル 1"/>
              <p:cNvSpPr txBox="1">
                <a:spLocks/>
              </p:cNvSpPr>
              <p:nvPr/>
            </p:nvSpPr>
            <p:spPr>
              <a:xfrm>
                <a:off x="2711660" y="3585374"/>
                <a:ext cx="1068149" cy="402312"/>
              </a:xfrm>
              <a:prstGeom prst="rect">
                <a:avLst/>
              </a:prstGeom>
              <a:solidFill>
                <a:srgbClr val="EA80D3"/>
              </a:solidFill>
              <a:ln>
                <a:solidFill>
                  <a:schemeClr val="tx1"/>
                </a:solidFill>
              </a:ln>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200" dirty="0"/>
                  <a:t>副業解禁</a:t>
                </a:r>
                <a:br>
                  <a:rPr lang="en-US" altLang="ja-JP" sz="1200" dirty="0"/>
                </a:br>
                <a:r>
                  <a:rPr lang="ja-JP" altLang="en-US" sz="1200" dirty="0"/>
                  <a:t>→時間契約</a:t>
                </a:r>
                <a:endParaRPr lang="en-US" altLang="ja-JP" sz="1200" dirty="0"/>
              </a:p>
            </p:txBody>
          </p:sp>
          <p:sp>
            <p:nvSpPr>
              <p:cNvPr id="70" name="角丸四角形 69"/>
              <p:cNvSpPr/>
              <p:nvPr/>
            </p:nvSpPr>
            <p:spPr bwMode="auto">
              <a:xfrm>
                <a:off x="2773017" y="4878060"/>
                <a:ext cx="828000" cy="720000"/>
              </a:xfrm>
              <a:prstGeom prst="roundRect">
                <a:avLst/>
              </a:prstGeom>
              <a:solidFill>
                <a:schemeClr val="tx2">
                  <a:lumMod val="40000"/>
                  <a:lumOff val="60000"/>
                </a:schemeClr>
              </a:solidFill>
              <a:ln w="9525">
                <a:solidFill>
                  <a:srgbClr val="B2B2B2"/>
                </a:solidFill>
                <a:miter lim="800000"/>
                <a:headEnd/>
                <a:tailEnd/>
              </a:ln>
              <a:effectLst/>
            </p:spPr>
            <p:txBody>
              <a:bodyPr wrap="none" rtlCol="0" anchor="ctr"/>
              <a:lstStyle/>
              <a:p>
                <a:pPr algn="ctr"/>
                <a:r>
                  <a:rPr kumimoji="0" lang="ja-JP" altLang="en-US" sz="1400" dirty="0">
                    <a:latin typeface="Meiryo UI" panose="020B0604030504040204" pitchFamily="50" charset="-128"/>
                    <a:ea typeface="Meiryo UI" panose="020B0604030504040204" pitchFamily="50" charset="-128"/>
                  </a:rPr>
                  <a:t>これまでの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選択肢</a:t>
                </a:r>
              </a:p>
            </p:txBody>
          </p:sp>
          <p:sp>
            <p:nvSpPr>
              <p:cNvPr id="71" name="テキスト ボックス 70"/>
              <p:cNvSpPr txBox="1"/>
              <p:nvPr/>
            </p:nvSpPr>
            <p:spPr>
              <a:xfrm>
                <a:off x="1267485" y="2923260"/>
                <a:ext cx="445361" cy="1648353"/>
              </a:xfrm>
              <a:prstGeom prst="rect">
                <a:avLst/>
              </a:prstGeom>
              <a:solidFill>
                <a:schemeClr val="tx2">
                  <a:lumMod val="60000"/>
                  <a:lumOff val="40000"/>
                </a:schemeClr>
              </a:solidFill>
              <a:ln>
                <a:solidFill>
                  <a:schemeClr val="tx1"/>
                </a:solidFill>
              </a:ln>
            </p:spPr>
            <p:txBody>
              <a:bodyPr vert="eaVert"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人材の報酬単価</a:t>
                </a:r>
              </a:p>
            </p:txBody>
          </p:sp>
          <p:sp>
            <p:nvSpPr>
              <p:cNvPr id="72" name="角丸四角形 71"/>
              <p:cNvSpPr/>
              <p:nvPr/>
            </p:nvSpPr>
            <p:spPr bwMode="auto">
              <a:xfrm>
                <a:off x="4652212" y="2832280"/>
                <a:ext cx="2241064" cy="1699258"/>
              </a:xfrm>
              <a:prstGeom prst="roundRect">
                <a:avLst/>
              </a:prstGeom>
              <a:solidFill>
                <a:schemeClr val="accent1">
                  <a:lumMod val="60000"/>
                  <a:lumOff val="40000"/>
                </a:schemeClr>
              </a:solidFill>
              <a:ln w="9525">
                <a:solidFill>
                  <a:srgbClr val="B2B2B2"/>
                </a:solidFill>
                <a:miter lim="800000"/>
                <a:headEnd/>
                <a:tailEnd/>
              </a:ln>
              <a:effectLst/>
            </p:spPr>
            <p:txBody>
              <a:bodyPr wrap="none" rtlCol="0" anchor="ctr"/>
              <a:lstStyle/>
              <a:p>
                <a:pPr algn="ctr"/>
                <a:r>
                  <a:rPr kumimoji="0" lang="ja-JP" altLang="en-US" b="1" dirty="0">
                    <a:latin typeface="Meiryo UI" panose="020B0604030504040204" pitchFamily="50" charset="-128"/>
                    <a:ea typeface="Meiryo UI" panose="020B0604030504040204" pitchFamily="50" charset="-128"/>
                  </a:rPr>
                  <a:t>新たに増えた</a:t>
                </a:r>
                <a:br>
                  <a:rPr kumimoji="0" lang="en-US" altLang="ja-JP" b="1" dirty="0">
                    <a:latin typeface="Meiryo UI" panose="020B0604030504040204" pitchFamily="50" charset="-128"/>
                    <a:ea typeface="Meiryo UI" panose="020B0604030504040204" pitchFamily="50" charset="-128"/>
                  </a:rPr>
                </a:br>
                <a:r>
                  <a:rPr kumimoji="0" lang="ja-JP" altLang="en-US" b="1" dirty="0">
                    <a:latin typeface="Meiryo UI" panose="020B0604030504040204" pitchFamily="50" charset="-128"/>
                    <a:ea typeface="Meiryo UI" panose="020B0604030504040204" pitchFamily="50" charset="-128"/>
                  </a:rPr>
                  <a:t>「副業・兼業人</a:t>
                </a:r>
                <a:endParaRPr kumimoji="0" lang="en-US" altLang="ja-JP" b="1" dirty="0">
                  <a:latin typeface="Meiryo UI" panose="020B0604030504040204" pitchFamily="50" charset="-128"/>
                  <a:ea typeface="Meiryo UI" panose="020B0604030504040204" pitchFamily="50" charset="-128"/>
                </a:endParaRPr>
              </a:p>
              <a:p>
                <a:pPr algn="ctr"/>
                <a:r>
                  <a:rPr kumimoji="0" lang="ja-JP" altLang="en-US" b="1" dirty="0">
                    <a:latin typeface="Meiryo UI" panose="020B0604030504040204" pitchFamily="50" charset="-128"/>
                    <a:ea typeface="Meiryo UI" panose="020B0604030504040204" pitchFamily="50" charset="-128"/>
                  </a:rPr>
                  <a:t>材」という選択肢</a:t>
                </a:r>
                <a:br>
                  <a:rPr kumimoji="0" lang="en-US" altLang="ja-JP" b="1" dirty="0">
                    <a:latin typeface="Meiryo UI" panose="020B0604030504040204" pitchFamily="50" charset="-128"/>
                    <a:ea typeface="Meiryo UI" panose="020B0604030504040204" pitchFamily="50" charset="-128"/>
                  </a:rPr>
                </a:br>
                <a:endParaRPr kumimoji="0" lang="ja-JP" altLang="en-US" b="1" dirty="0">
                  <a:latin typeface="Meiryo UI" panose="020B0604030504040204" pitchFamily="50" charset="-128"/>
                  <a:ea typeface="Meiryo UI" panose="020B0604030504040204" pitchFamily="50" charset="-128"/>
                </a:endParaRPr>
              </a:p>
            </p:txBody>
          </p:sp>
          <p:cxnSp>
            <p:nvCxnSpPr>
              <p:cNvPr id="73" name="直線矢印コネクタ 72"/>
              <p:cNvCxnSpPr/>
              <p:nvPr/>
            </p:nvCxnSpPr>
            <p:spPr>
              <a:xfrm>
                <a:off x="3702935" y="5282948"/>
                <a:ext cx="818017" cy="3207"/>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H="1" flipV="1">
                <a:off x="3245734" y="4124224"/>
                <a:ext cx="1" cy="69864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29" name="タイトル 2"/>
          <p:cNvSpPr txBox="1">
            <a:spLocks/>
          </p:cNvSpPr>
          <p:nvPr/>
        </p:nvSpPr>
        <p:spPr>
          <a:xfrm>
            <a:off x="200249" y="836712"/>
            <a:ext cx="9505503" cy="36933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800" dirty="0"/>
              <a:t>①</a:t>
            </a:r>
            <a:r>
              <a:rPr lang="ja-JP" altLang="en-US" sz="1800" dirty="0">
                <a:solidFill>
                  <a:srgbClr val="FF0000"/>
                </a:solidFill>
              </a:rPr>
              <a:t>能力ある人材を全国から活用</a:t>
            </a:r>
          </a:p>
        </p:txBody>
      </p:sp>
      <p:sp>
        <p:nvSpPr>
          <p:cNvPr id="24" name="テキスト プレースホルダー 3"/>
          <p:cNvSpPr>
            <a:spLocks noGrp="1"/>
          </p:cNvSpPr>
          <p:nvPr>
            <p:ph type="body" sz="quarter" idx="13"/>
          </p:nvPr>
        </p:nvSpPr>
        <p:spPr>
          <a:xfrm>
            <a:off x="850270" y="6441871"/>
            <a:ext cx="9001000" cy="323165"/>
          </a:xfrm>
        </p:spPr>
        <p:txBody>
          <a:bodyPr/>
          <a:lstStyle/>
          <a:p>
            <a:r>
              <a:rPr lang="ja-JP" altLang="en-US" dirty="0"/>
              <a:t>引用：</a:t>
            </a:r>
            <a:r>
              <a:rPr kumimoji="1" lang="ja-JP" altLang="en-US" dirty="0"/>
              <a:t>経済産業省　第</a:t>
            </a:r>
            <a:r>
              <a:rPr kumimoji="1" lang="en-US" altLang="ja-JP" dirty="0"/>
              <a:t>4</a:t>
            </a:r>
            <a:r>
              <a:rPr kumimoji="1" lang="ja-JP" altLang="en-US" dirty="0"/>
              <a:t>回 スマートかつ強靭な地域経済社会の実現に向けた研究会</a:t>
            </a:r>
            <a:endParaRPr kumimoji="1" lang="en-US" altLang="ja-JP" dirty="0"/>
          </a:p>
          <a:p>
            <a:r>
              <a:rPr lang="ja-JP" altLang="en-US" dirty="0"/>
              <a:t>　　　　 資料</a:t>
            </a:r>
            <a:r>
              <a:rPr lang="en-US" altLang="ja-JP" dirty="0"/>
              <a:t>3</a:t>
            </a:r>
            <a:r>
              <a:rPr lang="ja-JP" altLang="en-US" dirty="0"/>
              <a:t>　地方・中小企業における副業人材活用の実態と今後の拡大に向けて必要なこと（</a:t>
            </a:r>
            <a:r>
              <a:rPr lang="en-US" altLang="ja-JP" dirty="0"/>
              <a:t>JOINS</a:t>
            </a:r>
            <a:r>
              <a:rPr lang="ja-JP" altLang="en-US" dirty="0"/>
              <a:t>㈱）の一部資料を編集加工（上図）</a:t>
            </a:r>
            <a:r>
              <a:rPr kumimoji="1" lang="ja-JP" altLang="en-US" dirty="0"/>
              <a:t>　</a:t>
            </a:r>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43</a:t>
            </a:fld>
            <a:endParaRPr kumimoji="1" lang="ja-JP" altLang="en-US" dirty="0"/>
          </a:p>
        </p:txBody>
      </p:sp>
    </p:spTree>
    <p:extLst>
      <p:ext uri="{BB962C8B-B14F-4D97-AF65-F5344CB8AC3E}">
        <p14:creationId xmlns:p14="http://schemas.microsoft.com/office/powerpoint/2010/main" val="3885466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00025" y="278023"/>
            <a:ext cx="9504000" cy="349702"/>
          </a:xfrm>
          <a:prstGeom prst="rect">
            <a:avLst/>
          </a:prstGeom>
        </p:spPr>
        <p:style>
          <a:lnRef idx="2">
            <a:schemeClr val="accent1"/>
          </a:lnRef>
          <a:fillRef idx="1">
            <a:schemeClr val="lt1"/>
          </a:fillRef>
          <a:effectRef idx="0">
            <a:schemeClr val="accent1"/>
          </a:effectRef>
          <a:fontRef idx="minor">
            <a:schemeClr val="dk1"/>
          </a:fontRef>
        </p:style>
        <p:txBody>
          <a:bodyPr wrap="square" lIns="72000" tIns="36000" rIns="72000" bIns="36000" rtlCol="0">
            <a:spAutoFit/>
          </a:bodyP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②（通常の採用活動に比べて）迅速なマッチング</a:t>
            </a:r>
          </a:p>
        </p:txBody>
      </p:sp>
      <p:sp>
        <p:nvSpPr>
          <p:cNvPr id="20" name="テキスト ボックス 19"/>
          <p:cNvSpPr txBox="1"/>
          <p:nvPr/>
        </p:nvSpPr>
        <p:spPr>
          <a:xfrm>
            <a:off x="200472" y="620688"/>
            <a:ext cx="9511954" cy="584775"/>
          </a:xfrm>
          <a:prstGeom prst="rect">
            <a:avLst/>
          </a:prstGeom>
          <a:noFill/>
          <a:ln>
            <a:no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現在、副業・兼業人材は増加傾向にあり、</a:t>
            </a:r>
            <a:r>
              <a:rPr kumimoji="1"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「副業・兼業案件　＜　副業・兼業人材」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という状態。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通常の採用（雇用）とは異なるため、</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求めている人材を</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スピード感を持って採用</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業務委託）</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することが可能。</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00025" y="1669017"/>
            <a:ext cx="9581411" cy="584775"/>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副業・兼業人材は、企業の課題解決に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ピンポイントで活用が可能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。プロジェクトが完結すれば、副業・兼業人材の業務は終了する。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00025" y="2742019"/>
            <a:ext cx="9512401" cy="830997"/>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副業・兼業人材との契約は、月単位が主流。万が一、「当初のイメージと違う」といった人材のミスマッチが起こったとしても、</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短期間での契約解除が可能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。よって、正社員の採用と違い、積極果敢に副業・兼業人材活用にトライすることが可能となる。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00026" y="3933056"/>
            <a:ext cx="3947660" cy="1815882"/>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業務委託契約で働く個人は、労働者ではなく自営業者であるため、労働基準法・職業安定法の対象ではない。</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業務委託契約を締結する個人とは、</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社会保険や労働時間管理義務は不要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となり、企業としてのリスクは低く、雇い主としての義務は大きくない。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プレースホルダー 3"/>
          <p:cNvSpPr>
            <a:spLocks noGrp="1"/>
          </p:cNvSpPr>
          <p:nvPr>
            <p:ph type="body" sz="quarter" idx="13"/>
          </p:nvPr>
        </p:nvSpPr>
        <p:spPr>
          <a:xfrm>
            <a:off x="4311826" y="6274187"/>
            <a:ext cx="5472608" cy="323165"/>
          </a:xfrm>
        </p:spPr>
        <p:txBody>
          <a:bodyPr/>
          <a:lstStyle/>
          <a:p>
            <a:r>
              <a:rPr kumimoji="1" lang="en-US" altLang="ja-JP" dirty="0"/>
              <a:t>※</a:t>
            </a:r>
            <a:r>
              <a:rPr kumimoji="1" lang="ja-JP" altLang="en-US" dirty="0"/>
              <a:t>過労等により業務に支障を来さないようにする観点から、その者からの申告等により就業時間を把握</a:t>
            </a:r>
            <a:endParaRPr kumimoji="1" lang="en-US" altLang="ja-JP" dirty="0"/>
          </a:p>
          <a:p>
            <a:r>
              <a:rPr lang="ja-JP" altLang="en-US" dirty="0"/>
              <a:t>すること等を通じて、就業時間が長時間にならないよう配慮することが望ましい。</a:t>
            </a:r>
            <a:endParaRPr kumimoji="1" lang="en-US" altLang="ja-JP" dirty="0"/>
          </a:p>
        </p:txBody>
      </p:sp>
      <p:sp>
        <p:nvSpPr>
          <p:cNvPr id="17" name="テキスト ボックス 16"/>
          <p:cNvSpPr txBox="1"/>
          <p:nvPr/>
        </p:nvSpPr>
        <p:spPr>
          <a:xfrm>
            <a:off x="200025" y="1319315"/>
            <a:ext cx="9504000" cy="349702"/>
          </a:xfrm>
          <a:prstGeom prst="rect">
            <a:avLst/>
          </a:prstGeom>
        </p:spPr>
        <p:style>
          <a:lnRef idx="2">
            <a:schemeClr val="accent1"/>
          </a:lnRef>
          <a:fillRef idx="1">
            <a:schemeClr val="lt1"/>
          </a:fillRef>
          <a:effectRef idx="0">
            <a:schemeClr val="accent1"/>
          </a:effectRef>
          <a:fontRef idx="minor">
            <a:schemeClr val="dk1"/>
          </a:fontRef>
        </p:style>
        <p:txBody>
          <a:bodyPr wrap="square" lIns="72000" tIns="36000" rIns="72000" bIns="36000" rtlCol="0">
            <a:spAutoFit/>
          </a:bodyP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プロジェクト単位での活用</a:t>
            </a:r>
          </a:p>
        </p:txBody>
      </p:sp>
      <p:sp>
        <p:nvSpPr>
          <p:cNvPr id="18" name="テキスト ボックス 17"/>
          <p:cNvSpPr txBox="1"/>
          <p:nvPr/>
        </p:nvSpPr>
        <p:spPr>
          <a:xfrm>
            <a:off x="200025" y="2360172"/>
            <a:ext cx="9504000" cy="349702"/>
          </a:xfrm>
          <a:prstGeom prst="rect">
            <a:avLst/>
          </a:prstGeom>
        </p:spPr>
        <p:style>
          <a:lnRef idx="2">
            <a:schemeClr val="accent1"/>
          </a:lnRef>
          <a:fillRef idx="1">
            <a:schemeClr val="lt1"/>
          </a:fillRef>
          <a:effectRef idx="0">
            <a:schemeClr val="accent1"/>
          </a:effectRef>
          <a:fontRef idx="minor">
            <a:schemeClr val="dk1"/>
          </a:fontRef>
        </p:style>
        <p:txBody>
          <a:bodyPr wrap="square" lIns="72000" tIns="36000" rIns="72000" bIns="36000" rtlCol="0">
            <a:spAutoFit/>
          </a:bodyP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④ミスマッチ予防のお試し期間</a:t>
            </a:r>
          </a:p>
        </p:txBody>
      </p:sp>
      <p:sp>
        <p:nvSpPr>
          <p:cNvPr id="27" name="テキスト ボックス 26"/>
          <p:cNvSpPr txBox="1"/>
          <p:nvPr/>
        </p:nvSpPr>
        <p:spPr>
          <a:xfrm>
            <a:off x="200025" y="3583354"/>
            <a:ext cx="9504000" cy="349702"/>
          </a:xfrm>
          <a:prstGeom prst="rect">
            <a:avLst/>
          </a:prstGeom>
        </p:spPr>
        <p:style>
          <a:lnRef idx="2">
            <a:schemeClr val="accent1"/>
          </a:lnRef>
          <a:fillRef idx="1">
            <a:schemeClr val="lt1"/>
          </a:fillRef>
          <a:effectRef idx="0">
            <a:schemeClr val="accent1"/>
          </a:effectRef>
          <a:fontRef idx="minor">
            <a:schemeClr val="dk1"/>
          </a:fontRef>
        </p:style>
        <p:txBody>
          <a:bodyPr wrap="square" lIns="72000" tIns="36000" rIns="72000" bIns="36000" rtlCol="0">
            <a:spAutoFit/>
          </a:bodyP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⑤労務管理が不要</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noChangeAspect="1"/>
          </p:cNvGraphicFramePr>
          <p:nvPr/>
        </p:nvGraphicFramePr>
        <p:xfrm>
          <a:off x="4278312" y="3969931"/>
          <a:ext cx="5283200" cy="2257728"/>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3519815259"/>
                    </a:ext>
                  </a:extLst>
                </a:gridCol>
                <a:gridCol w="1320800">
                  <a:extLst>
                    <a:ext uri="{9D8B030D-6E8A-4147-A177-3AD203B41FA5}">
                      <a16:colId xmlns:a16="http://schemas.microsoft.com/office/drawing/2014/main" val="3267406988"/>
                    </a:ext>
                  </a:extLst>
                </a:gridCol>
                <a:gridCol w="1320800">
                  <a:extLst>
                    <a:ext uri="{9D8B030D-6E8A-4147-A177-3AD203B41FA5}">
                      <a16:colId xmlns:a16="http://schemas.microsoft.com/office/drawing/2014/main" val="1519548379"/>
                    </a:ext>
                  </a:extLst>
                </a:gridCol>
                <a:gridCol w="1320800">
                  <a:extLst>
                    <a:ext uri="{9D8B030D-6E8A-4147-A177-3AD203B41FA5}">
                      <a16:colId xmlns:a16="http://schemas.microsoft.com/office/drawing/2014/main" val="129371433"/>
                    </a:ext>
                  </a:extLst>
                </a:gridCol>
              </a:tblGrid>
              <a:tr h="300088">
                <a:tc gridSpan="2">
                  <a:txBody>
                    <a:bodyPr/>
                    <a:lstStyle/>
                    <a:p>
                      <a:r>
                        <a:rPr kumimoji="1" lang="ja-JP" altLang="en-US" sz="1200" dirty="0"/>
                        <a:t>雇い主の義務</a:t>
                      </a:r>
                    </a:p>
                  </a:txBody>
                  <a:tcPr/>
                </a:tc>
                <a:tc hMerge="1">
                  <a:txBody>
                    <a:bodyPr/>
                    <a:lstStyle/>
                    <a:p>
                      <a:endParaRPr kumimoji="1" lang="ja-JP" altLang="en-US" dirty="0"/>
                    </a:p>
                  </a:txBody>
                  <a:tcPr/>
                </a:tc>
                <a:tc>
                  <a:txBody>
                    <a:bodyPr/>
                    <a:lstStyle/>
                    <a:p>
                      <a:pPr algn="ctr"/>
                      <a:r>
                        <a:rPr kumimoji="1" lang="ja-JP" altLang="en-US" sz="1200" dirty="0"/>
                        <a:t>雇用契約</a:t>
                      </a:r>
                    </a:p>
                  </a:txBody>
                  <a:tcPr/>
                </a:tc>
                <a:tc>
                  <a:txBody>
                    <a:bodyPr/>
                    <a:lstStyle/>
                    <a:p>
                      <a:pPr algn="ctr"/>
                      <a:r>
                        <a:rPr kumimoji="1" lang="ja-JP" altLang="en-US" sz="1200" dirty="0"/>
                        <a:t>業務委託契約</a:t>
                      </a:r>
                    </a:p>
                  </a:txBody>
                  <a:tcPr/>
                </a:tc>
                <a:extLst>
                  <a:ext uri="{0D108BD9-81ED-4DB2-BD59-A6C34878D82A}">
                    <a16:rowId xmlns:a16="http://schemas.microsoft.com/office/drawing/2014/main" val="2413167110"/>
                  </a:ext>
                </a:extLst>
              </a:tr>
              <a:tr h="300088">
                <a:tc rowSpan="5">
                  <a:txBody>
                    <a:bodyPr/>
                    <a:lstStyle/>
                    <a:p>
                      <a:r>
                        <a:rPr kumimoji="1" lang="ja-JP" altLang="en-US" sz="1200" dirty="0"/>
                        <a:t>保険加入義務</a:t>
                      </a:r>
                    </a:p>
                  </a:txBody>
                  <a:tcPr anchor="ctr"/>
                </a:tc>
                <a:tc>
                  <a:txBody>
                    <a:bodyPr/>
                    <a:lstStyle/>
                    <a:p>
                      <a:r>
                        <a:rPr kumimoji="1" lang="ja-JP" altLang="en-US" sz="1200" dirty="0"/>
                        <a:t>厚生年金保険</a:t>
                      </a:r>
                    </a:p>
                  </a:txBody>
                  <a:tcPr/>
                </a:tc>
                <a:tc>
                  <a:txBody>
                    <a:bodyPr/>
                    <a:lstStyle/>
                    <a:p>
                      <a:pPr algn="ctr"/>
                      <a:r>
                        <a:rPr kumimoji="1" lang="ja-JP" altLang="en-US" sz="1200" dirty="0"/>
                        <a:t>必要</a:t>
                      </a:r>
                      <a:endParaRPr kumimoji="1" lang="en-US" altLang="ja-JP" sz="1200" dirty="0"/>
                    </a:p>
                  </a:txBody>
                  <a:tcPr anchor="ctr"/>
                </a:tc>
                <a:tc>
                  <a:txBody>
                    <a:bodyPr/>
                    <a:lstStyle/>
                    <a:p>
                      <a:pPr algn="ctr"/>
                      <a:r>
                        <a:rPr kumimoji="1" lang="ja-JP" altLang="en-US" sz="1200" dirty="0"/>
                        <a:t>不要</a:t>
                      </a:r>
                    </a:p>
                  </a:txBody>
                  <a:tcPr anchor="ctr"/>
                </a:tc>
                <a:extLst>
                  <a:ext uri="{0D108BD9-81ED-4DB2-BD59-A6C34878D82A}">
                    <a16:rowId xmlns:a16="http://schemas.microsoft.com/office/drawing/2014/main" val="2226896114"/>
                  </a:ext>
                </a:extLst>
              </a:tr>
              <a:tr h="300088">
                <a:tc vMerge="1">
                  <a:txBody>
                    <a:bodyPr/>
                    <a:lstStyle/>
                    <a:p>
                      <a:endParaRPr kumimoji="1" lang="ja-JP" altLang="en-US" dirty="0"/>
                    </a:p>
                  </a:txBody>
                  <a:tcPr/>
                </a:tc>
                <a:tc>
                  <a:txBody>
                    <a:bodyPr/>
                    <a:lstStyle/>
                    <a:p>
                      <a:r>
                        <a:rPr kumimoji="1" lang="ja-JP" altLang="en-US" sz="1200" dirty="0"/>
                        <a:t>健康保険</a:t>
                      </a:r>
                    </a:p>
                  </a:txBody>
                  <a:tcPr/>
                </a:tc>
                <a:tc>
                  <a:txBody>
                    <a:bodyPr/>
                    <a:lstStyle/>
                    <a:p>
                      <a:pPr algn="ctr"/>
                      <a:r>
                        <a:rPr kumimoji="1" lang="ja-JP" altLang="en-US" sz="1200" dirty="0"/>
                        <a:t>必要</a:t>
                      </a:r>
                    </a:p>
                  </a:txBody>
                  <a:tcPr anchor="ctr"/>
                </a:tc>
                <a:tc>
                  <a:txBody>
                    <a:bodyPr/>
                    <a:lstStyle/>
                    <a:p>
                      <a:pPr algn="ctr"/>
                      <a:r>
                        <a:rPr kumimoji="1" lang="ja-JP" altLang="en-US" sz="1200" dirty="0"/>
                        <a:t>不要</a:t>
                      </a:r>
                    </a:p>
                  </a:txBody>
                  <a:tcPr anchor="ctr"/>
                </a:tc>
                <a:extLst>
                  <a:ext uri="{0D108BD9-81ED-4DB2-BD59-A6C34878D82A}">
                    <a16:rowId xmlns:a16="http://schemas.microsoft.com/office/drawing/2014/main" val="725281386"/>
                  </a:ext>
                </a:extLst>
              </a:tr>
              <a:tr h="300088">
                <a:tc vMerge="1">
                  <a:txBody>
                    <a:bodyPr/>
                    <a:lstStyle/>
                    <a:p>
                      <a:endParaRPr kumimoji="1" lang="ja-JP" altLang="en-US" dirty="0"/>
                    </a:p>
                  </a:txBody>
                  <a:tcPr/>
                </a:tc>
                <a:tc>
                  <a:txBody>
                    <a:bodyPr/>
                    <a:lstStyle/>
                    <a:p>
                      <a:r>
                        <a:rPr kumimoji="1" lang="ja-JP" altLang="en-US" sz="1200" dirty="0"/>
                        <a:t>雇用保険</a:t>
                      </a:r>
                      <a:endParaRPr kumimoji="1" lang="en-US" altLang="ja-JP" sz="1200" dirty="0"/>
                    </a:p>
                  </a:txBody>
                  <a:tcPr/>
                </a:tc>
                <a:tc>
                  <a:txBody>
                    <a:bodyPr/>
                    <a:lstStyle/>
                    <a:p>
                      <a:pPr algn="ctr"/>
                      <a:r>
                        <a:rPr kumimoji="1" lang="ja-JP" altLang="en-US" sz="1200" dirty="0"/>
                        <a:t>必要</a:t>
                      </a:r>
                    </a:p>
                  </a:txBody>
                  <a:tcPr anchor="ctr"/>
                </a:tc>
                <a:tc>
                  <a:txBody>
                    <a:bodyPr/>
                    <a:lstStyle/>
                    <a:p>
                      <a:pPr algn="ctr"/>
                      <a:r>
                        <a:rPr kumimoji="1" lang="ja-JP" altLang="en-US" sz="1200" dirty="0"/>
                        <a:t>不要</a:t>
                      </a:r>
                    </a:p>
                  </a:txBody>
                  <a:tcPr anchor="ctr"/>
                </a:tc>
                <a:extLst>
                  <a:ext uri="{0D108BD9-81ED-4DB2-BD59-A6C34878D82A}">
                    <a16:rowId xmlns:a16="http://schemas.microsoft.com/office/drawing/2014/main" val="1404286151"/>
                  </a:ext>
                </a:extLst>
              </a:tr>
              <a:tr h="300088">
                <a:tc vMerge="1">
                  <a:txBody>
                    <a:bodyPr/>
                    <a:lstStyle/>
                    <a:p>
                      <a:endParaRPr kumimoji="1" lang="ja-JP" altLang="en-US" dirty="0"/>
                    </a:p>
                  </a:txBody>
                  <a:tcPr/>
                </a:tc>
                <a:tc>
                  <a:txBody>
                    <a:bodyPr/>
                    <a:lstStyle/>
                    <a:p>
                      <a:r>
                        <a:rPr kumimoji="1" lang="ja-JP" altLang="en-US" sz="1200" dirty="0"/>
                        <a:t>介護保険</a:t>
                      </a:r>
                    </a:p>
                  </a:txBody>
                  <a:tcPr/>
                </a:tc>
                <a:tc>
                  <a:txBody>
                    <a:bodyPr/>
                    <a:lstStyle/>
                    <a:p>
                      <a:pPr algn="ctr"/>
                      <a:r>
                        <a:rPr kumimoji="1" lang="ja-JP" altLang="en-US" sz="1200" dirty="0"/>
                        <a:t>必要</a:t>
                      </a:r>
                    </a:p>
                  </a:txBody>
                  <a:tcPr anchor="ctr"/>
                </a:tc>
                <a:tc>
                  <a:txBody>
                    <a:bodyPr/>
                    <a:lstStyle/>
                    <a:p>
                      <a:pPr algn="ctr"/>
                      <a:r>
                        <a:rPr kumimoji="1" lang="ja-JP" altLang="en-US" sz="1200" dirty="0"/>
                        <a:t>不要</a:t>
                      </a:r>
                    </a:p>
                  </a:txBody>
                  <a:tcPr anchor="ctr"/>
                </a:tc>
                <a:extLst>
                  <a:ext uri="{0D108BD9-81ED-4DB2-BD59-A6C34878D82A}">
                    <a16:rowId xmlns:a16="http://schemas.microsoft.com/office/drawing/2014/main" val="3691724073"/>
                  </a:ext>
                </a:extLst>
              </a:tr>
              <a:tr h="300088">
                <a:tc vMerge="1">
                  <a:txBody>
                    <a:bodyPr/>
                    <a:lstStyle/>
                    <a:p>
                      <a:endParaRPr kumimoji="1" lang="ja-JP" altLang="en-US" dirty="0"/>
                    </a:p>
                  </a:txBody>
                  <a:tcPr/>
                </a:tc>
                <a:tc>
                  <a:txBody>
                    <a:bodyPr/>
                    <a:lstStyle/>
                    <a:p>
                      <a:r>
                        <a:rPr kumimoji="1" lang="ja-JP" altLang="en-US" sz="1200" dirty="0"/>
                        <a:t>労災保険</a:t>
                      </a:r>
                    </a:p>
                  </a:txBody>
                  <a:tcPr/>
                </a:tc>
                <a:tc>
                  <a:txBody>
                    <a:bodyPr/>
                    <a:lstStyle/>
                    <a:p>
                      <a:pPr algn="ctr"/>
                      <a:r>
                        <a:rPr kumimoji="1" lang="ja-JP" altLang="en-US" sz="1200" dirty="0"/>
                        <a:t>必要</a:t>
                      </a:r>
                    </a:p>
                  </a:txBody>
                  <a:tcPr anchor="ctr"/>
                </a:tc>
                <a:tc>
                  <a:txBody>
                    <a:bodyPr/>
                    <a:lstStyle/>
                    <a:p>
                      <a:pPr algn="ctr"/>
                      <a:r>
                        <a:rPr kumimoji="1" lang="ja-JP" altLang="en-US" sz="1200" dirty="0"/>
                        <a:t>不要</a:t>
                      </a:r>
                    </a:p>
                  </a:txBody>
                  <a:tcPr anchor="ctr"/>
                </a:tc>
                <a:extLst>
                  <a:ext uri="{0D108BD9-81ED-4DB2-BD59-A6C34878D82A}">
                    <a16:rowId xmlns:a16="http://schemas.microsoft.com/office/drawing/2014/main" val="3111962785"/>
                  </a:ext>
                </a:extLst>
              </a:tr>
              <a:tr h="375110">
                <a:tc>
                  <a:txBody>
                    <a:bodyPr/>
                    <a:lstStyle/>
                    <a:p>
                      <a:r>
                        <a:rPr kumimoji="1" lang="ja-JP" altLang="en-US" sz="1200" dirty="0"/>
                        <a:t>労働契約遵守</a:t>
                      </a:r>
                    </a:p>
                  </a:txBody>
                  <a:tcPr anchor="ctr"/>
                </a:tc>
                <a:tc>
                  <a:txBody>
                    <a:bodyPr/>
                    <a:lstStyle/>
                    <a:p>
                      <a:r>
                        <a:rPr kumimoji="1" lang="ja-JP" altLang="en-US" sz="1200" dirty="0"/>
                        <a:t>労働時間管理</a:t>
                      </a:r>
                    </a:p>
                  </a:txBody>
                  <a:tcPr anchor="ctr"/>
                </a:tc>
                <a:tc>
                  <a:txBody>
                    <a:bodyPr/>
                    <a:lstStyle/>
                    <a:p>
                      <a:pPr algn="ctr"/>
                      <a:r>
                        <a:rPr kumimoji="1" lang="ja-JP" altLang="en-US" sz="1200" dirty="0"/>
                        <a:t>残業時間管理</a:t>
                      </a:r>
                      <a:endParaRPr kumimoji="1" lang="en-US" altLang="ja-JP" sz="1200" dirty="0"/>
                    </a:p>
                    <a:p>
                      <a:pPr algn="ctr"/>
                      <a:r>
                        <a:rPr kumimoji="1" lang="ja-JP" altLang="en-US" sz="1200" dirty="0"/>
                        <a:t>割増賃金支払</a:t>
                      </a:r>
                    </a:p>
                  </a:txBody>
                  <a:tcPr/>
                </a:tc>
                <a:tc>
                  <a:txBody>
                    <a:bodyPr/>
                    <a:lstStyle/>
                    <a:p>
                      <a:pPr algn="ctr"/>
                      <a:r>
                        <a:rPr kumimoji="1" lang="ja-JP" altLang="en-US" sz="1200" dirty="0"/>
                        <a:t>不要</a:t>
                      </a:r>
                      <a:endParaRPr kumimoji="1" lang="en-US" altLang="ja-JP" sz="1200" dirty="0"/>
                    </a:p>
                    <a:p>
                      <a:pPr algn="ctr"/>
                      <a:r>
                        <a:rPr kumimoji="1" lang="ja-JP" altLang="en-US" sz="1200" dirty="0"/>
                        <a:t>（</a:t>
                      </a:r>
                      <a:r>
                        <a:rPr kumimoji="1" lang="en-US" altLang="ja-JP" sz="1200" dirty="0"/>
                        <a:t>※</a:t>
                      </a:r>
                      <a:r>
                        <a:rPr kumimoji="1" lang="ja-JP" altLang="en-US" sz="1200" dirty="0"/>
                        <a:t>）</a:t>
                      </a:r>
                    </a:p>
                  </a:txBody>
                  <a:tcPr/>
                </a:tc>
                <a:extLst>
                  <a:ext uri="{0D108BD9-81ED-4DB2-BD59-A6C34878D82A}">
                    <a16:rowId xmlns:a16="http://schemas.microsoft.com/office/drawing/2014/main" val="2183525537"/>
                  </a:ext>
                </a:extLst>
              </a:tr>
            </a:tbl>
          </a:graphicData>
        </a:graphic>
      </p:graphicFrame>
      <p:sp>
        <p:nvSpPr>
          <p:cNvPr id="14" name="テキスト ボックス 13"/>
          <p:cNvSpPr txBox="1"/>
          <p:nvPr/>
        </p:nvSpPr>
        <p:spPr>
          <a:xfrm>
            <a:off x="324589" y="5837202"/>
            <a:ext cx="3620299" cy="400110"/>
          </a:xfrm>
          <a:prstGeom prst="rect">
            <a:avLst/>
          </a:prstGeom>
          <a:no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ただし、副業・兼業であっても「雇用契約」となる場合は、社会保険や労働時間管理義務が必要となりますので、注意が必要です。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44</a:t>
            </a:fld>
            <a:endParaRPr kumimoji="1" lang="ja-JP" altLang="en-US"/>
          </a:p>
        </p:txBody>
      </p:sp>
    </p:spTree>
    <p:extLst>
      <p:ext uri="{BB962C8B-B14F-4D97-AF65-F5344CB8AC3E}">
        <p14:creationId xmlns:p14="http://schemas.microsoft.com/office/powerpoint/2010/main" val="1507273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4"/>
          <p:cNvSpPr txBox="1">
            <a:spLocks/>
          </p:cNvSpPr>
          <p:nvPr/>
        </p:nvSpPr>
        <p:spPr>
          <a:xfrm>
            <a:off x="200472" y="404664"/>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1-3</a:t>
            </a:r>
            <a:r>
              <a:rPr lang="ja-JP" altLang="en-US" dirty="0" err="1"/>
              <a:t>．</a:t>
            </a:r>
            <a:r>
              <a:rPr lang="ja-JP" altLang="en-US" dirty="0"/>
              <a:t>副業・兼業人材を活用する企業の利点（活用を通した利点）</a:t>
            </a:r>
          </a:p>
        </p:txBody>
      </p:sp>
      <p:sp>
        <p:nvSpPr>
          <p:cNvPr id="14" name="テキスト ボックス 13"/>
          <p:cNvSpPr txBox="1"/>
          <p:nvPr/>
        </p:nvSpPr>
        <p:spPr>
          <a:xfrm>
            <a:off x="238394" y="1162568"/>
            <a:ext cx="9504000" cy="338554"/>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⑥自社の社員だけで</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が実施できる仕組みの定着（ノウハウの定着）</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8394" y="2396474"/>
            <a:ext cx="9504000" cy="338554"/>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現場からのアイデアが増加</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（能動力の向上）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38394" y="3875901"/>
            <a:ext cx="9504000" cy="338554"/>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⑧ジョブの切り出しの常態化（自前主義からの脱却）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00249" y="1566968"/>
            <a:ext cx="9505503" cy="584775"/>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副業・兼業人材のコーチングのもとで</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社員が副業・兼業人材と</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を繰り返す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ことでノウハウを修得し、これまで社長主導で行われていた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社員だけでも実施できる仕組みが定着</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10082" y="2799383"/>
            <a:ext cx="9485836" cy="830997"/>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中小企業においては、トップダウンで物事を進めることが多いが、副業・兼業人材が毎週社員に課題を与えることで、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現場の社員自身で考える習慣が定着する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。社員自身が考えることで、現場からの様々なアイデア提案につながり、社員への権限移譲やボトムアップの体制が構築される。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00249" y="4278110"/>
            <a:ext cx="9521844" cy="1077218"/>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は、「全て自社で解決しなければならない」と考えていた中小企業が、課題をプロジェクト化し副業・兼業人材に任せることで、解決できることがある。こうした成功体験から、課題に対しては、社内人材だけで解決することにこだわら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社内にはない、必要な部分には副業・兼業人材の力を利用する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という概念が生まれ、課題となる業務の切り出しが行われるようになる。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45</a:t>
            </a:fld>
            <a:endParaRPr kumimoji="1" lang="ja-JP" altLang="en-US"/>
          </a:p>
        </p:txBody>
      </p:sp>
    </p:spTree>
    <p:extLst>
      <p:ext uri="{BB962C8B-B14F-4D97-AF65-F5344CB8AC3E}">
        <p14:creationId xmlns:p14="http://schemas.microsoft.com/office/powerpoint/2010/main" val="3016205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4"/>
          <p:cNvSpPr txBox="1">
            <a:spLocks/>
          </p:cNvSpPr>
          <p:nvPr/>
        </p:nvSpPr>
        <p:spPr>
          <a:xfrm>
            <a:off x="266703" y="231031"/>
            <a:ext cx="9504000"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2</a:t>
            </a:r>
            <a:r>
              <a:rPr lang="ja-JP" altLang="en-US" dirty="0" err="1"/>
              <a:t>．</a:t>
            </a:r>
            <a:r>
              <a:rPr lang="ja-JP" altLang="en-US" dirty="0"/>
              <a:t>中小企業が副業・兼業人材を受け入れる際の留意点</a:t>
            </a:r>
          </a:p>
        </p:txBody>
      </p:sp>
      <p:sp>
        <p:nvSpPr>
          <p:cNvPr id="3" name="AutoShape 2" descr="自然 山（シルエットイラスト）（モノク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4" descr="自然 山（シルエットイラスト）（モノク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201000" y="692696"/>
            <a:ext cx="9504000"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ja-JP" altLang="en-US" dirty="0">
                <a:solidFill>
                  <a:schemeClr val="tx1"/>
                </a:solidFill>
                <a:latin typeface="Meiryo UI" panose="020B0604030504040204" pitchFamily="50" charset="-128"/>
                <a:ea typeface="Meiryo UI" panose="020B0604030504040204" pitchFamily="50" charset="-128"/>
              </a:rPr>
              <a:t>　活用企業・支援事業者に対するヒアリングを通して、副業・兼業人材を受け入れる企業の留意点としては、</a:t>
            </a:r>
            <a:r>
              <a:rPr lang="ja-JP" altLang="en-US" b="1" dirty="0">
                <a:solidFill>
                  <a:schemeClr val="tx1"/>
                </a:solidFill>
                <a:latin typeface="Meiryo UI" panose="020B0604030504040204" pitchFamily="50" charset="-128"/>
                <a:ea typeface="Meiryo UI" panose="020B0604030504040204" pitchFamily="50" charset="-128"/>
              </a:rPr>
              <a:t>企業が事前に準備すべきポイント</a:t>
            </a:r>
            <a:r>
              <a:rPr lang="ja-JP" altLang="en-US" dirty="0">
                <a:solidFill>
                  <a:schemeClr val="tx1"/>
                </a:solidFill>
                <a:latin typeface="Meiryo UI" panose="020B0604030504040204" pitchFamily="50" charset="-128"/>
                <a:ea typeface="Meiryo UI" panose="020B0604030504040204" pitchFamily="50" charset="-128"/>
              </a:rPr>
              <a:t>と、</a:t>
            </a:r>
            <a:r>
              <a:rPr lang="ja-JP" altLang="en-US" b="1" dirty="0">
                <a:solidFill>
                  <a:schemeClr val="tx1"/>
                </a:solidFill>
                <a:latin typeface="Meiryo UI" panose="020B0604030504040204" pitchFamily="50" charset="-128"/>
                <a:ea typeface="Meiryo UI" panose="020B0604030504040204" pitchFamily="50" charset="-128"/>
              </a:rPr>
              <a:t>受入後に心がけるべきポイント</a:t>
            </a:r>
            <a:r>
              <a:rPr lang="ja-JP" altLang="en-US" dirty="0">
                <a:solidFill>
                  <a:schemeClr val="tx1"/>
                </a:solidFill>
                <a:latin typeface="Meiryo UI" panose="020B0604030504040204" pitchFamily="50" charset="-128"/>
                <a:ea typeface="Meiryo UI" panose="020B0604030504040204" pitchFamily="50" charset="-128"/>
              </a:rPr>
              <a:t>に大別されました。</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以下、各ポイントについてご説明します。</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201000" y="2060848"/>
            <a:ext cx="9504000" cy="3517649"/>
            <a:chOff x="344488" y="2060848"/>
            <a:chExt cx="9217024" cy="3517649"/>
          </a:xfrm>
        </p:grpSpPr>
        <p:sp>
          <p:nvSpPr>
            <p:cNvPr id="19" name="正方形/長方形 18"/>
            <p:cNvSpPr/>
            <p:nvPr/>
          </p:nvSpPr>
          <p:spPr bwMode="auto">
            <a:xfrm>
              <a:off x="344488" y="2266129"/>
              <a:ext cx="9217024" cy="3312368"/>
            </a:xfrm>
            <a:prstGeom prst="rect">
              <a:avLst/>
            </a:prstGeom>
            <a:solidFill>
              <a:schemeClr val="accent1">
                <a:lumMod val="20000"/>
                <a:lumOff val="80000"/>
              </a:schemeClr>
            </a:solidFill>
            <a:ln w="9525">
              <a:solidFill>
                <a:srgbClr val="B2B2B2"/>
              </a:solidFill>
              <a:miter lim="800000"/>
              <a:headEnd/>
              <a:tailEnd/>
            </a:ln>
            <a:effectLst/>
          </p:spPr>
          <p:txBody>
            <a:bodyPr wrap="none" rtlCol="0" anchor="ctr"/>
            <a:lstStyle/>
            <a:p>
              <a:pPr algn="ctr"/>
              <a:endParaRPr kumimoji="0" lang="ja-JP" altLang="en-US" sz="14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4880992" y="2194121"/>
              <a:ext cx="0" cy="2880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44489" y="2060848"/>
              <a:ext cx="4248472" cy="338554"/>
            </a:xfrm>
            <a:prstGeom prst="rect">
              <a:avLst/>
            </a:prstGeom>
            <a:solidFill>
              <a:schemeClr val="tx2">
                <a:lumMod val="60000"/>
                <a:lumOff val="40000"/>
              </a:schemeClr>
            </a:solidFill>
            <a:ln>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受け入れる前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953000" y="2060848"/>
              <a:ext cx="4608512" cy="338554"/>
            </a:xfrm>
            <a:prstGeom prst="rect">
              <a:avLst/>
            </a:prstGeom>
            <a:solidFill>
              <a:schemeClr val="tx2">
                <a:lumMod val="60000"/>
                <a:lumOff val="40000"/>
              </a:schemeClr>
            </a:solidFill>
            <a:ln>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受け入れてから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41969" y="2554161"/>
              <a:ext cx="3733698" cy="2842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①「副業・兼業人材」が解決する課題</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の明確化</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②喫緊の課題には不向き</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③ジョブ（業務）の切り出し</a:t>
              </a: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④権限範囲の明確化</a:t>
              </a:r>
            </a:p>
            <a:p>
              <a:pPr lvl="0"/>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⑤副業・兼業人材の扱いに対する意識</a:t>
              </a:r>
              <a:endParaRPr lang="en-US" altLang="ja-JP"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178473" y="2564180"/>
              <a:ext cx="4239023" cy="256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spAutoFit/>
            </a:bodyPr>
            <a:lstStyle/>
            <a:p>
              <a:r>
                <a:rPr lang="ja-JP" altLang="en-US"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課題解決に向けた柔軟な対応</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⑦</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短いサイクルでのＰＤＣＡを回すチーム</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組成</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⑧</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副業・兼業人材と共に活動する社内人材</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⑨</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副業・兼業人材の指摘を受け入れるマイ</a:t>
              </a:r>
              <a:endPar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ンドセット</a:t>
              </a:r>
              <a:endParaRPr lang="en-US" altLang="ja-JP"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538195" y="2060848"/>
              <a:ext cx="461665" cy="3517649"/>
            </a:xfrm>
            <a:prstGeom prst="rect">
              <a:avLst/>
            </a:prstGeom>
            <a:solidFill>
              <a:schemeClr val="tx2">
                <a:lumMod val="60000"/>
                <a:lumOff val="40000"/>
              </a:schemeClr>
            </a:solidFill>
            <a:ln>
              <a:noFill/>
            </a:ln>
          </p:spPr>
          <p:txBody>
            <a:bodyPr vert="eaVert"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副業・兼業人材の受け入れ</a:t>
              </a:r>
            </a:p>
          </p:txBody>
        </p:sp>
      </p:gr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46</a:t>
            </a:fld>
            <a:endParaRPr kumimoji="1" lang="ja-JP" altLang="en-US"/>
          </a:p>
        </p:txBody>
      </p:sp>
    </p:spTree>
    <p:extLst>
      <p:ext uri="{BB962C8B-B14F-4D97-AF65-F5344CB8AC3E}">
        <p14:creationId xmlns:p14="http://schemas.microsoft.com/office/powerpoint/2010/main" val="3458139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自然 山（シルエットイラスト）（モノク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4" descr="自然 山（シルエットイラスト）（モノク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タイトル 4"/>
          <p:cNvSpPr txBox="1">
            <a:spLocks/>
          </p:cNvSpPr>
          <p:nvPr/>
        </p:nvSpPr>
        <p:spPr>
          <a:xfrm>
            <a:off x="155575" y="188640"/>
            <a:ext cx="9621961"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2-1</a:t>
            </a:r>
            <a:r>
              <a:rPr lang="ja-JP" altLang="en-US" dirty="0" err="1"/>
              <a:t>．</a:t>
            </a:r>
            <a:r>
              <a:rPr lang="ja-JP" altLang="en-US" dirty="0"/>
              <a:t>中小企業が副業・兼業人材を受け入れる際の留意点</a:t>
            </a:r>
            <a:r>
              <a:rPr lang="ja-JP" altLang="en-US" sz="1600" dirty="0"/>
              <a:t>＜受け入れる前＞</a:t>
            </a:r>
          </a:p>
        </p:txBody>
      </p:sp>
      <p:sp>
        <p:nvSpPr>
          <p:cNvPr id="4" name="正方形/長方形 3"/>
          <p:cNvSpPr/>
          <p:nvPr/>
        </p:nvSpPr>
        <p:spPr bwMode="auto">
          <a:xfrm>
            <a:off x="200472" y="620688"/>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副業・兼業人材」が解決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する課題の明確化</a:t>
            </a:r>
            <a:endParaRPr lang="ja-JP" altLang="en-US" b="1"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01000" y="881655"/>
            <a:ext cx="9504000" cy="884070"/>
          </a:xfrm>
          <a:prstGeom prst="rect">
            <a:avLst/>
          </a:prstGeom>
          <a:noFill/>
        </p:spPr>
        <p:txBody>
          <a:bodyPr wrap="square" lIns="72000" tIns="72000" rIns="72000" bIns="72000" rtlCol="0">
            <a:spAutoFit/>
          </a:bodyPr>
          <a:lstStyle/>
          <a:p>
            <a:pPr lvl="0"/>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中小企業が副業・兼業人材に解決して欲しいと思っている課題は、副業・兼業人材や支援事業者のような</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第三者から見ればそこが本質的な課題ではなく、実は別のところに問題点があることが少なくない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。実際に副業・兼業人材を探す前に、第三者（支援事業者）等からの目線で、課題の整理を行うことが有効。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auto">
          <a:xfrm>
            <a:off x="200472" y="1844824"/>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②喫緊の課題には不向き</a:t>
            </a:r>
          </a:p>
        </p:txBody>
      </p:sp>
      <p:sp>
        <p:nvSpPr>
          <p:cNvPr id="17" name="テキスト ボックス 16"/>
          <p:cNvSpPr txBox="1"/>
          <p:nvPr/>
        </p:nvSpPr>
        <p:spPr>
          <a:xfrm>
            <a:off x="200472" y="2128292"/>
            <a:ext cx="9504000" cy="637849"/>
          </a:xfrm>
          <a:prstGeom prst="rect">
            <a:avLst/>
          </a:prstGeom>
          <a:noFill/>
        </p:spPr>
        <p:txBody>
          <a:bodyPr wrap="square" lIns="72000" tIns="72000" rIns="72000" bIns="72000" rtlCol="0">
            <a:spAutoFit/>
          </a:bodyPr>
          <a:lstStyle/>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緊急度が高い日常業務のコア部分は正社員が行い、中小企業が長年棚上げしていた、緊急度は低いが将来的に解決したい課題について、副業・兼業人材と一緒に取り組むことが円滑な業務運営に繋がる。</a:t>
            </a:r>
          </a:p>
        </p:txBody>
      </p:sp>
      <p:sp>
        <p:nvSpPr>
          <p:cNvPr id="18" name="正方形/長方形 17"/>
          <p:cNvSpPr/>
          <p:nvPr/>
        </p:nvSpPr>
        <p:spPr bwMode="auto">
          <a:xfrm>
            <a:off x="200472" y="2845787"/>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lvl="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③ジョブ（業務）の切り出し</a:t>
            </a:r>
            <a:endParaRPr lang="ja-JP" altLang="en-US" b="1"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00472" y="3185352"/>
            <a:ext cx="9504000" cy="884070"/>
          </a:xfrm>
          <a:prstGeom prst="rect">
            <a:avLst/>
          </a:prstGeom>
          <a:noFill/>
        </p:spPr>
        <p:txBody>
          <a:bodyPr wrap="square" lIns="72000" tIns="72000" rIns="72000" bIns="72000" rtlCol="0">
            <a:spAutoFit/>
          </a:bodyPr>
          <a:lstStyle/>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副業・兼業人材に業務の一端を担ってもらうにあたって、</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既存の業務を可能な限り単位化し、</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どの業務をお願いするのか、どこまでの情報を共有する必要があるのかを明確にし、ジョブの切り出しを行う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。切り出したジョブに対しては、副業・兼業人材と社内の人材を含めたプロジェクトとして活動できる体制を整えることが重要。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auto">
          <a:xfrm>
            <a:off x="200472" y="4163346"/>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lvl="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④権限範囲の明確化</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79131" y="4481496"/>
            <a:ext cx="9504000" cy="884070"/>
          </a:xfrm>
          <a:prstGeom prst="rect">
            <a:avLst/>
          </a:prstGeom>
          <a:noFill/>
        </p:spPr>
        <p:txBody>
          <a:bodyPr wrap="square" lIns="72000" tIns="72000" rIns="72000" bIns="72000" rtlCol="0">
            <a:spAutoFit/>
          </a:bodyPr>
          <a:lstStyle/>
          <a:p>
            <a:pPr lvl="0"/>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が既存社員と同じように社内の一員として活躍するためには、社内の情報を副業・兼業人材へ適切に開示することが必要である。しかし、開示に不適切なものも存在することから、副業・兼業人材が社内の情報にどこまでリーチ出来るのか、また権限外の情報が必要となった場合のフォロー体制を整えておくことが社内管理上も重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185734" y="5452922"/>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lvl="0"/>
            <a:r>
              <a:rPr lang="ja-JP" altLang="en-US" b="1" dirty="0">
                <a:latin typeface="Meiryo UI" panose="020B0604030504040204" pitchFamily="50" charset="-128"/>
                <a:ea typeface="Meiryo UI" panose="020B0604030504040204" pitchFamily="50" charset="-128"/>
                <a:cs typeface="Meiryo UI" panose="020B0604030504040204" pitchFamily="50" charset="-128"/>
              </a:rPr>
              <a:t>⑤副業・兼業人材の扱いに対する意識</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55575" y="5784777"/>
            <a:ext cx="9504000" cy="884070"/>
          </a:xfrm>
          <a:prstGeom prst="rect">
            <a:avLst/>
          </a:prstGeom>
          <a:noFill/>
        </p:spPr>
        <p:txBody>
          <a:bodyPr wrap="square" lIns="72000" tIns="72000" rIns="72000" bIns="72000" rtlCol="0">
            <a:spAutoFit/>
          </a:bodyPr>
          <a:lstStyle/>
          <a:p>
            <a:r>
              <a:rPr lang="ja-JP" altLang="en-US" sz="1600" dirty="0">
                <a:latin typeface="Meiryo UI" panose="020B0604030504040204" pitchFamily="50" charset="-128"/>
                <a:ea typeface="Meiryo UI" panose="020B0604030504040204" pitchFamily="50" charset="-128"/>
              </a:rPr>
              <a:t>副業・兼業人材も「社員の</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人」という意識が円滑な業務遂行やモチベーションとなり、既存社員との協働、契約終了後のノウハウ継承に大きく寄与することから、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中小企業は、副業・兼業人材とゴールを設定し、その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ゴールに向かって「共に考え」「共に悩み」「共に行動」する、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人の社員として</a:t>
            </a:r>
            <a:r>
              <a:rPr lang="ja-JP" altLang="en-US" sz="1600" b="1" dirty="0">
                <a:latin typeface="Meiryo UI" panose="020B0604030504040204" pitchFamily="50" charset="-128"/>
                <a:ea typeface="Meiryo UI" panose="020B0604030504040204" pitchFamily="50" charset="-128"/>
              </a:rPr>
              <a:t>迎え入れることが重要</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47</a:t>
            </a:fld>
            <a:endParaRPr kumimoji="1" lang="ja-JP" altLang="en-US"/>
          </a:p>
        </p:txBody>
      </p:sp>
    </p:spTree>
    <p:extLst>
      <p:ext uri="{BB962C8B-B14F-4D97-AF65-F5344CB8AC3E}">
        <p14:creationId xmlns:p14="http://schemas.microsoft.com/office/powerpoint/2010/main" val="1082811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自然 山（シルエットイラスト）（モノク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AutoShape 4" descr="自然 山（シルエットイラスト）（モノク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タイトル 4"/>
          <p:cNvSpPr txBox="1">
            <a:spLocks/>
          </p:cNvSpPr>
          <p:nvPr/>
        </p:nvSpPr>
        <p:spPr>
          <a:xfrm>
            <a:off x="155575" y="159023"/>
            <a:ext cx="9750425"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24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中小企業が副業・兼業人材を受け入れる際の留意点</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＜受け入れてから＞</a:t>
            </a:r>
          </a:p>
        </p:txBody>
      </p:sp>
      <p:sp>
        <p:nvSpPr>
          <p:cNvPr id="4" name="正方形/長方形 3"/>
          <p:cNvSpPr/>
          <p:nvPr/>
        </p:nvSpPr>
        <p:spPr bwMode="auto">
          <a:xfrm>
            <a:off x="201000" y="615590"/>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⑥課題解決に向けた柔軟な対応</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01000" y="938604"/>
            <a:ext cx="9504000" cy="2053621"/>
          </a:xfrm>
          <a:prstGeom prst="rect">
            <a:avLst/>
          </a:prstGeom>
          <a:noFill/>
        </p:spPr>
        <p:txBody>
          <a:bodyPr wrap="square" lIns="72000" tIns="72000" rIns="72000" bIns="7200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中小企業は、副業・兼業人材に対し、決まった工程を提示するのではなく、</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社員と副業・兼業人材が共に工程を考え、チームとしてゴールを目指す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がある。また、取組の状況に応じて、臨機応変に工程を修正することも重要であり、場合によっては目指すべきゴールを変更するといった柔軟性（準委任契約）を持つことも必要である。こうした変化・変更が、意図した効果のみならず、副次的効果を生みだすこと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cs typeface="Meiryo UI" panose="020B0604030504040204" pitchFamily="50" charset="-128"/>
              </a:rPr>
              <a:t>　　外注は、「成果」に対して報酬が支払われる業務委託契約の「請負契約」であり、企業が工程全ての仕様を定め、外注先は与えられた業務をこなすだけになってしまうが、「業務そのもの」に報酬が支払われる副業・兼業者との業務委託契約は「準委任契約」であり、請負契約と違い工程に関する制限等がないことから、工程や結果に対する柔軟性が実現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auto">
          <a:xfrm>
            <a:off x="201000" y="2701141"/>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lvl="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⑦短いサイクルでのＰＤＣＡを回すチーム組成</a:t>
            </a:r>
          </a:p>
        </p:txBody>
      </p:sp>
      <p:sp>
        <p:nvSpPr>
          <p:cNvPr id="17" name="テキスト ボックス 16"/>
          <p:cNvSpPr txBox="1"/>
          <p:nvPr/>
        </p:nvSpPr>
        <p:spPr>
          <a:xfrm>
            <a:off x="201000" y="3045419"/>
            <a:ext cx="9504000" cy="1130291"/>
          </a:xfrm>
          <a:prstGeom prst="rect">
            <a:avLst/>
          </a:prstGeom>
          <a:noFill/>
        </p:spPr>
        <p:txBody>
          <a:bodyPr wrap="square" lIns="72000" tIns="72000" rIns="72000" bIns="7200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副業・兼業人材は社内に常駐していないため、従来の中小企業の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サイクルでは意思の疎通が深まらない。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より短いサイクルでの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を繰り返す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ことで、中小企業と副業・兼業人材との関係性が強化される。また、</a:t>
            </a:r>
            <a:r>
              <a:rPr lang="ja-JP" altLang="en-US" sz="1600" dirty="0">
                <a:latin typeface="Meiryo UI" panose="020B0604030504040204" pitchFamily="50" charset="-128"/>
                <a:ea typeface="Meiryo UI" panose="020B0604030504040204" pitchFamily="50" charset="-128"/>
              </a:rPr>
              <a:t>考え方の相違や副業・兼業人材の作業進捗についても確認し、微修正を行いながらプロジェクトを進めることも可能となる。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早急な結果を求めるよりも、小さな失敗の許容と、成功を賞賛しながら共に積み重ねる作業が重要。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201000" y="4221088"/>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副業・兼業人材と共に活動する社内人材</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01000" y="4536098"/>
            <a:ext cx="9504000" cy="1161069"/>
          </a:xfrm>
          <a:prstGeom prst="rect">
            <a:avLst/>
          </a:prstGeom>
          <a:noFill/>
        </p:spPr>
        <p:txBody>
          <a:bodyPr wrap="square" lIns="72000" tIns="72000" rIns="72000" bIns="7200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中小企業は、副業・兼業人材に業務を任せきりにするのではなく、</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社内人材を副業・兼業人材と協働させることにより、人材育成の場と捉える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が重要。企業は、副業・兼業人材が持つ他社や他部門等との調整力や思考法といった副業・兼業人材が持つノウハウを、プロジェクトを共に推進する社内人材が自ずと吸収する等、社員の実践的な成長機会に繋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auto">
          <a:xfrm>
            <a:off x="201000" y="5672597"/>
            <a:ext cx="9504000" cy="324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⑨</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副業・兼業人材からの指摘を受け入れるマインドセット</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01000" y="5984179"/>
            <a:ext cx="9504000" cy="637849"/>
          </a:xfrm>
          <a:prstGeom prst="rect">
            <a:avLst/>
          </a:prstGeom>
          <a:noFill/>
        </p:spPr>
        <p:txBody>
          <a:bodyPr wrap="square" lIns="72000" tIns="72000" rIns="72000" bIns="72000" rtlCol="0">
            <a:spAutoFit/>
          </a:bodyPr>
          <a:lstStyle/>
          <a:p>
            <a:pPr lvl="0"/>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副業・兼業人材には、第三者だからこそ気付くことができる外部目線がある。中小企業は</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副業・兼業人材から、自社に対する客観的な評価・改善事項への指摘を素直に受け入れるマインドセットが必要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48</a:t>
            </a:fld>
            <a:endParaRPr kumimoji="1" lang="ja-JP" altLang="en-US"/>
          </a:p>
        </p:txBody>
      </p:sp>
    </p:spTree>
    <p:extLst>
      <p:ext uri="{BB962C8B-B14F-4D97-AF65-F5344CB8AC3E}">
        <p14:creationId xmlns:p14="http://schemas.microsoft.com/office/powerpoint/2010/main" val="221314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74471" y="3768646"/>
            <a:ext cx="3888432" cy="2934269"/>
          </a:xfrm>
          <a:prstGeom prst="rect">
            <a:avLst/>
          </a:prstGeom>
        </p:spPr>
      </p:pic>
      <p:grpSp>
        <p:nvGrpSpPr>
          <p:cNvPr id="7" name="グループ化 6"/>
          <p:cNvGrpSpPr/>
          <p:nvPr/>
        </p:nvGrpSpPr>
        <p:grpSpPr>
          <a:xfrm>
            <a:off x="4678791" y="550663"/>
            <a:ext cx="5227209" cy="2799896"/>
            <a:chOff x="903981" y="851330"/>
            <a:chExt cx="8094583" cy="4007636"/>
          </a:xfrm>
        </p:grpSpPr>
        <p:pic>
          <p:nvPicPr>
            <p:cNvPr id="8" name="図 7"/>
            <p:cNvPicPr>
              <a:picLocks noChangeAspect="1"/>
            </p:cNvPicPr>
            <p:nvPr/>
          </p:nvPicPr>
          <p:blipFill>
            <a:blip r:embed="rId3"/>
            <a:stretch>
              <a:fillRect/>
            </a:stretch>
          </p:blipFill>
          <p:spPr>
            <a:xfrm>
              <a:off x="2865947" y="1920756"/>
              <a:ext cx="4194859" cy="2938210"/>
            </a:xfrm>
            <a:prstGeom prst="rect">
              <a:avLst/>
            </a:prstGeom>
          </p:spPr>
        </p:pic>
        <p:grpSp>
          <p:nvGrpSpPr>
            <p:cNvPr id="9" name="グループ化 8"/>
            <p:cNvGrpSpPr/>
            <p:nvPr/>
          </p:nvGrpSpPr>
          <p:grpSpPr>
            <a:xfrm>
              <a:off x="4543456" y="3907026"/>
              <a:ext cx="2501740" cy="857783"/>
              <a:chOff x="4134838" y="4589408"/>
              <a:chExt cx="3819036" cy="1392849"/>
            </a:xfrm>
          </p:grpSpPr>
          <p:cxnSp>
            <p:nvCxnSpPr>
              <p:cNvPr id="15" name="直線コネクタ 14"/>
              <p:cNvCxnSpPr/>
              <p:nvPr/>
            </p:nvCxnSpPr>
            <p:spPr>
              <a:xfrm>
                <a:off x="4160912" y="4589408"/>
                <a:ext cx="0" cy="1287864"/>
              </a:xfrm>
              <a:prstGeom prst="line">
                <a:avLst/>
              </a:prstGeom>
              <a:ln w="38100">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60911" y="5885658"/>
                <a:ext cx="3716830" cy="6966"/>
              </a:xfrm>
              <a:prstGeom prst="line">
                <a:avLst/>
              </a:prstGeom>
              <a:ln w="38100">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134838" y="4589408"/>
                <a:ext cx="2875759" cy="15844"/>
              </a:xfrm>
              <a:prstGeom prst="line">
                <a:avLst/>
              </a:prstGeom>
              <a:ln w="38100">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010597" y="4605252"/>
                <a:ext cx="943277" cy="1377005"/>
              </a:xfrm>
              <a:prstGeom prst="line">
                <a:avLst/>
              </a:prstGeom>
              <a:ln w="38100">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903981" y="851330"/>
              <a:ext cx="8048625" cy="454395"/>
            </a:xfrm>
            <a:prstGeom prst="rect">
              <a:avLst/>
            </a:prstGeom>
          </p:spPr>
          <p:txBody>
            <a:bodyPr wrap="square">
              <a:spAutoFit/>
            </a:bodyPr>
            <a:lstStyle/>
            <a:p>
              <a:pPr algn="ctr">
                <a:defRPr/>
              </a:pPr>
              <a:r>
                <a:rPr lang="ja-JP" altLang="en-US" sz="1463" dirty="0">
                  <a:solidFill>
                    <a:prstClr val="black"/>
                  </a:solidFill>
                  <a:latin typeface="Meiryo UI" panose="020B0604030504040204" pitchFamily="50" charset="-128"/>
                  <a:ea typeface="Meiryo UI" panose="020B0604030504040204" pitchFamily="50" charset="-128"/>
                </a:rPr>
                <a:t>＜中小企業経営者の事業承継＞</a:t>
              </a:r>
              <a:endParaRPr lang="en-US" altLang="ja-JP" sz="1463" dirty="0">
                <a:solidFill>
                  <a:prstClr val="black"/>
                </a:solidFill>
                <a:latin typeface="Meiryo UI" panose="020B0604030504040204" pitchFamily="50" charset="-128"/>
                <a:ea typeface="Meiryo UI" panose="020B0604030504040204" pitchFamily="50" charset="-128"/>
              </a:endParaRPr>
            </a:p>
          </p:txBody>
        </p:sp>
        <p:sp>
          <p:nvSpPr>
            <p:cNvPr id="11" name="楕円 10"/>
            <p:cNvSpPr/>
            <p:nvPr/>
          </p:nvSpPr>
          <p:spPr bwMode="auto">
            <a:xfrm>
              <a:off x="2215984" y="3077961"/>
              <a:ext cx="921187" cy="623805"/>
            </a:xfrm>
            <a:prstGeom prst="ellipse">
              <a:avLst/>
            </a:prstGeom>
            <a:noFill/>
            <a:ln w="9525">
              <a:noFill/>
              <a:miter lim="800000"/>
              <a:headEnd/>
              <a:tailEnd/>
            </a:ln>
            <a:effectLst/>
          </p:spPr>
          <p:txBody>
            <a:bodyPr wrap="none" rtlCol="0" anchor="ctr"/>
            <a:lstStyle/>
            <a:p>
              <a:pPr>
                <a:defRPr/>
              </a:pPr>
              <a:endParaRPr kumimoji="0" lang="ja-JP" altLang="en-US" sz="1463" dirty="0">
                <a:solidFill>
                  <a:prstClr val="black"/>
                </a:solidFill>
                <a:latin typeface="Meiryo UI" panose="020B0604030504040204" pitchFamily="50" charset="-128"/>
                <a:ea typeface="Meiryo UI" panose="020B0604030504040204" pitchFamily="50" charset="-128"/>
              </a:endParaRPr>
            </a:p>
          </p:txBody>
        </p:sp>
        <p:sp>
          <p:nvSpPr>
            <p:cNvPr id="12" name="楕円 11"/>
            <p:cNvSpPr/>
            <p:nvPr/>
          </p:nvSpPr>
          <p:spPr bwMode="auto">
            <a:xfrm>
              <a:off x="5070084" y="4092039"/>
              <a:ext cx="1032215" cy="560399"/>
            </a:xfrm>
            <a:prstGeom prst="ellipse">
              <a:avLst/>
            </a:prstGeom>
            <a:noFill/>
            <a:ln w="31750">
              <a:noFill/>
              <a:miter lim="800000"/>
              <a:headEnd/>
              <a:tailEnd/>
            </a:ln>
            <a:effectLst/>
          </p:spPr>
          <p:txBody>
            <a:bodyPr wrap="none" rtlCol="0" anchor="ctr"/>
            <a:lstStyle/>
            <a:p>
              <a:pPr algn="ctr">
                <a:defRPr/>
              </a:pPr>
              <a:r>
                <a:rPr kumimoji="0" lang="en-US" altLang="ja-JP" sz="1138" b="1" u="heavy" dirty="0">
                  <a:solidFill>
                    <a:prstClr val="black"/>
                  </a:solidFill>
                  <a:uFill>
                    <a:solidFill>
                      <a:srgbClr val="FF0000"/>
                    </a:solidFill>
                  </a:uFill>
                  <a:latin typeface="Meiryo UI" panose="020B0604030504040204" pitchFamily="50" charset="-128"/>
                  <a:ea typeface="Meiryo UI" panose="020B0604030504040204" pitchFamily="50" charset="-128"/>
                </a:rPr>
                <a:t>127</a:t>
              </a:r>
              <a:r>
                <a:rPr kumimoji="0" lang="ja-JP" altLang="en-US" sz="1138" b="1" u="heavy" dirty="0">
                  <a:solidFill>
                    <a:prstClr val="black"/>
                  </a:solidFill>
                  <a:uFill>
                    <a:solidFill>
                      <a:srgbClr val="FF0000"/>
                    </a:solidFill>
                  </a:uFill>
                  <a:latin typeface="Meiryo UI" panose="020B0604030504040204" pitchFamily="50" charset="-128"/>
                  <a:ea typeface="Meiryo UI" panose="020B0604030504040204" pitchFamily="50" charset="-128"/>
                </a:rPr>
                <a:t>万人</a:t>
              </a:r>
              <a:endParaRPr kumimoji="0" lang="en-US" altLang="ja-JP" sz="1138" b="1" u="heavy" dirty="0">
                <a:solidFill>
                  <a:prstClr val="black"/>
                </a:solidFill>
                <a:uFill>
                  <a:solidFill>
                    <a:srgbClr val="FF0000"/>
                  </a:solidFill>
                </a:uFill>
                <a:latin typeface="Meiryo UI" panose="020B0604030504040204" pitchFamily="50" charset="-128"/>
                <a:ea typeface="Meiryo UI" panose="020B0604030504040204" pitchFamily="50" charset="-128"/>
              </a:endParaRPr>
            </a:p>
            <a:p>
              <a:pPr algn="ctr">
                <a:defRPr/>
              </a:pPr>
              <a:r>
                <a:rPr kumimoji="0" lang="ja-JP" altLang="en-US" sz="1138" b="1" u="heavy" dirty="0">
                  <a:solidFill>
                    <a:prstClr val="black"/>
                  </a:solidFill>
                  <a:uFill>
                    <a:solidFill>
                      <a:srgbClr val="FF0000"/>
                    </a:solidFill>
                  </a:uFill>
                  <a:latin typeface="Meiryo UI" panose="020B0604030504040204" pitchFamily="50" charset="-128"/>
                  <a:ea typeface="Meiryo UI" panose="020B0604030504040204" pitchFamily="50" charset="-128"/>
                </a:rPr>
                <a:t>（後継者未定）</a:t>
              </a:r>
            </a:p>
          </p:txBody>
        </p:sp>
        <p:sp>
          <p:nvSpPr>
            <p:cNvPr id="13" name="テキスト ボックス 12"/>
            <p:cNvSpPr txBox="1"/>
            <p:nvPr/>
          </p:nvSpPr>
          <p:spPr>
            <a:xfrm>
              <a:off x="928193" y="1424236"/>
              <a:ext cx="8070371" cy="440537"/>
            </a:xfrm>
            <a:prstGeom prst="rect">
              <a:avLst/>
            </a:prstGeom>
            <a:noFill/>
          </p:spPr>
          <p:txBody>
            <a:bodyPr wrap="square" rtlCol="0">
              <a:spAutoFit/>
            </a:bodyPr>
            <a:lstStyle/>
            <a:p>
              <a:pPr algn="ct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年全体：約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p>
          </p:txBody>
        </p:sp>
        <p:sp>
          <p:nvSpPr>
            <p:cNvPr id="14" name="テキスト ボックス 13"/>
            <p:cNvSpPr txBox="1"/>
            <p:nvPr/>
          </p:nvSpPr>
          <p:spPr>
            <a:xfrm>
              <a:off x="4462955" y="3077961"/>
              <a:ext cx="1638182" cy="731783"/>
            </a:xfrm>
            <a:prstGeom prst="rect">
              <a:avLst/>
            </a:prstGeom>
            <a:noFill/>
          </p:spPr>
          <p:txBody>
            <a:bodyPr wrap="square" rtlCol="0">
              <a:spAutoFit/>
            </a:bodyPr>
            <a:lstStyle/>
            <a:p>
              <a:pPr algn="ctr">
                <a:defRPr/>
              </a:pPr>
              <a:r>
                <a:rPr lang="en-US" altLang="ja-JP"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歳以上</a:t>
              </a:r>
              <a:endParaRPr lang="en-US" altLang="ja-JP"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(245</a:t>
              </a:r>
              <a:r>
                <a:rPr lang="ja-JP" altLang="en-US"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38"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9" name="図 18"/>
          <p:cNvPicPr>
            <a:picLocks noChangeAspect="1"/>
          </p:cNvPicPr>
          <p:nvPr/>
        </p:nvPicPr>
        <p:blipFill>
          <a:blip r:embed="rId4"/>
          <a:stretch>
            <a:fillRect/>
          </a:stretch>
        </p:blipFill>
        <p:spPr>
          <a:xfrm>
            <a:off x="30583" y="451120"/>
            <a:ext cx="5297931" cy="3370072"/>
          </a:xfrm>
          <a:prstGeom prst="rect">
            <a:avLst/>
          </a:prstGeom>
        </p:spPr>
      </p:pic>
      <p:sp>
        <p:nvSpPr>
          <p:cNvPr id="21" name="テキスト ボックス 20"/>
          <p:cNvSpPr txBox="1"/>
          <p:nvPr/>
        </p:nvSpPr>
        <p:spPr>
          <a:xfrm>
            <a:off x="0" y="72200"/>
            <a:ext cx="9906000" cy="707886"/>
          </a:xfrm>
          <a:prstGeom prst="rect">
            <a:avLst/>
          </a:prstGeom>
          <a:noFill/>
        </p:spPr>
        <p:txBody>
          <a:bodyPr wrap="square" rtlCol="0">
            <a:spAutoFit/>
          </a:bodyPr>
          <a:lstStyle/>
          <a:p>
            <a:pPr algn="ctr"/>
            <a:r>
              <a:rPr lang="ja-JP" altLang="en-US" sz="2000" b="1" dirty="0">
                <a:latin typeface="メイリオ" panose="020B0604030504040204" pitchFamily="50" charset="-128"/>
                <a:ea typeface="メイリオ" panose="020B0604030504040204" pitchFamily="50" charset="-128"/>
              </a:rPr>
              <a:t>中小企業の課題例</a:t>
            </a:r>
          </a:p>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484005" y="550663"/>
            <a:ext cx="2190023"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ＩＴへの取組み状況＞　</a:t>
            </a:r>
          </a:p>
        </p:txBody>
      </p:sp>
      <p:pic>
        <p:nvPicPr>
          <p:cNvPr id="24" name="図 23"/>
          <p:cNvPicPr>
            <a:picLocks noChangeAspect="1"/>
          </p:cNvPicPr>
          <p:nvPr/>
        </p:nvPicPr>
        <p:blipFill>
          <a:blip r:embed="rId5"/>
          <a:stretch>
            <a:fillRect/>
          </a:stretch>
        </p:blipFill>
        <p:spPr>
          <a:xfrm>
            <a:off x="4577190" y="3947089"/>
            <a:ext cx="5227209" cy="2790523"/>
          </a:xfrm>
          <a:prstGeom prst="rect">
            <a:avLst/>
          </a:prstGeom>
        </p:spPr>
      </p:pic>
      <p:sp>
        <p:nvSpPr>
          <p:cNvPr id="25" name="テキスト ボックス 24"/>
          <p:cNvSpPr txBox="1"/>
          <p:nvPr/>
        </p:nvSpPr>
        <p:spPr>
          <a:xfrm>
            <a:off x="1752311" y="3586767"/>
            <a:ext cx="1446230"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コロナの影響</a:t>
            </a:r>
            <a:r>
              <a:rPr kumimoji="1" lang="ja-JP" altLang="en-US" sz="1400" dirty="0">
                <a:latin typeface="Meiryo UI" panose="020B0604030504040204" pitchFamily="50" charset="-128"/>
                <a:ea typeface="Meiryo UI" panose="020B0604030504040204" pitchFamily="50" charset="-128"/>
              </a:rPr>
              <a:t>＞</a:t>
            </a:r>
          </a:p>
        </p:txBody>
      </p:sp>
      <p:sp>
        <p:nvSpPr>
          <p:cNvPr id="26" name="テキスト ボックス 25"/>
          <p:cNvSpPr txBox="1"/>
          <p:nvPr/>
        </p:nvSpPr>
        <p:spPr>
          <a:xfrm>
            <a:off x="5785810" y="3543269"/>
            <a:ext cx="245612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＜現在と今後のコロナ禍対策＞</a:t>
            </a:r>
          </a:p>
        </p:txBody>
      </p:sp>
      <p:sp>
        <p:nvSpPr>
          <p:cNvPr id="2" name="テキスト ボックス 1"/>
          <p:cNvSpPr txBox="1"/>
          <p:nvPr/>
        </p:nvSpPr>
        <p:spPr>
          <a:xfrm>
            <a:off x="3656856" y="734481"/>
            <a:ext cx="473206" cy="307777"/>
          </a:xfrm>
          <a:prstGeom prst="rect">
            <a:avLst/>
          </a:prstGeom>
          <a:noFill/>
        </p:spPr>
        <p:txBody>
          <a:bodyPr wrap="none" rtlCol="0">
            <a:spAutoFit/>
          </a:bodyPr>
          <a:lstStyle/>
          <a:p>
            <a:pPr marL="285750" indent="-285750">
              <a:buFont typeface="Wingdings" panose="05000000000000000000" pitchFamily="2" charset="2"/>
              <a:buChar char="Ø"/>
            </a:pPr>
            <a:endParaRPr kumimoji="1" lang="ja-JP" altLang="en-US" sz="1400" dirty="0"/>
          </a:p>
        </p:txBody>
      </p:sp>
      <p:sp>
        <p:nvSpPr>
          <p:cNvPr id="3" name="テキスト ボックス 2"/>
          <p:cNvSpPr txBox="1"/>
          <p:nvPr/>
        </p:nvSpPr>
        <p:spPr>
          <a:xfrm>
            <a:off x="3382562" y="3233629"/>
            <a:ext cx="1368966" cy="461665"/>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出典）中小企業基盤整備機構　「ＩＴに関するアンケート調査報告書」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a:t>
            </a:r>
          </a:p>
        </p:txBody>
      </p:sp>
      <p:sp>
        <p:nvSpPr>
          <p:cNvPr id="27" name="テキスト ボックス 26"/>
          <p:cNvSpPr txBox="1"/>
          <p:nvPr/>
        </p:nvSpPr>
        <p:spPr>
          <a:xfrm>
            <a:off x="3445579" y="6241125"/>
            <a:ext cx="1368966" cy="584775"/>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出典）中小企業基盤整備機構</a:t>
            </a:r>
            <a:r>
              <a:rPr lang="ja-JP" altLang="en-US" sz="800" dirty="0">
                <a:latin typeface="Meiryo UI" panose="020B0604030504040204" pitchFamily="50" charset="-128"/>
                <a:ea typeface="Meiryo UI" panose="020B0604030504040204" pitchFamily="50" charset="-128"/>
              </a:rPr>
              <a:t>　「新型コロナウイルス感染症の中小・小規模企業影響調査</a:t>
            </a:r>
            <a:r>
              <a:rPr kumimoji="1" lang="ja-JP" altLang="en-US"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令和２</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月</a:t>
            </a:r>
          </a:p>
        </p:txBody>
      </p:sp>
      <p:sp>
        <p:nvSpPr>
          <p:cNvPr id="28" name="テキスト ボックス 27"/>
          <p:cNvSpPr txBox="1"/>
          <p:nvPr/>
        </p:nvSpPr>
        <p:spPr>
          <a:xfrm>
            <a:off x="8510774" y="5323413"/>
            <a:ext cx="1368966" cy="584775"/>
          </a:xfrm>
          <a:prstGeom prst="rect">
            <a:avLst/>
          </a:prstGeom>
          <a:solidFill>
            <a:schemeClr val="bg1"/>
          </a:solid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出典）中小企業基盤整備機構</a:t>
            </a:r>
            <a:r>
              <a:rPr lang="ja-JP" altLang="en-US" sz="800" dirty="0">
                <a:latin typeface="Meiryo UI" panose="020B0604030504040204" pitchFamily="50" charset="-128"/>
                <a:ea typeface="Meiryo UI" panose="020B0604030504040204" pitchFamily="50" charset="-128"/>
              </a:rPr>
              <a:t>　「新型コロナウイルス感染症の中小・小規模企業影響調査</a:t>
            </a:r>
            <a:r>
              <a:rPr kumimoji="1" lang="ja-JP" altLang="en-US"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令和２</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月</a:t>
            </a:r>
          </a:p>
        </p:txBody>
      </p:sp>
      <p:sp>
        <p:nvSpPr>
          <p:cNvPr id="29" name="テキスト ボックス 28"/>
          <p:cNvSpPr txBox="1"/>
          <p:nvPr/>
        </p:nvSpPr>
        <p:spPr>
          <a:xfrm>
            <a:off x="8568477" y="3098548"/>
            <a:ext cx="107889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出典）中小企業庁</a:t>
            </a:r>
          </a:p>
        </p:txBody>
      </p:sp>
      <p:sp>
        <p:nvSpPr>
          <p:cNvPr id="4" name="スライド番号プレースホルダー 3"/>
          <p:cNvSpPr>
            <a:spLocks noGrp="1"/>
          </p:cNvSpPr>
          <p:nvPr>
            <p:ph type="sldNum" sz="quarter" idx="12"/>
          </p:nvPr>
        </p:nvSpPr>
        <p:spPr/>
        <p:txBody>
          <a:bodyPr/>
          <a:lstStyle/>
          <a:p>
            <a:pPr defTabSz="957816"/>
            <a:fld id="{E56D3A4E-9A59-4E6B-BF4A-AE0DD7BCF8CE}" type="slidenum">
              <a:rPr kumimoji="1" lang="ja-JP" altLang="en-US" sz="1900" smtClean="0">
                <a:solidFill>
                  <a:prstClr val="black"/>
                </a:solidFill>
              </a:rPr>
              <a:pPr defTabSz="957816"/>
              <a:t>4</a:t>
            </a:fld>
            <a:endParaRPr kumimoji="1" lang="ja-JP" altLang="en-US" sz="1900" dirty="0">
              <a:solidFill>
                <a:prstClr val="black"/>
              </a:solidFill>
            </a:endParaRPr>
          </a:p>
        </p:txBody>
      </p:sp>
      <p:cxnSp>
        <p:nvCxnSpPr>
          <p:cNvPr id="30" name="直線コネクタ 29"/>
          <p:cNvCxnSpPr/>
          <p:nvPr/>
        </p:nvCxnSpPr>
        <p:spPr>
          <a:xfrm>
            <a:off x="0" y="474046"/>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895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4"/>
          <p:cNvSpPr txBox="1">
            <a:spLocks/>
          </p:cNvSpPr>
          <p:nvPr/>
        </p:nvSpPr>
        <p:spPr>
          <a:xfrm>
            <a:off x="272033" y="303039"/>
            <a:ext cx="9505503"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＜参考１＞副業・兼業人材の声</a:t>
            </a:r>
          </a:p>
        </p:txBody>
      </p:sp>
      <p:sp>
        <p:nvSpPr>
          <p:cNvPr id="3" name="AutoShape 2" descr="自然 山（シルエットイラスト）（モノク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4" descr="自然 山（シルエットイラスト）（モノク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p:cNvGrpSpPr/>
          <p:nvPr/>
        </p:nvGrpSpPr>
        <p:grpSpPr>
          <a:xfrm>
            <a:off x="776536" y="1340768"/>
            <a:ext cx="8136904" cy="4938067"/>
            <a:chOff x="1640632" y="1839354"/>
            <a:chExt cx="7707553" cy="4938067"/>
          </a:xfrm>
        </p:grpSpPr>
        <p:sp>
          <p:nvSpPr>
            <p:cNvPr id="8" name="テキスト ボックス 7"/>
            <p:cNvSpPr txBox="1"/>
            <p:nvPr/>
          </p:nvSpPr>
          <p:spPr>
            <a:xfrm>
              <a:off x="8049344" y="6381908"/>
              <a:ext cx="1239829"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小野秀一郎氏</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640632" y="1839354"/>
              <a:ext cx="7707553" cy="4938067"/>
              <a:chOff x="1674750" y="1875505"/>
              <a:chExt cx="7707553" cy="4938067"/>
            </a:xfrm>
          </p:grpSpPr>
          <p:grpSp>
            <p:nvGrpSpPr>
              <p:cNvPr id="12" name="グループ化 11"/>
              <p:cNvGrpSpPr/>
              <p:nvPr/>
            </p:nvGrpSpPr>
            <p:grpSpPr>
              <a:xfrm>
                <a:off x="1674750" y="1875505"/>
                <a:ext cx="7707553" cy="4793855"/>
                <a:chOff x="1674750" y="1875505"/>
                <a:chExt cx="7707553" cy="4793855"/>
              </a:xfrm>
            </p:grpSpPr>
            <p:pic>
              <p:nvPicPr>
                <p:cNvPr id="27" name="図 26"/>
                <p:cNvPicPr>
                  <a:picLocks noChangeAspect="1"/>
                </p:cNvPicPr>
                <p:nvPr/>
              </p:nvPicPr>
              <p:blipFill>
                <a:blip r:embed="rId2">
                  <a:duotone>
                    <a:schemeClr val="accent3">
                      <a:shade val="45000"/>
                      <a:satMod val="135000"/>
                    </a:schemeClr>
                    <a:prstClr val="white"/>
                  </a:duotone>
                </a:blip>
                <a:stretch>
                  <a:fillRect/>
                </a:stretch>
              </p:blipFill>
              <p:spPr>
                <a:xfrm rot="21176504">
                  <a:off x="1674750" y="2362032"/>
                  <a:ext cx="7490986" cy="3786645"/>
                </a:xfrm>
                <a:prstGeom prst="rect">
                  <a:avLst/>
                </a:prstGeom>
              </p:spPr>
            </p:pic>
            <p:sp>
              <p:nvSpPr>
                <p:cNvPr id="28" name="正方形/長方形 27"/>
                <p:cNvSpPr/>
                <p:nvPr/>
              </p:nvSpPr>
              <p:spPr bwMode="auto">
                <a:xfrm>
                  <a:off x="1839261" y="1875505"/>
                  <a:ext cx="7543042" cy="4793855"/>
                </a:xfrm>
                <a:prstGeom prst="rect">
                  <a:avLst/>
                </a:prstGeom>
                <a:noFill/>
                <a:ln w="19050">
                  <a:solidFill>
                    <a:srgbClr val="00B0F0"/>
                  </a:solidFill>
                  <a:miter lim="800000"/>
                  <a:headEnd/>
                  <a:tailEnd/>
                </a:ln>
                <a:effectLst/>
              </p:spPr>
              <p:txBody>
                <a:bodyPr wrap="none" rtlCol="0" anchor="ctr"/>
                <a:lstStyle/>
                <a:p>
                  <a:pPr algn="ctr"/>
                  <a:endParaRPr kumimoji="0" lang="ja-JP" altLang="en-US" sz="1400" dirty="0">
                    <a:latin typeface="Meiryo UI" panose="020B0604030504040204" pitchFamily="50" charset="-128"/>
                    <a:ea typeface="Meiryo UI" panose="020B0604030504040204" pitchFamily="50" charset="-128"/>
                  </a:endParaRPr>
                </a:p>
              </p:txBody>
            </p:sp>
          </p:grpSp>
          <p:grpSp>
            <p:nvGrpSpPr>
              <p:cNvPr id="13" name="グループ化 12"/>
              <p:cNvGrpSpPr/>
              <p:nvPr/>
            </p:nvGrpSpPr>
            <p:grpSpPr>
              <a:xfrm>
                <a:off x="1839261" y="1875505"/>
                <a:ext cx="7543042" cy="4938067"/>
                <a:chOff x="1839261" y="1875505"/>
                <a:chExt cx="7543042" cy="4938067"/>
              </a:xfrm>
            </p:grpSpPr>
            <p:sp>
              <p:nvSpPr>
                <p:cNvPr id="14" name="タイトル 2"/>
                <p:cNvSpPr txBox="1">
                  <a:spLocks/>
                </p:cNvSpPr>
                <p:nvPr/>
              </p:nvSpPr>
              <p:spPr>
                <a:xfrm>
                  <a:off x="1839261" y="1875505"/>
                  <a:ext cx="7543042" cy="338554"/>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solidFill>
                        <a:schemeClr val="bg1"/>
                      </a:solidFill>
                    </a:rPr>
                    <a:t> 副業・兼業人材の声　　小野秀一郎氏（</a:t>
                  </a:r>
                  <a:r>
                    <a:rPr lang="en-US" altLang="ja-JP" sz="1600" dirty="0">
                      <a:solidFill>
                        <a:schemeClr val="bg1"/>
                      </a:solidFill>
                    </a:rPr>
                    <a:t>40</a:t>
                  </a:r>
                  <a:r>
                    <a:rPr lang="ja-JP" altLang="en-US" sz="1600" dirty="0">
                      <a:solidFill>
                        <a:schemeClr val="bg1"/>
                      </a:solidFill>
                    </a:rPr>
                    <a:t>代）　</a:t>
                  </a:r>
                  <a:r>
                    <a:rPr lang="en-US" altLang="ja-JP" sz="1600" dirty="0">
                      <a:solidFill>
                        <a:schemeClr val="bg1"/>
                      </a:solidFill>
                    </a:rPr>
                    <a:t>×</a:t>
                  </a:r>
                  <a:r>
                    <a:rPr lang="ja-JP" altLang="en-US" sz="1600" dirty="0">
                      <a:solidFill>
                        <a:schemeClr val="bg1"/>
                      </a:solidFill>
                    </a:rPr>
                    <a:t>　</a:t>
                  </a:r>
                  <a:r>
                    <a:rPr lang="en-US" altLang="ja-JP" sz="1600" dirty="0">
                      <a:solidFill>
                        <a:schemeClr val="bg1"/>
                      </a:solidFill>
                    </a:rPr>
                    <a:t> </a:t>
                  </a:r>
                  <a:r>
                    <a:rPr lang="ja-JP" altLang="en-US" sz="1600" dirty="0">
                      <a:solidFill>
                        <a:schemeClr val="bg1"/>
                      </a:solidFill>
                    </a:rPr>
                    <a:t>株式会社龍泉刃物（福井県）</a:t>
                  </a:r>
                </a:p>
              </p:txBody>
            </p:sp>
            <p:sp>
              <p:nvSpPr>
                <p:cNvPr id="16" name="テキスト ボックス 15"/>
                <p:cNvSpPr txBox="1"/>
                <p:nvPr/>
              </p:nvSpPr>
              <p:spPr>
                <a:xfrm>
                  <a:off x="1891850" y="2436101"/>
                  <a:ext cx="3600400"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東京でインバウンド専門の旅行業を手がけ、ウェブマーケティングにも造詣の深い小野秀一郎氏。コロナ禍が始まるまでの</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年はまさに日本中がインバウンドのピークを迎えていた。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しかし、コロナで外国人旅行者が激減する中、今まで培ったスキルを役立てたいと、複数の人材サービスプラットフォームに登録。</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891851" y="2220156"/>
                  <a:ext cx="2674345" cy="307777"/>
                </a:xfrm>
                <a:prstGeom prst="rect">
                  <a:avLst/>
                </a:prstGeom>
                <a:noFill/>
              </p:spPr>
              <p:txBody>
                <a:bodyPr wrap="square" rtlCol="0">
                  <a:spAutoFit/>
                </a:bodyPr>
                <a:lstStyle/>
                <a:p>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副業・兼業人材登録のきっかけ</a:t>
                  </a:r>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891851" y="3372284"/>
                  <a:ext cx="2448272" cy="307777"/>
                </a:xfrm>
                <a:prstGeom prst="rect">
                  <a:avLst/>
                </a:prstGeom>
                <a:noFill/>
              </p:spPr>
              <p:txBody>
                <a:bodyPr wrap="square" rtlCol="0">
                  <a:spAutoFit/>
                </a:bodyPr>
                <a:lstStyle/>
                <a:p>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株式会社龍泉刃物</a:t>
                  </a:r>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891850" y="3581918"/>
                  <a:ext cx="3600401" cy="1277273"/>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日本刀の刀鍛冶の鍛造技術から発生した</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伝統産業の越前打刃物。龍泉刃物はそこにスタイリッシュなデザインを施し、フランスの国際料理コンクールで使われた、最高の切れ味と美しい模様が浮かびあがるステーキナイフは、世界のシェフの目を奪った逸品。</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しかし、海外から求められるも刃物はメンテナンスが不可欠で、売りっぱなしにもできず、販路開拓に悩んでいた。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91851" y="4812444"/>
                  <a:ext cx="2448272" cy="307777"/>
                </a:xfrm>
                <a:prstGeom prst="rect">
                  <a:avLst/>
                </a:prstGeom>
                <a:noFill/>
              </p:spPr>
              <p:txBody>
                <a:bodyPr wrap="square" rtlCol="0">
                  <a:spAutoFit/>
                </a:bodyPr>
                <a:lstStyle/>
                <a:p>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副業・兼業マッチング</a:t>
                  </a:r>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891851" y="5028468"/>
                  <a:ext cx="3600400" cy="178510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この課題の解決に力を貸したのが、海外に幅広いネットワークを有する小野氏。これまでも海外への</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発信や、</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の構築支援等を手がけた実績があり、ふくいプロフェッショナル人材総合戦略拠点の案件</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に対し、支援事業者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を通じて応募。</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月２回のウェブ会議が主体だが、</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か月に</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回は現地企業を訪問。</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本業での現場主義を踏襲し、カナダ全土での販路開拓に漕ぎ着けて、アメリカやシンガポールのリサーチも行った</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経営者より従業員育成の相談を受け、遠隔で外国籍従業員の育成をサポートしている。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503377" y="2220156"/>
                  <a:ext cx="2663219" cy="307777"/>
                </a:xfrm>
                <a:prstGeom prst="rect">
                  <a:avLst/>
                </a:prstGeom>
                <a:noFill/>
              </p:spPr>
              <p:txBody>
                <a:bodyPr wrap="square" rtlCol="0">
                  <a:spAutoFit/>
                </a:bodyPr>
                <a:lstStyle/>
                <a:p>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副業・兼業人材としての心がけ</a:t>
                  </a:r>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492251" y="2436180"/>
                  <a:ext cx="3600400"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副業・兼業という言葉がなんとなく緩いイメージを与えてしまうが、本業と同じスタンスでプロとしての成果を上げるべく全力で取り組んでいる。経営者に信頼してもらえるように、最初の</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か月でまず成果を出すことが重要。副業・兼業で得た経験も、今後インバウンドが戻ったときに本業に活かさないと勿体ない。</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503377" y="3372284"/>
                  <a:ext cx="2448272" cy="307777"/>
                </a:xfrm>
                <a:prstGeom prst="rect">
                  <a:avLst/>
                </a:prstGeom>
                <a:noFill/>
              </p:spPr>
              <p:txBody>
                <a:bodyPr wrap="square" rtlCol="0">
                  <a:spAutoFit/>
                </a:bodyPr>
                <a:lstStyle/>
                <a:p>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成功する秘訣</a:t>
                  </a:r>
                  <a:r>
                    <a:rPr kumimoji="1"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492250" y="3587728"/>
                  <a:ext cx="3652992" cy="263149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業務の切り出し、課題が明確であること。また経営者と社員間で社内の問題認識等、経営ビジョンをしっかり共有できていることが大切。</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業務を進めていく上で、テーマや方向性が変わっていく場合があるが、良い意味での方向転換は「フレキシブル」、ただし「ぶれ」</a:t>
                  </a:r>
                  <a:r>
                    <a:rPr kumimoji="1" lang="ja-JP" altLang="en-US" sz="1100" dirty="0" err="1">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変わるのはいけない。表面的ではなく大元の課題から共有してくれると一緒</a:t>
                  </a:r>
                  <a:r>
                    <a:rPr kumimoji="1" lang="ja-JP" altLang="en-US" sz="1100">
                      <a:latin typeface="Meiryo UI" panose="020B0604030504040204" pitchFamily="50" charset="-128"/>
                      <a:ea typeface="Meiryo UI" panose="020B0604030504040204" pitchFamily="50" charset="-128"/>
                      <a:cs typeface="Meiryo UI" panose="020B0604030504040204" pitchFamily="50" charset="-128"/>
                    </a:rPr>
                    <a:t>に取り組んで</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いきやすい。外からの新しい風は社員にも刺激になり、良いプレッシャーにもなる。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副業・兼業募集の単価だが、企業の本気</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度を示すためにも報酬の適正な設定も大事。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人材側も「何でもやります」ではなく、「これだ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けは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きちんと出来ます」という</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人が副業・兼業</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に適している。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都市部の副業・兼業人材は、地方や中小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で実感、やりがいを感じやすい</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pic>
        <p:nvPicPr>
          <p:cNvPr id="29" name="図 28"/>
          <p:cNvPicPr>
            <a:picLocks noChangeAspect="1"/>
          </p:cNvPicPr>
          <p:nvPr/>
        </p:nvPicPr>
        <p:blipFill>
          <a:blip r:embed="rId3"/>
          <a:stretch>
            <a:fillRect/>
          </a:stretch>
        </p:blipFill>
        <p:spPr>
          <a:xfrm>
            <a:off x="7635297" y="4524531"/>
            <a:ext cx="1171575" cy="1343025"/>
          </a:xfrm>
          <a:prstGeom prst="rect">
            <a:avLst/>
          </a:prstGeom>
        </p:spPr>
      </p:pic>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49</a:t>
            </a:fld>
            <a:endParaRPr kumimoji="1" lang="ja-JP" altLang="en-US" dirty="0"/>
          </a:p>
        </p:txBody>
      </p:sp>
    </p:spTree>
    <p:extLst>
      <p:ext uri="{BB962C8B-B14F-4D97-AF65-F5344CB8AC3E}">
        <p14:creationId xmlns:p14="http://schemas.microsoft.com/office/powerpoint/2010/main" val="1741316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矢印コネクタ 28"/>
          <p:cNvCxnSpPr>
            <a:stCxn id="20" idx="2"/>
            <a:endCxn id="38" idx="0"/>
          </p:cNvCxnSpPr>
          <p:nvPr/>
        </p:nvCxnSpPr>
        <p:spPr>
          <a:xfrm flipH="1">
            <a:off x="5673080" y="3573234"/>
            <a:ext cx="5008" cy="243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25" idx="2"/>
            <a:endCxn id="20" idx="0"/>
          </p:cNvCxnSpPr>
          <p:nvPr/>
        </p:nvCxnSpPr>
        <p:spPr>
          <a:xfrm rot="5400000">
            <a:off x="6206245" y="1643609"/>
            <a:ext cx="1062914" cy="21192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640632" y="6011996"/>
            <a:ext cx="8064896" cy="338554"/>
          </a:xfrm>
          <a:prstGeom prst="rect">
            <a:avLst/>
          </a:prstGeom>
          <a:solidFill>
            <a:schemeClr val="tx2">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業務開始</a:t>
            </a:r>
          </a:p>
        </p:txBody>
      </p:sp>
      <p:sp>
        <p:nvSpPr>
          <p:cNvPr id="3" name="タイトル 2"/>
          <p:cNvSpPr>
            <a:spLocks noGrp="1"/>
          </p:cNvSpPr>
          <p:nvPr>
            <p:ph type="title"/>
          </p:nvPr>
        </p:nvSpPr>
        <p:spPr>
          <a:xfrm>
            <a:off x="233228" y="159048"/>
            <a:ext cx="8032140" cy="461665"/>
          </a:xfrm>
          <a:noFill/>
          <a:ln w="28575">
            <a:noFill/>
          </a:ln>
        </p:spPr>
        <p:txBody>
          <a:bodyPr/>
          <a:lstStyle/>
          <a:p>
            <a:r>
              <a:rPr kumimoji="1" lang="ja-JP" altLang="en-US" dirty="0"/>
              <a:t>＜参考２＞副業・兼業人材活用までの手順（イメージ例）</a:t>
            </a:r>
          </a:p>
        </p:txBody>
      </p:sp>
      <p:sp>
        <p:nvSpPr>
          <p:cNvPr id="4" name="テキスト プレースホルダー 3"/>
          <p:cNvSpPr>
            <a:spLocks noGrp="1"/>
          </p:cNvSpPr>
          <p:nvPr>
            <p:ph type="body" sz="quarter" idx="13"/>
          </p:nvPr>
        </p:nvSpPr>
        <p:spPr>
          <a:xfrm>
            <a:off x="344488" y="6525344"/>
            <a:ext cx="2448272" cy="216024"/>
          </a:xfrm>
        </p:spPr>
        <p:txBody>
          <a:bodyPr/>
          <a:lstStyle/>
          <a:p>
            <a:r>
              <a:rPr kumimoji="1" lang="en-US" altLang="ja-JP" dirty="0"/>
              <a:t>JOINS(</a:t>
            </a:r>
            <a:r>
              <a:rPr kumimoji="1" lang="ja-JP" altLang="en-US" dirty="0"/>
              <a:t>株</a:t>
            </a:r>
            <a:r>
              <a:rPr kumimoji="1" lang="en-US" altLang="ja-JP" dirty="0"/>
              <a:t>)</a:t>
            </a:r>
            <a:r>
              <a:rPr kumimoji="1" lang="ja-JP" altLang="en-US" dirty="0"/>
              <a:t>の資料を参考に当局が作成</a:t>
            </a:r>
          </a:p>
        </p:txBody>
      </p:sp>
      <p:sp>
        <p:nvSpPr>
          <p:cNvPr id="12" name="テキスト ボックス 11"/>
          <p:cNvSpPr txBox="1"/>
          <p:nvPr/>
        </p:nvSpPr>
        <p:spPr>
          <a:xfrm>
            <a:off x="200025" y="2298358"/>
            <a:ext cx="1152575" cy="338554"/>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STEP1.5</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06176" y="3923764"/>
            <a:ext cx="1146423" cy="338554"/>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00024" y="4524618"/>
            <a:ext cx="1152575" cy="344542"/>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STEP4</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10709" y="3234680"/>
            <a:ext cx="1141892" cy="338336"/>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STEP2</a:t>
            </a:r>
          </a:p>
        </p:txBody>
      </p:sp>
      <p:sp>
        <p:nvSpPr>
          <p:cNvPr id="18" name="テキスト ボックス 17"/>
          <p:cNvSpPr txBox="1"/>
          <p:nvPr/>
        </p:nvSpPr>
        <p:spPr>
          <a:xfrm>
            <a:off x="1640632" y="1586991"/>
            <a:ext cx="4176464" cy="584775"/>
          </a:xfrm>
          <a:prstGeom prst="rect">
            <a:avLst/>
          </a:prstGeom>
          <a:solidFill>
            <a:schemeClr val="tx2">
              <a:lumMod val="40000"/>
              <a:lumOff val="60000"/>
            </a:schemeClr>
          </a:solid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支援機関</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（プロフェッショナル人材戦略拠点等）にアプローチ　</a:t>
            </a:r>
            <a:r>
              <a:rPr kumimoji="1" lang="en-US" altLang="ja-JP" sz="1400"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sng" dirty="0">
                <a:latin typeface="Meiryo UI" panose="020B0604030504040204" pitchFamily="50" charset="-128"/>
                <a:ea typeface="Meiryo UI" panose="020B0604030504040204" pitchFamily="50" charset="-128"/>
                <a:cs typeface="Meiryo UI" panose="020B0604030504040204" pitchFamily="50" charset="-128"/>
              </a:rPr>
              <a:t>金融機関が窓口となるケースもある</a:t>
            </a:r>
          </a:p>
        </p:txBody>
      </p:sp>
      <p:sp>
        <p:nvSpPr>
          <p:cNvPr id="10" name="テキスト ボックス 9"/>
          <p:cNvSpPr txBox="1"/>
          <p:nvPr/>
        </p:nvSpPr>
        <p:spPr>
          <a:xfrm>
            <a:off x="200024" y="1586991"/>
            <a:ext cx="1152575" cy="338554"/>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STEP1</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640632" y="2298358"/>
            <a:ext cx="4176464" cy="338555"/>
          </a:xfrm>
          <a:prstGeom prst="rect">
            <a:avLst/>
          </a:prstGeom>
          <a:solidFill>
            <a:schemeClr val="tx2">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課題を整理し、</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民間支援事業者を紹介</a:t>
            </a:r>
          </a:p>
        </p:txBody>
      </p:sp>
      <p:sp>
        <p:nvSpPr>
          <p:cNvPr id="20" name="テキスト ボックス 19"/>
          <p:cNvSpPr txBox="1"/>
          <p:nvPr/>
        </p:nvSpPr>
        <p:spPr>
          <a:xfrm>
            <a:off x="1650648" y="3234680"/>
            <a:ext cx="8054880" cy="338554"/>
          </a:xfrm>
          <a:prstGeom prst="rect">
            <a:avLst/>
          </a:prstGeom>
          <a:solidFill>
            <a:schemeClr val="tx2">
              <a:lumMod val="40000"/>
              <a:lumOff val="60000"/>
            </a:schemeClr>
          </a:solid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民間支援事業者</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は人材募集内容の作成をサポート</a:t>
            </a:r>
          </a:p>
        </p:txBody>
      </p:sp>
      <p:sp>
        <p:nvSpPr>
          <p:cNvPr id="25" name="テキスト ボックス 24"/>
          <p:cNvSpPr txBox="1"/>
          <p:nvPr/>
        </p:nvSpPr>
        <p:spPr>
          <a:xfrm>
            <a:off x="5889104" y="1586991"/>
            <a:ext cx="3816424" cy="584775"/>
          </a:xfrm>
          <a:prstGeom prst="rect">
            <a:avLst/>
          </a:prstGeom>
          <a:solidFill>
            <a:schemeClr val="tx2">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副業・兼業人材を紹介している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民間支援</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事業者</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にアプローチ</a:t>
            </a:r>
          </a:p>
        </p:txBody>
      </p:sp>
      <p:sp>
        <p:nvSpPr>
          <p:cNvPr id="30" name="テキスト ボックス 29"/>
          <p:cNvSpPr txBox="1"/>
          <p:nvPr/>
        </p:nvSpPr>
        <p:spPr>
          <a:xfrm>
            <a:off x="1640632" y="3923764"/>
            <a:ext cx="8064896" cy="338554"/>
          </a:xfrm>
          <a:prstGeom prst="rect">
            <a:avLst/>
          </a:prstGeom>
          <a:solidFill>
            <a:schemeClr val="tx2">
              <a:lumMod val="40000"/>
              <a:lumOff val="60000"/>
            </a:schemeClr>
          </a:solid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民間支援事業者</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の副業・兼業人材プラットフォームにおいて募集を開始</a:t>
            </a:r>
          </a:p>
        </p:txBody>
      </p:sp>
      <p:sp>
        <p:nvSpPr>
          <p:cNvPr id="31" name="テキスト ボックス 30"/>
          <p:cNvSpPr txBox="1"/>
          <p:nvPr/>
        </p:nvSpPr>
        <p:spPr>
          <a:xfrm>
            <a:off x="1640632" y="4499104"/>
            <a:ext cx="8064896" cy="338554"/>
          </a:xfrm>
          <a:prstGeom prst="rect">
            <a:avLst/>
          </a:prstGeom>
          <a:solidFill>
            <a:schemeClr val="tx2">
              <a:lumMod val="40000"/>
              <a:lumOff val="60000"/>
            </a:schemeClr>
          </a:solid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民間支援事業者</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は、応募のあった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副業</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・兼業人材から、募集内容に合う人材数名に絞り込み</a:t>
            </a:r>
          </a:p>
        </p:txBody>
      </p:sp>
      <p:sp>
        <p:nvSpPr>
          <p:cNvPr id="34" name="テキスト ボックス 33"/>
          <p:cNvSpPr txBox="1"/>
          <p:nvPr/>
        </p:nvSpPr>
        <p:spPr>
          <a:xfrm>
            <a:off x="200024" y="5132184"/>
            <a:ext cx="1152575" cy="338554"/>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STEP5</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40632" y="5132184"/>
            <a:ext cx="8064896" cy="338554"/>
          </a:xfrm>
          <a:prstGeom prst="rect">
            <a:avLst/>
          </a:prstGeom>
          <a:solidFill>
            <a:schemeClr val="tx2">
              <a:lumMod val="40000"/>
              <a:lumOff val="60000"/>
            </a:schemeClr>
          </a:solid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企業</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と人材が面談</a:t>
            </a:r>
          </a:p>
        </p:txBody>
      </p:sp>
      <p:sp>
        <p:nvSpPr>
          <p:cNvPr id="37" name="テキスト ボックス 36"/>
          <p:cNvSpPr txBox="1"/>
          <p:nvPr/>
        </p:nvSpPr>
        <p:spPr>
          <a:xfrm>
            <a:off x="226206" y="6011996"/>
            <a:ext cx="1126393" cy="338554"/>
          </a:xfrm>
          <a:prstGeom prst="rect">
            <a:avLst/>
          </a:prstGeom>
          <a:solidFill>
            <a:srgbClr val="99D6EC"/>
          </a:solid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STEP6</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2720752" y="5589241"/>
            <a:ext cx="5904656" cy="307777"/>
          </a:xfrm>
          <a:prstGeom prst="rect">
            <a:avLst/>
          </a:prstGeom>
          <a:solidFill>
            <a:schemeClr val="bg1"/>
          </a:solidFill>
          <a:ln>
            <a:solidFill>
              <a:schemeClr val="tx1"/>
            </a:solidFill>
          </a:ln>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企業と人材→契約締結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企業と民間支援事業者→</a:t>
            </a: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個別契約</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を締結</a:t>
            </a:r>
          </a:p>
        </p:txBody>
      </p:sp>
      <p:sp>
        <p:nvSpPr>
          <p:cNvPr id="46" name="テキスト ボックス 45"/>
          <p:cNvSpPr txBox="1"/>
          <p:nvPr/>
        </p:nvSpPr>
        <p:spPr>
          <a:xfrm>
            <a:off x="3512840" y="760514"/>
            <a:ext cx="4320480" cy="369332"/>
          </a:xfrm>
          <a:prstGeom prst="rect">
            <a:avLst/>
          </a:prstGeom>
          <a:solidFill>
            <a:srgbClr val="0070C0"/>
          </a:solidFill>
        </p:spPr>
        <p:txBody>
          <a:bodyPr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副業・兼業人材を活用したい企業</a:t>
            </a:r>
          </a:p>
        </p:txBody>
      </p:sp>
      <p:pic>
        <p:nvPicPr>
          <p:cNvPr id="43" name="図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768" y="718210"/>
            <a:ext cx="582472" cy="432023"/>
          </a:xfrm>
          <a:prstGeom prst="rect">
            <a:avLst/>
          </a:prstGeom>
        </p:spPr>
      </p:pic>
      <p:cxnSp>
        <p:nvCxnSpPr>
          <p:cNvPr id="6" name="カギ線コネクタ 5"/>
          <p:cNvCxnSpPr>
            <a:stCxn id="46" idx="2"/>
            <a:endCxn id="18" idx="0"/>
          </p:cNvCxnSpPr>
          <p:nvPr/>
        </p:nvCxnSpPr>
        <p:spPr>
          <a:xfrm rot="5400000">
            <a:off x="4472400" y="386310"/>
            <a:ext cx="457145" cy="19442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カギ線コネクタ 7"/>
          <p:cNvCxnSpPr>
            <a:stCxn id="46" idx="2"/>
            <a:endCxn id="25" idx="0"/>
          </p:cNvCxnSpPr>
          <p:nvPr/>
        </p:nvCxnSpPr>
        <p:spPr>
          <a:xfrm rot="16200000" flipH="1">
            <a:off x="6506626" y="296300"/>
            <a:ext cx="457145" cy="21242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8" idx="2"/>
            <a:endCxn id="19" idx="0"/>
          </p:cNvCxnSpPr>
          <p:nvPr/>
        </p:nvCxnSpPr>
        <p:spPr>
          <a:xfrm>
            <a:off x="3728864" y="2171766"/>
            <a:ext cx="0" cy="12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9" idx="2"/>
            <a:endCxn id="20" idx="0"/>
          </p:cNvCxnSpPr>
          <p:nvPr/>
        </p:nvCxnSpPr>
        <p:spPr>
          <a:xfrm rot="16200000" flipH="1">
            <a:off x="4404593" y="1961184"/>
            <a:ext cx="597767" cy="19492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792760" y="2780929"/>
            <a:ext cx="5544616" cy="307777"/>
          </a:xfrm>
          <a:prstGeom prst="rect">
            <a:avLst/>
          </a:prstGeom>
          <a:solidFill>
            <a:schemeClr val="bg1"/>
          </a:solidFill>
          <a:ln>
            <a:solidFill>
              <a:schemeClr val="tx1"/>
            </a:solidFill>
          </a:ln>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企業と民間支援事業者→</a:t>
            </a: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基本契約</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を締結</a:t>
            </a:r>
          </a:p>
        </p:txBody>
      </p:sp>
      <p:sp>
        <p:nvSpPr>
          <p:cNvPr id="54" name="テキスト プレースホルダー 3"/>
          <p:cNvSpPr>
            <a:spLocks noGrp="1"/>
          </p:cNvSpPr>
          <p:nvPr>
            <p:ph type="body" sz="quarter" idx="13"/>
          </p:nvPr>
        </p:nvSpPr>
        <p:spPr>
          <a:xfrm>
            <a:off x="6393160" y="2276872"/>
            <a:ext cx="2952328" cy="323165"/>
          </a:xfrm>
          <a:solidFill>
            <a:schemeClr val="accent5">
              <a:lumMod val="20000"/>
              <a:lumOff val="80000"/>
            </a:schemeClr>
          </a:solidFill>
        </p:spPr>
        <p:txBody>
          <a:bodyPr/>
          <a:lstStyle/>
          <a:p>
            <a:r>
              <a:rPr kumimoji="1" lang="en-US" altLang="ja-JP" dirty="0"/>
              <a:t>※</a:t>
            </a:r>
            <a:r>
              <a:rPr kumimoji="1" lang="ja-JP" altLang="en-US" dirty="0"/>
              <a:t>本ページにおける</a:t>
            </a:r>
            <a:r>
              <a:rPr kumimoji="1" lang="ja-JP" altLang="en-US" b="1" dirty="0"/>
              <a:t>「支援機関」</a:t>
            </a:r>
            <a:r>
              <a:rPr kumimoji="1" lang="ja-JP" altLang="en-US" dirty="0"/>
              <a:t>は</a:t>
            </a:r>
            <a:r>
              <a:rPr kumimoji="1" lang="en-US" altLang="ja-JP" dirty="0"/>
              <a:t>P26</a:t>
            </a:r>
            <a:r>
              <a:rPr kumimoji="1" lang="ja-JP" altLang="en-US" dirty="0"/>
              <a:t>における</a:t>
            </a:r>
            <a:r>
              <a:rPr lang="ja-JP" altLang="en-US" b="1" u="sng" dirty="0"/>
              <a:t>Ⓐ</a:t>
            </a:r>
            <a:r>
              <a:rPr kumimoji="1" lang="ja-JP" altLang="en-US" dirty="0"/>
              <a:t>を、</a:t>
            </a:r>
            <a:endParaRPr kumimoji="1" lang="en-US" altLang="ja-JP" dirty="0"/>
          </a:p>
          <a:p>
            <a:r>
              <a:rPr kumimoji="1" lang="ja-JP" altLang="en-US" b="1" dirty="0"/>
              <a:t>「民間支援事業者」</a:t>
            </a:r>
            <a:r>
              <a:rPr kumimoji="1" lang="ja-JP" altLang="en-US" dirty="0"/>
              <a:t>は、</a:t>
            </a:r>
            <a:r>
              <a:rPr kumimoji="1" lang="en-US" altLang="ja-JP" dirty="0"/>
              <a:t>P26</a:t>
            </a:r>
            <a:r>
              <a:rPr kumimoji="1" lang="ja-JP" altLang="en-US" dirty="0"/>
              <a:t>における</a:t>
            </a:r>
            <a:r>
              <a:rPr lang="ja-JP" altLang="en-US" b="1" u="sng" dirty="0"/>
              <a:t>Ⓑ・Ⓒ</a:t>
            </a:r>
            <a:r>
              <a:rPr kumimoji="1" lang="ja-JP" altLang="en-US" dirty="0"/>
              <a:t>を想定する</a:t>
            </a: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50</a:t>
            </a:fld>
            <a:endParaRPr kumimoji="1" lang="ja-JP" altLang="en-US"/>
          </a:p>
        </p:txBody>
      </p:sp>
    </p:spTree>
    <p:extLst>
      <p:ext uri="{BB962C8B-B14F-4D97-AF65-F5344CB8AC3E}">
        <p14:creationId xmlns:p14="http://schemas.microsoft.com/office/powerpoint/2010/main" val="1605649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60512" y="1772816"/>
            <a:ext cx="8553400" cy="22694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endParaRPr lang="ja-JP" altLang="en-US" sz="1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60512" y="1988840"/>
            <a:ext cx="8856984" cy="1323439"/>
          </a:xfrm>
          <a:prstGeom prst="rect">
            <a:avLst/>
          </a:prstGeom>
          <a:noFill/>
        </p:spPr>
        <p:txBody>
          <a:bodyPr wrap="square" rtlCol="0">
            <a:spAutoFit/>
          </a:bodyPr>
          <a:lstStyle/>
          <a:p>
            <a:r>
              <a:rPr kumimoji="1" lang="ja-JP" altLang="en-US" sz="4000" dirty="0"/>
              <a:t>（参考２）</a:t>
            </a:r>
            <a:endParaRPr kumimoji="1" lang="en-US" altLang="ja-JP" sz="4000" dirty="0"/>
          </a:p>
          <a:p>
            <a:r>
              <a:rPr kumimoji="1" lang="ja-JP" altLang="en-US" sz="4000" dirty="0"/>
              <a:t>内閣府「地方創生カレッジ」事業について</a:t>
            </a:r>
            <a:endParaRPr kumimoji="1" lang="en-US" altLang="ja-JP" sz="4000" dirty="0"/>
          </a:p>
        </p:txBody>
      </p:sp>
      <p:sp>
        <p:nvSpPr>
          <p:cNvPr id="2" name="スライド番号プレースホルダー 1"/>
          <p:cNvSpPr>
            <a:spLocks noGrp="1"/>
          </p:cNvSpPr>
          <p:nvPr>
            <p:ph type="sldNum" sz="quarter" idx="12"/>
          </p:nvPr>
        </p:nvSpPr>
        <p:spPr>
          <a:xfrm>
            <a:off x="9201472" y="6381328"/>
            <a:ext cx="596900" cy="346076"/>
          </a:xfrm>
        </p:spPr>
        <p:txBody>
          <a:bodyPr/>
          <a:lstStyle/>
          <a:p>
            <a:pPr defTabSz="957816"/>
            <a:r>
              <a:rPr lang="en-US" altLang="ja-JP" sz="1900" dirty="0">
                <a:solidFill>
                  <a:prstClr val="black">
                    <a:tint val="75000"/>
                  </a:prstClr>
                </a:solidFill>
              </a:rPr>
              <a:t>51</a:t>
            </a:r>
            <a:endParaRPr kumimoji="1" lang="ja-JP" altLang="en-US" sz="1900" dirty="0">
              <a:solidFill>
                <a:prstClr val="black">
                  <a:tint val="75000"/>
                </a:prstClr>
              </a:solidFill>
            </a:endParaRPr>
          </a:p>
        </p:txBody>
      </p:sp>
    </p:spTree>
    <p:extLst>
      <p:ext uri="{BB962C8B-B14F-4D97-AF65-F5344CB8AC3E}">
        <p14:creationId xmlns:p14="http://schemas.microsoft.com/office/powerpoint/2010/main" val="266333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28" y="2040239"/>
            <a:ext cx="1837383" cy="121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681038" y="799424"/>
            <a:ext cx="8543925" cy="467312"/>
          </a:xfrm>
          <a:solidFill>
            <a:schemeClr val="accent6">
              <a:lumMod val="40000"/>
              <a:lumOff val="60000"/>
            </a:schemeClr>
          </a:solidFill>
        </p:spPr>
        <p:txBody>
          <a:bodyPr>
            <a:normAutofit/>
          </a:bodyPr>
          <a:lstStyle/>
          <a:p>
            <a:r>
              <a:rPr lang="en-US" altLang="ja-JP" sz="1950" b="1" dirty="0"/>
              <a:t>【</a:t>
            </a:r>
            <a:r>
              <a:rPr lang="ja-JP" altLang="en-US" sz="1950" b="1" dirty="0"/>
              <a:t>地方創生カレッジ</a:t>
            </a:r>
            <a:r>
              <a:rPr lang="en-US" altLang="ja-JP" sz="1950" b="1" dirty="0"/>
              <a:t>】</a:t>
            </a:r>
            <a:r>
              <a:rPr lang="ja-JP" altLang="en-US" sz="1950" b="1" dirty="0"/>
              <a:t>人材紹介業務に役立つ</a:t>
            </a:r>
            <a:r>
              <a:rPr lang="en-US" altLang="ja-JP" sz="1950" b="1" dirty="0"/>
              <a:t>e</a:t>
            </a:r>
            <a:r>
              <a:rPr lang="ja-JP" altLang="en-US" sz="1950" b="1" dirty="0"/>
              <a:t>ラーニング講座等のご紹介</a:t>
            </a:r>
          </a:p>
        </p:txBody>
      </p:sp>
      <p:sp>
        <p:nvSpPr>
          <p:cNvPr id="4" name="正方形/長方形 3"/>
          <p:cNvSpPr/>
          <p:nvPr/>
        </p:nvSpPr>
        <p:spPr>
          <a:xfrm>
            <a:off x="0" y="1344486"/>
            <a:ext cx="4916731" cy="967829"/>
          </a:xfrm>
          <a:prstGeom prst="rect">
            <a:avLst/>
          </a:prstGeom>
        </p:spPr>
        <p:txBody>
          <a:bodyPr wrap="none">
            <a:spAutoFit/>
          </a:bodyPr>
          <a:lstStyle/>
          <a:p>
            <a:r>
              <a:rPr lang="ja-JP" altLang="en-US" sz="1463" b="1" u="sng" dirty="0"/>
              <a:t>①金融機関による人材紹介事業を通じた中小企業の活性化</a:t>
            </a:r>
            <a:endParaRPr lang="en-US" altLang="ja-JP" sz="1463" b="1" u="sng" dirty="0"/>
          </a:p>
          <a:p>
            <a:r>
              <a:rPr lang="ja-JP" altLang="en-US" sz="1463" b="1" dirty="0"/>
              <a:t>　</a:t>
            </a:r>
            <a:r>
              <a:rPr lang="en-US" altLang="ja-JP" sz="1463" b="1" dirty="0"/>
              <a:t>…</a:t>
            </a:r>
            <a:r>
              <a:rPr lang="ja-JP" altLang="en-US" sz="1463" b="1" dirty="0"/>
              <a:t>先ずはこちらから</a:t>
            </a:r>
            <a:r>
              <a:rPr lang="ja-JP" altLang="en-US" sz="975" b="1" dirty="0">
                <a:solidFill>
                  <a:srgbClr val="FF0000"/>
                </a:solidFill>
              </a:rPr>
              <a:t>（</a:t>
            </a:r>
            <a:r>
              <a:rPr lang="en-US" altLang="ja-JP" sz="975" b="1" dirty="0">
                <a:solidFill>
                  <a:srgbClr val="FF0000"/>
                </a:solidFill>
              </a:rPr>
              <a:t>e</a:t>
            </a:r>
            <a:r>
              <a:rPr lang="ja-JP" altLang="en-US" sz="975" b="1" dirty="0">
                <a:solidFill>
                  <a:srgbClr val="FF0000"/>
                </a:solidFill>
              </a:rPr>
              <a:t>ラーニング</a:t>
            </a:r>
            <a:r>
              <a:rPr lang="en-US" altLang="ja-JP" sz="975" b="1" dirty="0">
                <a:solidFill>
                  <a:srgbClr val="FF0000"/>
                </a:solidFill>
              </a:rPr>
              <a:t>※</a:t>
            </a:r>
            <a:r>
              <a:rPr lang="ja-JP" altLang="en-US" sz="975" b="1" dirty="0">
                <a:solidFill>
                  <a:srgbClr val="FF0000"/>
                </a:solidFill>
              </a:rPr>
              <a:t>要：無料会員登録）</a:t>
            </a:r>
            <a:endParaRPr lang="en-US" altLang="ja-JP" sz="975" b="1" dirty="0">
              <a:solidFill>
                <a:srgbClr val="FF0000"/>
              </a:solidFill>
            </a:endParaRPr>
          </a:p>
          <a:p>
            <a:r>
              <a:rPr lang="ja-JP" altLang="en-US" sz="894" b="1" dirty="0"/>
              <a:t>　　　</a:t>
            </a:r>
            <a:r>
              <a:rPr lang="en-US" altLang="ja-JP" sz="975" b="1" dirty="0">
                <a:hlinkClick r:id="rId3"/>
              </a:rPr>
              <a:t>https://chihousousei-college.jp/e-learning/expert/sectoral/other/176.htm</a:t>
            </a:r>
            <a:r>
              <a:rPr lang="en-US" altLang="ja-JP" sz="894" b="1" dirty="0">
                <a:hlinkClick r:id="rId3"/>
              </a:rPr>
              <a:t>l</a:t>
            </a:r>
            <a:endParaRPr lang="en-US" altLang="ja-JP" sz="894" b="1" dirty="0"/>
          </a:p>
          <a:p>
            <a:endParaRPr lang="en-US" altLang="ja-JP" sz="894" b="1" dirty="0"/>
          </a:p>
          <a:p>
            <a:endParaRPr lang="ja-JP" altLang="en-US" sz="894" dirty="0"/>
          </a:p>
        </p:txBody>
      </p:sp>
      <p:pic>
        <p:nvPicPr>
          <p:cNvPr id="7" name="図 6"/>
          <p:cNvPicPr>
            <a:picLocks noChangeAspect="1"/>
          </p:cNvPicPr>
          <p:nvPr/>
        </p:nvPicPr>
        <p:blipFill>
          <a:blip r:embed="rId4"/>
          <a:stretch>
            <a:fillRect/>
          </a:stretch>
        </p:blipFill>
        <p:spPr>
          <a:xfrm>
            <a:off x="1898617" y="2133051"/>
            <a:ext cx="2956322" cy="936427"/>
          </a:xfrm>
          <a:prstGeom prst="rect">
            <a:avLst/>
          </a:prstGeom>
          <a:ln>
            <a:solidFill>
              <a:schemeClr val="tx1"/>
            </a:solidFill>
          </a:ln>
        </p:spPr>
      </p:pic>
      <p:sp>
        <p:nvSpPr>
          <p:cNvPr id="8" name="正方形/長方形 7"/>
          <p:cNvSpPr/>
          <p:nvPr/>
        </p:nvSpPr>
        <p:spPr>
          <a:xfrm>
            <a:off x="4953000" y="1319479"/>
            <a:ext cx="5006736" cy="992836"/>
          </a:xfrm>
          <a:prstGeom prst="rect">
            <a:avLst/>
          </a:prstGeom>
        </p:spPr>
        <p:txBody>
          <a:bodyPr wrap="square">
            <a:spAutoFit/>
          </a:bodyPr>
          <a:lstStyle/>
          <a:p>
            <a:r>
              <a:rPr lang="ja-JP" altLang="en-US" sz="1463" b="1" u="sng" dirty="0"/>
              <a:t>②地方創生に向けた外部（副業・兼業等）人材の活用</a:t>
            </a:r>
            <a:endParaRPr lang="en-US" altLang="ja-JP" sz="1463" b="1" u="sng" dirty="0"/>
          </a:p>
          <a:p>
            <a:r>
              <a:rPr lang="ja-JP" altLang="en-US" sz="1463" b="1" dirty="0"/>
              <a:t>　</a:t>
            </a:r>
            <a:r>
              <a:rPr lang="en-US" altLang="ja-JP" sz="1463" b="1" dirty="0"/>
              <a:t>…</a:t>
            </a:r>
            <a:r>
              <a:rPr lang="ja-JP" altLang="en-US" sz="1463" b="1" dirty="0"/>
              <a:t>副業・兼業からのアプローチ</a:t>
            </a:r>
            <a:r>
              <a:rPr lang="ja-JP" altLang="en-US" sz="975" b="1" dirty="0">
                <a:solidFill>
                  <a:srgbClr val="FF0000"/>
                </a:solidFill>
              </a:rPr>
              <a:t>（</a:t>
            </a:r>
            <a:r>
              <a:rPr lang="en-US" altLang="ja-JP" sz="975" b="1" dirty="0">
                <a:solidFill>
                  <a:srgbClr val="FF0000"/>
                </a:solidFill>
              </a:rPr>
              <a:t>e</a:t>
            </a:r>
            <a:r>
              <a:rPr lang="ja-JP" altLang="en-US" sz="975" b="1" dirty="0">
                <a:solidFill>
                  <a:srgbClr val="FF0000"/>
                </a:solidFill>
              </a:rPr>
              <a:t>ラーニング</a:t>
            </a:r>
            <a:r>
              <a:rPr lang="en-US" altLang="ja-JP" sz="975" b="1" dirty="0">
                <a:solidFill>
                  <a:srgbClr val="FF0000"/>
                </a:solidFill>
              </a:rPr>
              <a:t>※</a:t>
            </a:r>
            <a:r>
              <a:rPr lang="ja-JP" altLang="en-US" sz="975" b="1" dirty="0">
                <a:solidFill>
                  <a:srgbClr val="FF0000"/>
                </a:solidFill>
              </a:rPr>
              <a:t>要：無料会員登録）</a:t>
            </a:r>
            <a:endParaRPr lang="en-US" altLang="ja-JP" sz="975" b="1" dirty="0">
              <a:solidFill>
                <a:srgbClr val="FF0000"/>
              </a:solidFill>
            </a:endParaRPr>
          </a:p>
          <a:p>
            <a:r>
              <a:rPr lang="ja-JP" altLang="en-US" sz="1463" b="1" dirty="0"/>
              <a:t>　　</a:t>
            </a:r>
            <a:r>
              <a:rPr lang="en-US" altLang="ja-JP" sz="975" b="1" dirty="0">
                <a:hlinkClick r:id="rId5"/>
              </a:rPr>
              <a:t>https://chihousousei-college.jp/e-learning/basic/other/178.html</a:t>
            </a:r>
            <a:endParaRPr lang="en-US" altLang="ja-JP" sz="975" b="1" dirty="0"/>
          </a:p>
          <a:p>
            <a:endParaRPr lang="ja-JP" altLang="en-US" sz="1463" dirty="0"/>
          </a:p>
        </p:txBody>
      </p:sp>
      <p:pic>
        <p:nvPicPr>
          <p:cNvPr id="9" name="図 20"/>
          <p:cNvPicPr>
            <a:picLocks noChangeAspect="1"/>
          </p:cNvPicPr>
          <p:nvPr/>
        </p:nvPicPr>
        <p:blipFill>
          <a:blip r:embed="rId6" cstate="print">
            <a:extLst>
              <a:ext uri="{28A0092B-C50C-407E-A947-70E740481C1C}">
                <a14:useLocalDpi xmlns:a14="http://schemas.microsoft.com/office/drawing/2010/main" val="0"/>
              </a:ext>
            </a:extLst>
          </a:blip>
          <a:srcRect r="1263"/>
          <a:stretch>
            <a:fillRect/>
          </a:stretch>
        </p:blipFill>
        <p:spPr bwMode="auto">
          <a:xfrm>
            <a:off x="5137085" y="2082266"/>
            <a:ext cx="1837383" cy="12189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7"/>
          <a:stretch>
            <a:fillRect/>
          </a:stretch>
        </p:blipFill>
        <p:spPr>
          <a:xfrm>
            <a:off x="6565272" y="2191094"/>
            <a:ext cx="3242667" cy="820341"/>
          </a:xfrm>
          <a:prstGeom prst="rect">
            <a:avLst/>
          </a:prstGeom>
          <a:ln>
            <a:solidFill>
              <a:schemeClr val="tx1"/>
            </a:solidFill>
          </a:ln>
        </p:spPr>
      </p:pic>
      <p:pic>
        <p:nvPicPr>
          <p:cNvPr id="12" name="図 11"/>
          <p:cNvPicPr>
            <a:picLocks noChangeAspect="1"/>
          </p:cNvPicPr>
          <p:nvPr/>
        </p:nvPicPr>
        <p:blipFill>
          <a:blip r:embed="rId8"/>
          <a:stretch>
            <a:fillRect/>
          </a:stretch>
        </p:blipFill>
        <p:spPr>
          <a:xfrm>
            <a:off x="102628" y="4346640"/>
            <a:ext cx="1837383" cy="1478047"/>
          </a:xfrm>
          <a:prstGeom prst="rect">
            <a:avLst/>
          </a:prstGeom>
        </p:spPr>
      </p:pic>
      <p:sp>
        <p:nvSpPr>
          <p:cNvPr id="13" name="正方形/長方形 12"/>
          <p:cNvSpPr/>
          <p:nvPr/>
        </p:nvSpPr>
        <p:spPr>
          <a:xfrm>
            <a:off x="1" y="3489998"/>
            <a:ext cx="4155305" cy="1105431"/>
          </a:xfrm>
          <a:prstGeom prst="rect">
            <a:avLst/>
          </a:prstGeom>
        </p:spPr>
        <p:txBody>
          <a:bodyPr wrap="none">
            <a:spAutoFit/>
          </a:bodyPr>
          <a:lstStyle/>
          <a:p>
            <a:r>
              <a:rPr lang="ja-JP" altLang="en-US" sz="1463" b="1" u="sng" dirty="0"/>
              <a:t>③人材紹介業務の実務に役立つコンテンツ</a:t>
            </a:r>
            <a:endParaRPr lang="en-US" altLang="ja-JP" sz="1463" b="1" u="sng" dirty="0"/>
          </a:p>
          <a:p>
            <a:r>
              <a:rPr lang="ja-JP" altLang="en-US" sz="1463" b="1" dirty="0"/>
              <a:t>　</a:t>
            </a:r>
            <a:r>
              <a:rPr lang="en-US" altLang="ja-JP" sz="1463" b="1" dirty="0"/>
              <a:t>…</a:t>
            </a:r>
            <a:r>
              <a:rPr lang="ja-JP" altLang="en-US" sz="1463" b="1" dirty="0"/>
              <a:t>関連する資料の</a:t>
            </a:r>
            <a:r>
              <a:rPr lang="en-US" altLang="ja-JP" sz="1463" b="1" dirty="0"/>
              <a:t>DL</a:t>
            </a:r>
            <a:r>
              <a:rPr lang="ja-JP" altLang="en-US" sz="1463" b="1" dirty="0" err="1"/>
              <a:t>、</a:t>
            </a:r>
            <a:r>
              <a:rPr lang="ja-JP" altLang="en-US" sz="1463" b="1" dirty="0"/>
              <a:t>お問い合わせも可能です。</a:t>
            </a:r>
            <a:endParaRPr lang="en-US" altLang="ja-JP" sz="1463" b="1" dirty="0"/>
          </a:p>
          <a:p>
            <a:r>
              <a:rPr lang="ja-JP" altLang="en-US" sz="975" b="1" dirty="0">
                <a:solidFill>
                  <a:srgbClr val="FF0000"/>
                </a:solidFill>
              </a:rPr>
              <a:t>　　　（</a:t>
            </a:r>
            <a:r>
              <a:rPr lang="en-US" altLang="ja-JP" sz="975" b="1" dirty="0">
                <a:solidFill>
                  <a:srgbClr val="FF0000"/>
                </a:solidFill>
              </a:rPr>
              <a:t>HP</a:t>
            </a:r>
            <a:r>
              <a:rPr lang="ja-JP" altLang="en-US" sz="975" b="1" dirty="0">
                <a:solidFill>
                  <a:srgbClr val="FF0000"/>
                </a:solidFill>
              </a:rPr>
              <a:t>コンテンツ、会員登録不要）</a:t>
            </a:r>
            <a:endParaRPr lang="en-US" altLang="ja-JP" sz="975" b="1" dirty="0">
              <a:solidFill>
                <a:srgbClr val="FF0000"/>
              </a:solidFill>
            </a:endParaRPr>
          </a:p>
          <a:p>
            <a:r>
              <a:rPr lang="ja-JP" altLang="en-US" sz="894" b="1" dirty="0"/>
              <a:t>　　　</a:t>
            </a:r>
            <a:r>
              <a:rPr lang="en-US" altLang="ja-JP" sz="894" b="1" dirty="0">
                <a:hlinkClick r:id="rId9"/>
              </a:rPr>
              <a:t>https://www.chihousousei-hiroba.jp/recruitment.html</a:t>
            </a:r>
            <a:endParaRPr lang="en-US" altLang="ja-JP" sz="894" b="1" dirty="0"/>
          </a:p>
          <a:p>
            <a:endParaRPr lang="en-US" altLang="ja-JP" sz="894" b="1" dirty="0"/>
          </a:p>
          <a:p>
            <a:endParaRPr lang="ja-JP" altLang="en-US" sz="894" dirty="0"/>
          </a:p>
        </p:txBody>
      </p:sp>
      <p:pic>
        <p:nvPicPr>
          <p:cNvPr id="15" name="図 14"/>
          <p:cNvPicPr>
            <a:picLocks noChangeAspect="1"/>
          </p:cNvPicPr>
          <p:nvPr/>
        </p:nvPicPr>
        <p:blipFill>
          <a:blip r:embed="rId10"/>
          <a:stretch>
            <a:fillRect/>
          </a:stretch>
        </p:blipFill>
        <p:spPr>
          <a:xfrm>
            <a:off x="2042639" y="4365159"/>
            <a:ext cx="3173016" cy="503039"/>
          </a:xfrm>
          <a:prstGeom prst="rect">
            <a:avLst/>
          </a:prstGeom>
          <a:ln>
            <a:solidFill>
              <a:schemeClr val="tx1"/>
            </a:solidFill>
          </a:ln>
        </p:spPr>
      </p:pic>
      <p:pic>
        <p:nvPicPr>
          <p:cNvPr id="17" name="図 16"/>
          <p:cNvPicPr>
            <a:picLocks noChangeAspect="1"/>
          </p:cNvPicPr>
          <p:nvPr/>
        </p:nvPicPr>
        <p:blipFill>
          <a:blip r:embed="rId11"/>
          <a:stretch>
            <a:fillRect/>
          </a:stretch>
        </p:blipFill>
        <p:spPr>
          <a:xfrm>
            <a:off x="2026807" y="5000193"/>
            <a:ext cx="1083469" cy="828080"/>
          </a:xfrm>
          <a:prstGeom prst="rect">
            <a:avLst/>
          </a:prstGeom>
        </p:spPr>
      </p:pic>
      <p:pic>
        <p:nvPicPr>
          <p:cNvPr id="18" name="図 17"/>
          <p:cNvPicPr>
            <a:picLocks noChangeAspect="1"/>
          </p:cNvPicPr>
          <p:nvPr/>
        </p:nvPicPr>
        <p:blipFill>
          <a:blip r:embed="rId12"/>
          <a:stretch>
            <a:fillRect/>
          </a:stretch>
        </p:blipFill>
        <p:spPr>
          <a:xfrm>
            <a:off x="3225062" y="5139890"/>
            <a:ext cx="1872853" cy="355997"/>
          </a:xfrm>
          <a:prstGeom prst="rect">
            <a:avLst/>
          </a:prstGeom>
        </p:spPr>
      </p:pic>
      <p:sp>
        <p:nvSpPr>
          <p:cNvPr id="20" name="正方形/長方形 19"/>
          <p:cNvSpPr/>
          <p:nvPr/>
        </p:nvSpPr>
        <p:spPr>
          <a:xfrm>
            <a:off x="5318282" y="3489998"/>
            <a:ext cx="3616696" cy="1243033"/>
          </a:xfrm>
          <a:prstGeom prst="rect">
            <a:avLst/>
          </a:prstGeom>
        </p:spPr>
        <p:txBody>
          <a:bodyPr wrap="none">
            <a:spAutoFit/>
          </a:bodyPr>
          <a:lstStyle/>
          <a:p>
            <a:r>
              <a:rPr lang="ja-JP" altLang="en-US" sz="1463" b="1" u="sng" dirty="0"/>
              <a:t>④その他にも金融機関職員の皆さま向けの</a:t>
            </a:r>
            <a:endParaRPr lang="en-US" altLang="ja-JP" sz="1463" b="1" u="sng" dirty="0"/>
          </a:p>
          <a:p>
            <a:r>
              <a:rPr lang="ja-JP" altLang="en-US" sz="1463" b="1" dirty="0"/>
              <a:t>　</a:t>
            </a:r>
            <a:r>
              <a:rPr lang="ja-JP" altLang="en-US" sz="1463" b="1" u="sng" dirty="0"/>
              <a:t>コンテンツは色々あります！</a:t>
            </a:r>
            <a:endParaRPr lang="en-US" altLang="ja-JP" sz="1463" b="1" u="sng" dirty="0"/>
          </a:p>
          <a:p>
            <a:r>
              <a:rPr lang="ja-JP" altLang="en-US" sz="975" b="1" dirty="0">
                <a:solidFill>
                  <a:srgbClr val="FF0000"/>
                </a:solidFill>
              </a:rPr>
              <a:t>　　　（</a:t>
            </a:r>
            <a:r>
              <a:rPr lang="en-US" altLang="ja-JP" sz="975" b="1" dirty="0">
                <a:solidFill>
                  <a:srgbClr val="FF0000"/>
                </a:solidFill>
              </a:rPr>
              <a:t>e</a:t>
            </a:r>
            <a:r>
              <a:rPr lang="ja-JP" altLang="en-US" sz="975" b="1" dirty="0">
                <a:solidFill>
                  <a:srgbClr val="FF0000"/>
                </a:solidFill>
              </a:rPr>
              <a:t>ラーニング</a:t>
            </a:r>
            <a:r>
              <a:rPr lang="en-US" altLang="ja-JP" sz="975" b="1" dirty="0">
                <a:solidFill>
                  <a:srgbClr val="FF0000"/>
                </a:solidFill>
              </a:rPr>
              <a:t>※</a:t>
            </a:r>
            <a:r>
              <a:rPr lang="ja-JP" altLang="en-US" sz="975" b="1" dirty="0">
                <a:solidFill>
                  <a:srgbClr val="FF0000"/>
                </a:solidFill>
              </a:rPr>
              <a:t>要：無料会員登録）</a:t>
            </a:r>
            <a:endParaRPr lang="en-US" altLang="ja-JP" sz="975" b="1" dirty="0">
              <a:solidFill>
                <a:srgbClr val="FF0000"/>
              </a:solidFill>
            </a:endParaRPr>
          </a:p>
          <a:p>
            <a:r>
              <a:rPr lang="ja-JP" altLang="en-US" sz="894" b="1" dirty="0"/>
              <a:t>　　　</a:t>
            </a:r>
            <a:r>
              <a:rPr lang="en-US" altLang="ja-JP" sz="894" b="1" dirty="0">
                <a:hlinkClick r:id="rId13"/>
              </a:rPr>
              <a:t>https://chihousousei-college.jp/Financial_institutions.html</a:t>
            </a:r>
            <a:endParaRPr lang="en-US" altLang="ja-JP" sz="894" b="1" dirty="0"/>
          </a:p>
          <a:p>
            <a:endParaRPr lang="en-US" altLang="ja-JP" sz="894" b="1" dirty="0"/>
          </a:p>
          <a:p>
            <a:endParaRPr lang="en-US" altLang="ja-JP" sz="894" b="1" dirty="0"/>
          </a:p>
          <a:p>
            <a:endParaRPr lang="ja-JP" altLang="en-US" sz="894" dirty="0"/>
          </a:p>
        </p:txBody>
      </p:sp>
      <p:pic>
        <p:nvPicPr>
          <p:cNvPr id="23" name="図 22"/>
          <p:cNvPicPr>
            <a:picLocks noChangeAspect="1"/>
          </p:cNvPicPr>
          <p:nvPr/>
        </p:nvPicPr>
        <p:blipFill>
          <a:blip r:embed="rId14"/>
          <a:stretch>
            <a:fillRect/>
          </a:stretch>
        </p:blipFill>
        <p:spPr>
          <a:xfrm>
            <a:off x="6400478" y="4577796"/>
            <a:ext cx="3407461" cy="562095"/>
          </a:xfrm>
          <a:prstGeom prst="rect">
            <a:avLst/>
          </a:prstGeom>
        </p:spPr>
      </p:pic>
      <p:pic>
        <p:nvPicPr>
          <p:cNvPr id="24" name="図 23"/>
          <p:cNvPicPr>
            <a:picLocks noChangeAspect="1"/>
          </p:cNvPicPr>
          <p:nvPr/>
        </p:nvPicPr>
        <p:blipFill>
          <a:blip r:embed="rId15"/>
          <a:stretch>
            <a:fillRect/>
          </a:stretch>
        </p:blipFill>
        <p:spPr>
          <a:xfrm>
            <a:off x="7211509" y="5108871"/>
            <a:ext cx="1765032" cy="200658"/>
          </a:xfrm>
          <a:prstGeom prst="rect">
            <a:avLst/>
          </a:prstGeom>
          <a:ln>
            <a:solidFill>
              <a:schemeClr val="tx1"/>
            </a:solidFill>
          </a:ln>
        </p:spPr>
      </p:pic>
      <p:pic>
        <p:nvPicPr>
          <p:cNvPr id="25" name="図 24"/>
          <p:cNvPicPr>
            <a:picLocks noChangeAspect="1"/>
          </p:cNvPicPr>
          <p:nvPr/>
        </p:nvPicPr>
        <p:blipFill>
          <a:blip r:embed="rId16"/>
          <a:stretch>
            <a:fillRect/>
          </a:stretch>
        </p:blipFill>
        <p:spPr>
          <a:xfrm>
            <a:off x="6400478" y="5357836"/>
            <a:ext cx="3407462" cy="595908"/>
          </a:xfrm>
          <a:prstGeom prst="rect">
            <a:avLst/>
          </a:prstGeom>
        </p:spPr>
      </p:pic>
      <p:pic>
        <p:nvPicPr>
          <p:cNvPr id="26" name="図 25"/>
          <p:cNvPicPr>
            <a:picLocks noChangeAspect="1"/>
          </p:cNvPicPr>
          <p:nvPr/>
        </p:nvPicPr>
        <p:blipFill>
          <a:blip r:embed="rId17"/>
          <a:stretch>
            <a:fillRect/>
          </a:stretch>
        </p:blipFill>
        <p:spPr>
          <a:xfrm>
            <a:off x="5559875" y="4858843"/>
            <a:ext cx="804080" cy="700715"/>
          </a:xfrm>
          <a:prstGeom prst="rect">
            <a:avLst/>
          </a:prstGeom>
          <a:ln>
            <a:solidFill>
              <a:schemeClr val="tx1"/>
            </a:solidFill>
          </a:ln>
        </p:spPr>
      </p:pic>
      <p:pic>
        <p:nvPicPr>
          <p:cNvPr id="27" name="図 26"/>
          <p:cNvPicPr>
            <a:picLocks noChangeAspect="1"/>
          </p:cNvPicPr>
          <p:nvPr/>
        </p:nvPicPr>
        <p:blipFill>
          <a:blip r:embed="rId18"/>
          <a:stretch>
            <a:fillRect/>
          </a:stretch>
        </p:blipFill>
        <p:spPr>
          <a:xfrm>
            <a:off x="7080530" y="4404946"/>
            <a:ext cx="2126833" cy="155286"/>
          </a:xfrm>
          <a:prstGeom prst="rect">
            <a:avLst/>
          </a:prstGeom>
          <a:ln>
            <a:solidFill>
              <a:schemeClr val="tx1"/>
            </a:solidFill>
          </a:ln>
        </p:spPr>
      </p:pic>
      <p:sp>
        <p:nvSpPr>
          <p:cNvPr id="5" name="スライド番号プレースホルダー 4"/>
          <p:cNvSpPr>
            <a:spLocks noGrp="1"/>
          </p:cNvSpPr>
          <p:nvPr>
            <p:ph type="sldNum" sz="quarter" idx="12"/>
          </p:nvPr>
        </p:nvSpPr>
        <p:spPr/>
        <p:txBody>
          <a:bodyPr/>
          <a:lstStyle/>
          <a:p>
            <a:pPr defTabSz="957816"/>
            <a:fld id="{E56D3A4E-9A59-4E6B-BF4A-AE0DD7BCF8CE}" type="slidenum">
              <a:rPr lang="ja-JP" altLang="en-US" sz="1900" smtClean="0"/>
              <a:pPr defTabSz="957816"/>
              <a:t>52</a:t>
            </a:fld>
            <a:endParaRPr lang="ja-JP" altLang="en-US" sz="1900" dirty="0"/>
          </a:p>
        </p:txBody>
      </p:sp>
    </p:spTree>
    <p:extLst>
      <p:ext uri="{BB962C8B-B14F-4D97-AF65-F5344CB8AC3E}">
        <p14:creationId xmlns:p14="http://schemas.microsoft.com/office/powerpoint/2010/main" val="142074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4976218" y="2510348"/>
            <a:ext cx="4778871" cy="1524597"/>
          </a:xfrm>
          <a:prstGeom prst="rect">
            <a:avLst/>
          </a:prstGeom>
        </p:spPr>
      </p:pic>
      <p:sp>
        <p:nvSpPr>
          <p:cNvPr id="2" name="タイトル 1"/>
          <p:cNvSpPr>
            <a:spLocks noGrp="1"/>
          </p:cNvSpPr>
          <p:nvPr>
            <p:ph type="title"/>
          </p:nvPr>
        </p:nvSpPr>
        <p:spPr>
          <a:xfrm>
            <a:off x="755326" y="838438"/>
            <a:ext cx="8311753" cy="446286"/>
          </a:xfrm>
          <a:solidFill>
            <a:schemeClr val="accent6">
              <a:lumMod val="40000"/>
              <a:lumOff val="60000"/>
            </a:schemeClr>
          </a:solidFill>
          <a:ln>
            <a:noFill/>
          </a:ln>
        </p:spPr>
        <p:txBody>
          <a:bodyPr>
            <a:normAutofit/>
          </a:bodyPr>
          <a:lstStyle/>
          <a:p>
            <a:pPr algn="ctr"/>
            <a:r>
              <a:rPr lang="ja-JP" altLang="en-US" sz="1950" b="1" dirty="0"/>
              <a:t>地方創生カレッジ</a:t>
            </a:r>
            <a:r>
              <a:rPr lang="en-US" altLang="ja-JP" sz="1950" b="1" dirty="0"/>
              <a:t>e</a:t>
            </a:r>
            <a:r>
              <a:rPr lang="ja-JP" altLang="en-US" sz="1950" b="1" dirty="0"/>
              <a:t>ラーニングを受講するには？</a:t>
            </a:r>
          </a:p>
        </p:txBody>
      </p:sp>
      <p:pic>
        <p:nvPicPr>
          <p:cNvPr id="4" name="図 3"/>
          <p:cNvPicPr>
            <a:picLocks noChangeAspect="1"/>
          </p:cNvPicPr>
          <p:nvPr/>
        </p:nvPicPr>
        <p:blipFill>
          <a:blip r:embed="rId3"/>
          <a:stretch>
            <a:fillRect/>
          </a:stretch>
        </p:blipFill>
        <p:spPr>
          <a:xfrm>
            <a:off x="681037" y="1486495"/>
            <a:ext cx="7878366" cy="758428"/>
          </a:xfrm>
          <a:prstGeom prst="rect">
            <a:avLst/>
          </a:prstGeom>
        </p:spPr>
      </p:pic>
      <p:sp>
        <p:nvSpPr>
          <p:cNvPr id="5" name="楕円 4"/>
          <p:cNvSpPr/>
          <p:nvPr/>
        </p:nvSpPr>
        <p:spPr>
          <a:xfrm>
            <a:off x="6098382" y="1641277"/>
            <a:ext cx="1029295" cy="386953"/>
          </a:xfrm>
          <a:prstGeom prst="ellipse">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楕円 5"/>
          <p:cNvSpPr/>
          <p:nvPr/>
        </p:nvSpPr>
        <p:spPr>
          <a:xfrm>
            <a:off x="7243763" y="1641277"/>
            <a:ext cx="1029295" cy="386953"/>
          </a:xfrm>
          <a:prstGeom prst="ellipse">
            <a:avLst/>
          </a:prstGeom>
          <a:noFill/>
          <a:ln w="412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7" name="テキスト ボックス 6"/>
          <p:cNvSpPr txBox="1"/>
          <p:nvPr/>
        </p:nvSpPr>
        <p:spPr>
          <a:xfrm>
            <a:off x="5982295" y="1440062"/>
            <a:ext cx="495300" cy="317459"/>
          </a:xfrm>
          <a:prstGeom prst="rect">
            <a:avLst/>
          </a:prstGeom>
          <a:noFill/>
        </p:spPr>
        <p:txBody>
          <a:bodyPr wrap="square" rtlCol="0">
            <a:spAutoFit/>
          </a:bodyPr>
          <a:lstStyle/>
          <a:p>
            <a:r>
              <a:rPr lang="ja-JP" altLang="en-US" sz="1463" b="1" dirty="0">
                <a:solidFill>
                  <a:srgbClr val="FF0000"/>
                </a:solidFill>
              </a:rPr>
              <a:t>①</a:t>
            </a:r>
          </a:p>
        </p:txBody>
      </p:sp>
      <p:sp>
        <p:nvSpPr>
          <p:cNvPr id="8" name="テキスト ボックス 7"/>
          <p:cNvSpPr txBox="1"/>
          <p:nvPr/>
        </p:nvSpPr>
        <p:spPr>
          <a:xfrm>
            <a:off x="8141494" y="1440062"/>
            <a:ext cx="495300" cy="317459"/>
          </a:xfrm>
          <a:prstGeom prst="rect">
            <a:avLst/>
          </a:prstGeom>
          <a:noFill/>
        </p:spPr>
        <p:txBody>
          <a:bodyPr wrap="square" rtlCol="0">
            <a:spAutoFit/>
          </a:bodyPr>
          <a:lstStyle/>
          <a:p>
            <a:r>
              <a:rPr lang="ja-JP" altLang="en-US" sz="1463" b="1" dirty="0">
                <a:solidFill>
                  <a:srgbClr val="0070C0"/>
                </a:solidFill>
              </a:rPr>
              <a:t>②</a:t>
            </a:r>
          </a:p>
        </p:txBody>
      </p:sp>
      <p:sp>
        <p:nvSpPr>
          <p:cNvPr id="9" name="テキスト ボックス 8"/>
          <p:cNvSpPr txBox="1"/>
          <p:nvPr/>
        </p:nvSpPr>
        <p:spPr>
          <a:xfrm>
            <a:off x="266998" y="2175828"/>
            <a:ext cx="4121050" cy="317459"/>
          </a:xfrm>
          <a:prstGeom prst="rect">
            <a:avLst/>
          </a:prstGeom>
          <a:noFill/>
        </p:spPr>
        <p:txBody>
          <a:bodyPr wrap="square" rtlCol="0">
            <a:spAutoFit/>
          </a:bodyPr>
          <a:lstStyle/>
          <a:p>
            <a:r>
              <a:rPr lang="ja-JP" altLang="en-US" sz="1463" b="1" dirty="0">
                <a:solidFill>
                  <a:srgbClr val="FF0000"/>
                </a:solidFill>
              </a:rPr>
              <a:t>①まずは無料会員登録！</a:t>
            </a:r>
          </a:p>
        </p:txBody>
      </p:sp>
      <p:pic>
        <p:nvPicPr>
          <p:cNvPr id="10" name="図 9"/>
          <p:cNvPicPr>
            <a:picLocks noChangeAspect="1"/>
          </p:cNvPicPr>
          <p:nvPr/>
        </p:nvPicPr>
        <p:blipFill>
          <a:blip r:embed="rId4"/>
          <a:stretch>
            <a:fillRect/>
          </a:stretch>
        </p:blipFill>
        <p:spPr>
          <a:xfrm>
            <a:off x="150912" y="2631247"/>
            <a:ext cx="4817567" cy="2306241"/>
          </a:xfrm>
          <a:prstGeom prst="rect">
            <a:avLst/>
          </a:prstGeom>
        </p:spPr>
      </p:pic>
      <p:sp>
        <p:nvSpPr>
          <p:cNvPr id="11" name="テキスト ボックス 10"/>
          <p:cNvSpPr txBox="1"/>
          <p:nvPr/>
        </p:nvSpPr>
        <p:spPr>
          <a:xfrm>
            <a:off x="4937522" y="2183566"/>
            <a:ext cx="3970139" cy="542584"/>
          </a:xfrm>
          <a:prstGeom prst="rect">
            <a:avLst/>
          </a:prstGeom>
          <a:noFill/>
        </p:spPr>
        <p:txBody>
          <a:bodyPr wrap="square" rtlCol="0">
            <a:spAutoFit/>
          </a:bodyPr>
          <a:lstStyle/>
          <a:p>
            <a:r>
              <a:rPr lang="ja-JP" altLang="en-US" sz="1463" b="1" dirty="0">
                <a:solidFill>
                  <a:srgbClr val="0070C0"/>
                </a:solidFill>
              </a:rPr>
              <a:t>②登録後は、このボタンから専用ページに</a:t>
            </a:r>
            <a:endParaRPr lang="en-US" altLang="ja-JP" sz="1463" b="1" dirty="0">
              <a:solidFill>
                <a:srgbClr val="0070C0"/>
              </a:solidFill>
            </a:endParaRPr>
          </a:p>
          <a:p>
            <a:r>
              <a:rPr lang="ja-JP" altLang="en-US" sz="1463" b="1" dirty="0">
                <a:solidFill>
                  <a:srgbClr val="0070C0"/>
                </a:solidFill>
              </a:rPr>
              <a:t>　ログイン</a:t>
            </a:r>
          </a:p>
        </p:txBody>
      </p:sp>
      <p:sp>
        <p:nvSpPr>
          <p:cNvPr id="13" name="正方形/長方形 12"/>
          <p:cNvSpPr/>
          <p:nvPr/>
        </p:nvSpPr>
        <p:spPr>
          <a:xfrm>
            <a:off x="6369248" y="3568303"/>
            <a:ext cx="201216" cy="139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14" name="図 13"/>
          <p:cNvPicPr>
            <a:picLocks noChangeAspect="1"/>
          </p:cNvPicPr>
          <p:nvPr/>
        </p:nvPicPr>
        <p:blipFill>
          <a:blip r:embed="rId5"/>
          <a:stretch>
            <a:fillRect/>
          </a:stretch>
        </p:blipFill>
        <p:spPr>
          <a:xfrm>
            <a:off x="4911202" y="4190281"/>
            <a:ext cx="4908901" cy="1795380"/>
          </a:xfrm>
          <a:prstGeom prst="rect">
            <a:avLst/>
          </a:prstGeom>
        </p:spPr>
      </p:pic>
      <p:sp>
        <p:nvSpPr>
          <p:cNvPr id="16" name="テキスト ボックス 15"/>
          <p:cNvSpPr txBox="1"/>
          <p:nvPr/>
        </p:nvSpPr>
        <p:spPr>
          <a:xfrm>
            <a:off x="5208006" y="4150328"/>
            <a:ext cx="4450344" cy="317459"/>
          </a:xfrm>
          <a:prstGeom prst="rect">
            <a:avLst/>
          </a:prstGeom>
          <a:solidFill>
            <a:schemeClr val="bg1"/>
          </a:solidFill>
          <a:ln>
            <a:solidFill>
              <a:schemeClr val="accent1">
                <a:lumMod val="75000"/>
              </a:schemeClr>
            </a:solidFill>
          </a:ln>
        </p:spPr>
        <p:txBody>
          <a:bodyPr wrap="square" rtlCol="0">
            <a:spAutoFit/>
          </a:bodyPr>
          <a:lstStyle/>
          <a:p>
            <a:pPr algn="ctr"/>
            <a:r>
              <a:rPr lang="ja-JP" altLang="en-US" sz="1463" b="1" dirty="0">
                <a:solidFill>
                  <a:srgbClr val="0070C0"/>
                </a:solidFill>
              </a:rPr>
              <a:t>講座名を確認し、フリーワード検索</a:t>
            </a:r>
          </a:p>
        </p:txBody>
      </p:sp>
      <p:sp>
        <p:nvSpPr>
          <p:cNvPr id="15" name="スライド番号プレースホルダー 14"/>
          <p:cNvSpPr>
            <a:spLocks noGrp="1"/>
          </p:cNvSpPr>
          <p:nvPr>
            <p:ph type="sldNum" sz="quarter" idx="12"/>
          </p:nvPr>
        </p:nvSpPr>
        <p:spPr/>
        <p:txBody>
          <a:bodyPr/>
          <a:lstStyle/>
          <a:p>
            <a:pPr defTabSz="957816"/>
            <a:fld id="{E56D3A4E-9A59-4E6B-BF4A-AE0DD7BCF8CE}" type="slidenum">
              <a:rPr lang="ja-JP" altLang="en-US" sz="1900" smtClean="0"/>
              <a:pPr defTabSz="957816"/>
              <a:t>53</a:t>
            </a:fld>
            <a:endParaRPr lang="ja-JP" altLang="en-US" sz="1900" dirty="0"/>
          </a:p>
        </p:txBody>
      </p:sp>
    </p:spTree>
    <p:extLst>
      <p:ext uri="{BB962C8B-B14F-4D97-AF65-F5344CB8AC3E}">
        <p14:creationId xmlns:p14="http://schemas.microsoft.com/office/powerpoint/2010/main" val="1005032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57816"/>
            <a:r>
              <a:rPr kumimoji="1" lang="en-US" altLang="ja-JP" sz="1900" dirty="0">
                <a:solidFill>
                  <a:prstClr val="black">
                    <a:tint val="75000"/>
                  </a:prstClr>
                </a:solidFill>
              </a:rPr>
              <a:t>54</a:t>
            </a:r>
            <a:endParaRPr kumimoji="1" lang="ja-JP" altLang="en-US" sz="1900" dirty="0">
              <a:solidFill>
                <a:prstClr val="black">
                  <a:tint val="75000"/>
                </a:prstClr>
              </a:solidFill>
            </a:endParaRPr>
          </a:p>
        </p:txBody>
      </p:sp>
      <p:sp>
        <p:nvSpPr>
          <p:cNvPr id="3" name="テキスト ボックス 2"/>
          <p:cNvSpPr txBox="1"/>
          <p:nvPr/>
        </p:nvSpPr>
        <p:spPr>
          <a:xfrm>
            <a:off x="454000" y="2132856"/>
            <a:ext cx="8820596" cy="707886"/>
          </a:xfrm>
          <a:prstGeom prst="rect">
            <a:avLst/>
          </a:prstGeom>
          <a:noFill/>
        </p:spPr>
        <p:txBody>
          <a:bodyPr wrap="square" rtlCol="0">
            <a:spAutoFit/>
          </a:bodyPr>
          <a:lstStyle/>
          <a:p>
            <a:pPr algn="ctr"/>
            <a:r>
              <a:rPr kumimoji="1" lang="ja-JP" altLang="en-US" sz="4000" dirty="0"/>
              <a:t>ご清聴いただき、ありがとうございました</a:t>
            </a:r>
          </a:p>
        </p:txBody>
      </p:sp>
    </p:spTree>
    <p:extLst>
      <p:ext uri="{BB962C8B-B14F-4D97-AF65-F5344CB8AC3E}">
        <p14:creationId xmlns:p14="http://schemas.microsoft.com/office/powerpoint/2010/main" val="203989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97420" y="80332"/>
            <a:ext cx="9981295" cy="419592"/>
            <a:chOff x="-97420" y="80332"/>
            <a:chExt cx="9981295" cy="419592"/>
          </a:xfrm>
        </p:grpSpPr>
        <p:cxnSp>
          <p:nvCxnSpPr>
            <p:cNvPr id="19" name="直線コネクタ 18"/>
            <p:cNvCxnSpPr/>
            <p:nvPr/>
          </p:nvCxnSpPr>
          <p:spPr>
            <a:xfrm>
              <a:off x="-22125" y="499924"/>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97420" y="80332"/>
              <a:ext cx="9906000" cy="400110"/>
            </a:xfrm>
            <a:prstGeom prst="rect">
              <a:avLst/>
            </a:prstGeom>
          </p:spPr>
          <p:txBody>
            <a:bodyPr wrap="square">
              <a:spAutoFit/>
            </a:bodyPr>
            <a:lstStyle/>
            <a:p>
              <a:pPr algn="ctr"/>
              <a:r>
                <a:rPr lang="en-US" altLang="ja-JP" sz="2000" b="1" dirty="0">
                  <a:latin typeface="メイリオ" panose="020B0604030504040204" pitchFamily="50" charset="-128"/>
                  <a:ea typeface="メイリオ" panose="020B0604030504040204" pitchFamily="50" charset="-128"/>
                  <a:cs typeface="Times New Roman" panose="02020603050405020304" pitchFamily="18" charset="0"/>
                </a:rPr>
                <a:t>DX</a:t>
              </a:r>
              <a:r>
                <a:rPr lang="ja-JP" altLang="en-US" sz="2000" b="1" dirty="0">
                  <a:latin typeface="メイリオ" panose="020B0604030504040204" pitchFamily="50" charset="-128"/>
                  <a:ea typeface="メイリオ" panose="020B0604030504040204" pitchFamily="50" charset="-128"/>
                  <a:cs typeface="Times New Roman" panose="02020603050405020304" pitchFamily="18" charset="0"/>
                </a:rPr>
                <a:t>推進に関する企業の意識調査①</a:t>
              </a:r>
              <a:endParaRPr lang="en-US" altLang="ja-JP" b="1" dirty="0">
                <a:latin typeface="メイリオ" panose="020B0604030504040204" pitchFamily="50" charset="-128"/>
                <a:ea typeface="メイリオ" panose="020B0604030504040204" pitchFamily="50" charset="-128"/>
              </a:endParaRPr>
            </a:p>
          </p:txBody>
        </p:sp>
      </p:grpSp>
      <p:sp>
        <p:nvSpPr>
          <p:cNvPr id="17" name="スライド番号プレースホルダー 3"/>
          <p:cNvSpPr>
            <a:spLocks noGrp="1"/>
          </p:cNvSpPr>
          <p:nvPr>
            <p:ph type="sldNum" sz="quarter" idx="4294967295"/>
          </p:nvPr>
        </p:nvSpPr>
        <p:spPr>
          <a:xfrm>
            <a:off x="9248068" y="6340143"/>
            <a:ext cx="560512" cy="365125"/>
          </a:xfrm>
          <a:prstGeom prst="rect">
            <a:avLst/>
          </a:prstGeom>
        </p:spPr>
        <p:txBody>
          <a:bodyPr/>
          <a:lstStyle/>
          <a:p>
            <a:pPr defTabSz="957816"/>
            <a:fld id="{E56D3A4E-9A59-4E6B-BF4A-AE0DD7BCF8CE}" type="slidenum">
              <a:rPr kumimoji="1" lang="ja-JP" altLang="en-US" sz="1900" smtClean="0">
                <a:solidFill>
                  <a:prstClr val="black"/>
                </a:solidFill>
              </a:rPr>
              <a:pPr defTabSz="957816"/>
              <a:t>5</a:t>
            </a:fld>
            <a:endParaRPr kumimoji="1" lang="ja-JP" altLang="en-US" sz="1900" dirty="0">
              <a:solidFill>
                <a:prstClr val="black"/>
              </a:solidFill>
            </a:endParaRPr>
          </a:p>
        </p:txBody>
      </p:sp>
      <p:grpSp>
        <p:nvGrpSpPr>
          <p:cNvPr id="20" name="グループ化 19"/>
          <p:cNvGrpSpPr/>
          <p:nvPr/>
        </p:nvGrpSpPr>
        <p:grpSpPr>
          <a:xfrm>
            <a:off x="394845" y="825385"/>
            <a:ext cx="8921469" cy="5274966"/>
            <a:chOff x="441606" y="886434"/>
            <a:chExt cx="8921469" cy="5274966"/>
          </a:xfrm>
        </p:grpSpPr>
        <p:sp>
          <p:nvSpPr>
            <p:cNvPr id="21" name="正方形/長方形 20"/>
            <p:cNvSpPr/>
            <p:nvPr/>
          </p:nvSpPr>
          <p:spPr>
            <a:xfrm>
              <a:off x="633000" y="886434"/>
              <a:ext cx="8640000" cy="3714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latin typeface="游ゴシック" panose="020B0400000000000000" pitchFamily="50" charset="-128"/>
                  <a:ea typeface="游ゴシック" panose="020B0400000000000000" pitchFamily="50" charset="-128"/>
                </a:rPr>
                <a:t>DX</a:t>
              </a:r>
              <a:r>
                <a:rPr lang="ja-JP" altLang="en-US" sz="1600" b="1" dirty="0">
                  <a:latin typeface="游ゴシック" panose="020B0400000000000000" pitchFamily="50" charset="-128"/>
                  <a:ea typeface="游ゴシック" panose="020B0400000000000000" pitchFamily="50" charset="-128"/>
                </a:rPr>
                <a:t>に取り組む企業は</a:t>
              </a:r>
              <a:r>
                <a:rPr lang="en-US" altLang="ja-JP" sz="1600" b="1" dirty="0">
                  <a:latin typeface="游ゴシック" panose="020B0400000000000000" pitchFamily="50" charset="-128"/>
                  <a:ea typeface="游ゴシック" panose="020B0400000000000000" pitchFamily="50" charset="-128"/>
                </a:rPr>
                <a:t>15.7</a:t>
              </a:r>
              <a:r>
                <a:rPr lang="ja-JP" altLang="en-US" sz="1600" b="1" dirty="0">
                  <a:latin typeface="游ゴシック" panose="020B0400000000000000" pitchFamily="50" charset="-128"/>
                  <a:ea typeface="游ゴシック" panose="020B0400000000000000" pitchFamily="50" charset="-128"/>
                </a:rPr>
                <a:t>％と</a:t>
              </a:r>
              <a:r>
                <a:rPr lang="en-US" altLang="ja-JP" sz="1600" b="1" dirty="0">
                  <a:latin typeface="游ゴシック" panose="020B0400000000000000" pitchFamily="50" charset="-128"/>
                  <a:ea typeface="游ゴシック" panose="020B0400000000000000" pitchFamily="50" charset="-128"/>
                </a:rPr>
                <a:t>7</a:t>
              </a:r>
              <a:r>
                <a:rPr lang="ja-JP" altLang="en-US" sz="1600" b="1" dirty="0">
                  <a:latin typeface="游ゴシック" panose="020B0400000000000000" pitchFamily="50" charset="-128"/>
                  <a:ea typeface="游ゴシック" panose="020B0400000000000000" pitchFamily="50" charset="-128"/>
                </a:rPr>
                <a:t>社に</a:t>
              </a:r>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社にとどまる</a:t>
              </a:r>
              <a:endParaRPr kumimoji="1" lang="ja-JP" altLang="en-US" sz="1600" b="1" dirty="0">
                <a:latin typeface="游ゴシック" panose="020B0400000000000000" pitchFamily="50" charset="-128"/>
                <a:ea typeface="游ゴシック" panose="020B0400000000000000" pitchFamily="50" charset="-128"/>
              </a:endParaRPr>
            </a:p>
          </p:txBody>
        </p:sp>
        <p:grpSp>
          <p:nvGrpSpPr>
            <p:cNvPr id="22" name="グループ化 21"/>
            <p:cNvGrpSpPr/>
            <p:nvPr/>
          </p:nvGrpSpPr>
          <p:grpSpPr>
            <a:xfrm>
              <a:off x="633000" y="1327557"/>
              <a:ext cx="3758247" cy="429501"/>
              <a:chOff x="3307296" y="1661380"/>
              <a:chExt cx="2687103" cy="429501"/>
            </a:xfrm>
          </p:grpSpPr>
          <p:sp>
            <p:nvSpPr>
              <p:cNvPr id="25" name="正方形/長方形 24"/>
              <p:cNvSpPr/>
              <p:nvPr/>
            </p:nvSpPr>
            <p:spPr>
              <a:xfrm>
                <a:off x="3307296" y="1661380"/>
                <a:ext cx="2687103" cy="37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latin typeface="游ゴシック" panose="020B0400000000000000" pitchFamily="50" charset="-128"/>
                    <a:ea typeface="游ゴシック" panose="020B0400000000000000" pitchFamily="50" charset="-128"/>
                  </a:rPr>
                  <a:t>DX</a:t>
                </a:r>
                <a:r>
                  <a:rPr lang="ja-JP" altLang="en-US" sz="1600" b="1" dirty="0">
                    <a:solidFill>
                      <a:schemeClr val="tx1"/>
                    </a:solidFill>
                    <a:latin typeface="游ゴシック" panose="020B0400000000000000" pitchFamily="50" charset="-128"/>
                    <a:ea typeface="游ゴシック" panose="020B0400000000000000" pitchFamily="50" charset="-128"/>
                  </a:rPr>
                  <a:t>への理解と取り組み</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cxnSp>
            <p:nvCxnSpPr>
              <p:cNvPr id="26" name="直線コネクタ 25"/>
              <p:cNvCxnSpPr/>
              <p:nvPr/>
            </p:nvCxnSpPr>
            <p:spPr>
              <a:xfrm>
                <a:off x="3307297" y="2090881"/>
                <a:ext cx="268710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3" name="図 22">
              <a:extLst>
                <a:ext uri="{FF2B5EF4-FFF2-40B4-BE49-F238E27FC236}">
                  <a16:creationId xmlns:a16="http://schemas.microsoft.com/office/drawing/2014/main" id="{E3CEEC7F-39B5-4BFE-B07C-2E8E08D782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06" y="1768680"/>
              <a:ext cx="4445553" cy="4392720"/>
            </a:xfrm>
            <a:prstGeom prst="rect">
              <a:avLst/>
            </a:prstGeom>
            <a:noFill/>
            <a:ln>
              <a:noFill/>
            </a:ln>
          </p:spPr>
        </p:pic>
        <p:pic>
          <p:nvPicPr>
            <p:cNvPr id="24" name="図 23">
              <a:extLst>
                <a:ext uri="{FF2B5EF4-FFF2-40B4-BE49-F238E27FC236}">
                  <a16:creationId xmlns:a16="http://schemas.microsoft.com/office/drawing/2014/main" id="{667103A1-2921-47E5-8E92-AFB6D1BC6010}"/>
                </a:ext>
              </a:extLst>
            </p:cNvPr>
            <p:cNvPicPr>
              <a:picLocks noChangeAspect="1"/>
            </p:cNvPicPr>
            <p:nvPr/>
          </p:nvPicPr>
          <p:blipFill>
            <a:blip r:embed="rId3"/>
            <a:stretch>
              <a:fillRect/>
            </a:stretch>
          </p:blipFill>
          <p:spPr>
            <a:xfrm>
              <a:off x="4629150" y="1757058"/>
              <a:ext cx="4733925" cy="3448050"/>
            </a:xfrm>
            <a:prstGeom prst="rect">
              <a:avLst/>
            </a:prstGeom>
          </p:spPr>
        </p:pic>
      </p:grpSp>
      <p:sp>
        <p:nvSpPr>
          <p:cNvPr id="27" name="正方形/長方形 26"/>
          <p:cNvSpPr/>
          <p:nvPr/>
        </p:nvSpPr>
        <p:spPr>
          <a:xfrm>
            <a:off x="586239" y="6279054"/>
            <a:ext cx="4870817" cy="37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游ゴシック" panose="020B0400000000000000" pitchFamily="50" charset="-128"/>
                <a:ea typeface="游ゴシック" panose="020B0400000000000000" pitchFamily="50" charset="-128"/>
              </a:rPr>
              <a:t>出典：帝国データバンク（</a:t>
            </a:r>
            <a:r>
              <a:rPr lang="en-US" altLang="ja-JP" sz="1400" dirty="0">
                <a:solidFill>
                  <a:schemeClr val="tx1"/>
                </a:solidFill>
                <a:latin typeface="游ゴシック" panose="020B0400000000000000" pitchFamily="50" charset="-128"/>
                <a:ea typeface="游ゴシック" panose="020B0400000000000000" pitchFamily="50" charset="-128"/>
              </a:rPr>
              <a:t>2022</a:t>
            </a:r>
            <a:r>
              <a:rPr lang="ja-JP" altLang="en-US" sz="1400" dirty="0">
                <a:solidFill>
                  <a:schemeClr val="tx1"/>
                </a:solidFill>
                <a:latin typeface="游ゴシック" panose="020B0400000000000000" pitchFamily="50" charset="-128"/>
                <a:ea typeface="游ゴシック" panose="020B0400000000000000" pitchFamily="50" charset="-128"/>
              </a:rPr>
              <a:t>年</a:t>
            </a:r>
            <a:r>
              <a:rPr lang="en-US" altLang="ja-JP" sz="1400" dirty="0">
                <a:solidFill>
                  <a:schemeClr val="tx1"/>
                </a:solidFill>
                <a:latin typeface="游ゴシック" panose="020B0400000000000000" pitchFamily="50" charset="-128"/>
                <a:ea typeface="游ゴシック" panose="020B0400000000000000" pitchFamily="50" charset="-128"/>
              </a:rPr>
              <a:t>1</a:t>
            </a:r>
            <a:r>
              <a:rPr lang="ja-JP" altLang="en-US" sz="1400" dirty="0">
                <a:solidFill>
                  <a:schemeClr val="tx1"/>
                </a:solidFill>
                <a:latin typeface="游ゴシック" panose="020B0400000000000000" pitchFamily="50" charset="-128"/>
                <a:ea typeface="游ゴシック" panose="020B0400000000000000" pitchFamily="50" charset="-128"/>
              </a:rPr>
              <a:t>月</a:t>
            </a:r>
            <a:r>
              <a:rPr lang="en-US" altLang="ja-JP" sz="1400" dirty="0">
                <a:solidFill>
                  <a:schemeClr val="tx1"/>
                </a:solidFill>
                <a:latin typeface="游ゴシック" panose="020B0400000000000000" pitchFamily="50" charset="-128"/>
                <a:ea typeface="游ゴシック" panose="020B0400000000000000" pitchFamily="50" charset="-128"/>
              </a:rPr>
              <a:t>19</a:t>
            </a:r>
            <a:r>
              <a:rPr lang="ja-JP" altLang="en-US" sz="1400" dirty="0">
                <a:solidFill>
                  <a:schemeClr val="tx1"/>
                </a:solidFill>
                <a:latin typeface="游ゴシック" panose="020B0400000000000000" pitchFamily="50" charset="-128"/>
                <a:ea typeface="游ゴシック" panose="020B0400000000000000" pitchFamily="50" charset="-128"/>
              </a:rPr>
              <a:t>日）</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7662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97420" y="80332"/>
            <a:ext cx="9981295" cy="419592"/>
            <a:chOff x="-97420" y="80332"/>
            <a:chExt cx="9981295" cy="419592"/>
          </a:xfrm>
        </p:grpSpPr>
        <p:cxnSp>
          <p:nvCxnSpPr>
            <p:cNvPr id="19" name="直線コネクタ 18"/>
            <p:cNvCxnSpPr/>
            <p:nvPr/>
          </p:nvCxnSpPr>
          <p:spPr>
            <a:xfrm>
              <a:off x="-22125" y="499924"/>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97420" y="80332"/>
              <a:ext cx="9906000" cy="400110"/>
            </a:xfrm>
            <a:prstGeom prst="rect">
              <a:avLst/>
            </a:prstGeom>
          </p:spPr>
          <p:txBody>
            <a:bodyPr wrap="square">
              <a:spAutoFit/>
            </a:bodyPr>
            <a:lstStyle/>
            <a:p>
              <a:pPr algn="ctr"/>
              <a:r>
                <a:rPr lang="en-US" altLang="ja-JP" sz="2000" b="1" dirty="0">
                  <a:latin typeface="メイリオ" panose="020B0604030504040204" pitchFamily="50" charset="-128"/>
                  <a:ea typeface="メイリオ" panose="020B0604030504040204" pitchFamily="50" charset="-128"/>
                  <a:cs typeface="Times New Roman" panose="02020603050405020304" pitchFamily="18" charset="0"/>
                </a:rPr>
                <a:t>DX</a:t>
              </a:r>
              <a:r>
                <a:rPr lang="ja-JP" altLang="en-US" sz="2000" b="1" dirty="0">
                  <a:latin typeface="メイリオ" panose="020B0604030504040204" pitchFamily="50" charset="-128"/>
                  <a:ea typeface="メイリオ" panose="020B0604030504040204" pitchFamily="50" charset="-128"/>
                  <a:cs typeface="Times New Roman" panose="02020603050405020304" pitchFamily="18" charset="0"/>
                </a:rPr>
                <a:t>推進に関する企業の意識調査②</a:t>
              </a:r>
              <a:endParaRPr lang="en-US" altLang="ja-JP" b="1" dirty="0">
                <a:latin typeface="メイリオ" panose="020B0604030504040204" pitchFamily="50" charset="-128"/>
                <a:ea typeface="メイリオ" panose="020B0604030504040204" pitchFamily="50" charset="-128"/>
              </a:endParaRPr>
            </a:p>
          </p:txBody>
        </p:sp>
      </p:grpSp>
      <p:sp>
        <p:nvSpPr>
          <p:cNvPr id="17" name="スライド番号プレースホルダー 3"/>
          <p:cNvSpPr>
            <a:spLocks noGrp="1"/>
          </p:cNvSpPr>
          <p:nvPr>
            <p:ph type="sldNum" sz="quarter" idx="4294967295"/>
          </p:nvPr>
        </p:nvSpPr>
        <p:spPr>
          <a:xfrm>
            <a:off x="9528324" y="6453337"/>
            <a:ext cx="377676" cy="376566"/>
          </a:xfrm>
          <a:prstGeom prst="rect">
            <a:avLst/>
          </a:prstGeom>
        </p:spPr>
        <p:txBody>
          <a:bodyPr/>
          <a:lstStyle/>
          <a:p>
            <a:pPr defTabSz="957816"/>
            <a:fld id="{E56D3A4E-9A59-4E6B-BF4A-AE0DD7BCF8CE}" type="slidenum">
              <a:rPr kumimoji="1" lang="ja-JP" altLang="en-US" sz="1900" smtClean="0">
                <a:solidFill>
                  <a:prstClr val="black"/>
                </a:solidFill>
              </a:rPr>
              <a:pPr defTabSz="957816"/>
              <a:t>6</a:t>
            </a:fld>
            <a:endParaRPr kumimoji="1" lang="ja-JP" altLang="en-US" sz="1900" dirty="0">
              <a:solidFill>
                <a:prstClr val="black"/>
              </a:solidFill>
            </a:endParaRPr>
          </a:p>
        </p:txBody>
      </p:sp>
      <p:grpSp>
        <p:nvGrpSpPr>
          <p:cNvPr id="6" name="グループ化 5"/>
          <p:cNvGrpSpPr/>
          <p:nvPr/>
        </p:nvGrpSpPr>
        <p:grpSpPr>
          <a:xfrm>
            <a:off x="633000" y="808800"/>
            <a:ext cx="8640000" cy="5543183"/>
            <a:chOff x="633000" y="808800"/>
            <a:chExt cx="8640000" cy="5543183"/>
          </a:xfrm>
        </p:grpSpPr>
        <p:sp>
          <p:nvSpPr>
            <p:cNvPr id="7" name="正方形/長方形 6"/>
            <p:cNvSpPr/>
            <p:nvPr/>
          </p:nvSpPr>
          <p:spPr>
            <a:xfrm>
              <a:off x="633000" y="808800"/>
              <a:ext cx="8640000" cy="3714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游ゴシック" panose="020B0400000000000000" pitchFamily="50" charset="-128"/>
                  <a:ea typeface="游ゴシック" panose="020B0400000000000000" pitchFamily="50" charset="-128"/>
                </a:rPr>
                <a:t>オンライン会議やテレワークの導入など、</a:t>
              </a:r>
              <a:r>
                <a:rPr lang="en-US" altLang="ja-JP" sz="1600" b="1" dirty="0">
                  <a:latin typeface="游ゴシック" panose="020B0400000000000000" pitchFamily="50" charset="-128"/>
                  <a:ea typeface="游ゴシック" panose="020B0400000000000000" pitchFamily="50" charset="-128"/>
                </a:rPr>
                <a:t>DX</a:t>
              </a:r>
              <a:r>
                <a:rPr lang="ja-JP" altLang="en-US" sz="1600" b="1" dirty="0">
                  <a:latin typeface="游ゴシック" panose="020B0400000000000000" pitchFamily="50" charset="-128"/>
                  <a:ea typeface="游ゴシック" panose="020B0400000000000000" pitchFamily="50" charset="-128"/>
                </a:rPr>
                <a:t>の初期段階の取り組みは多くの企業で実施</a:t>
              </a:r>
              <a:endParaRPr kumimoji="1" lang="ja-JP" altLang="en-US" sz="1600" b="1" dirty="0">
                <a:latin typeface="游ゴシック" panose="020B0400000000000000" pitchFamily="50" charset="-128"/>
                <a:ea typeface="游ゴシック" panose="020B0400000000000000" pitchFamily="50" charset="-128"/>
              </a:endParaRPr>
            </a:p>
          </p:txBody>
        </p:sp>
        <p:grpSp>
          <p:nvGrpSpPr>
            <p:cNvPr id="8" name="グループ化 7"/>
            <p:cNvGrpSpPr/>
            <p:nvPr/>
          </p:nvGrpSpPr>
          <p:grpSpPr>
            <a:xfrm>
              <a:off x="633001" y="1486365"/>
              <a:ext cx="4130386" cy="429501"/>
              <a:chOff x="3307296" y="1661380"/>
              <a:chExt cx="2687103" cy="429501"/>
            </a:xfrm>
          </p:grpSpPr>
          <p:sp>
            <p:nvSpPr>
              <p:cNvPr id="11" name="正方形/長方形 10"/>
              <p:cNvSpPr/>
              <p:nvPr/>
            </p:nvSpPr>
            <p:spPr>
              <a:xfrm>
                <a:off x="3307296" y="1661380"/>
                <a:ext cx="2687103" cy="37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游ゴシック" panose="020B0400000000000000" pitchFamily="50" charset="-128"/>
                    <a:ea typeface="游ゴシック" panose="020B0400000000000000" pitchFamily="50" charset="-128"/>
                  </a:rPr>
                  <a:t>DX</a:t>
                </a:r>
                <a:r>
                  <a:rPr lang="ja-JP" altLang="en-US" sz="1400" b="1" dirty="0">
                    <a:solidFill>
                      <a:schemeClr val="tx1"/>
                    </a:solidFill>
                    <a:latin typeface="游ゴシック" panose="020B0400000000000000" pitchFamily="50" charset="-128"/>
                    <a:ea typeface="游ゴシック" panose="020B0400000000000000" pitchFamily="50" charset="-128"/>
                  </a:rPr>
                  <a:t>に取り組む企業が現在取り組んでいる内容（複数回答）</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a:xfrm>
                <a:off x="3307297" y="2090881"/>
                <a:ext cx="268710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ED42DF5E-EF52-4502-BE3B-D5613657CA89}"/>
                </a:ext>
              </a:extLst>
            </p:cNvPr>
            <p:cNvPicPr>
              <a:picLocks noChangeAspect="1"/>
            </p:cNvPicPr>
            <p:nvPr/>
          </p:nvPicPr>
          <p:blipFill>
            <a:blip r:embed="rId2"/>
            <a:stretch>
              <a:fillRect/>
            </a:stretch>
          </p:blipFill>
          <p:spPr>
            <a:xfrm>
              <a:off x="680751" y="1969983"/>
              <a:ext cx="4421125" cy="4382000"/>
            </a:xfrm>
            <a:prstGeom prst="rect">
              <a:avLst/>
            </a:prstGeom>
          </p:spPr>
        </p:pic>
        <p:pic>
          <p:nvPicPr>
            <p:cNvPr id="10" name="図 9">
              <a:extLst>
                <a:ext uri="{FF2B5EF4-FFF2-40B4-BE49-F238E27FC236}">
                  <a16:creationId xmlns:a16="http://schemas.microsoft.com/office/drawing/2014/main" id="{63084B31-5554-4D56-A526-C0CCE077C640}"/>
                </a:ext>
              </a:extLst>
            </p:cNvPr>
            <p:cNvPicPr>
              <a:picLocks noChangeAspect="1"/>
            </p:cNvPicPr>
            <p:nvPr/>
          </p:nvPicPr>
          <p:blipFill>
            <a:blip r:embed="rId3"/>
            <a:stretch>
              <a:fillRect/>
            </a:stretch>
          </p:blipFill>
          <p:spPr>
            <a:xfrm>
              <a:off x="5205825" y="2046213"/>
              <a:ext cx="4067175" cy="3190875"/>
            </a:xfrm>
            <a:prstGeom prst="rect">
              <a:avLst/>
            </a:prstGeom>
          </p:spPr>
        </p:pic>
      </p:grpSp>
      <p:sp>
        <p:nvSpPr>
          <p:cNvPr id="13" name="正方形/長方形 12"/>
          <p:cNvSpPr/>
          <p:nvPr/>
        </p:nvSpPr>
        <p:spPr>
          <a:xfrm>
            <a:off x="577613" y="6417070"/>
            <a:ext cx="4870817" cy="37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游ゴシック" panose="020B0400000000000000" pitchFamily="50" charset="-128"/>
                <a:ea typeface="游ゴシック" panose="020B0400000000000000" pitchFamily="50" charset="-128"/>
              </a:rPr>
              <a:t>出典：帝国データバンク（</a:t>
            </a:r>
            <a:r>
              <a:rPr lang="en-US" altLang="ja-JP" sz="1400" dirty="0">
                <a:solidFill>
                  <a:schemeClr val="tx1"/>
                </a:solidFill>
                <a:latin typeface="游ゴシック" panose="020B0400000000000000" pitchFamily="50" charset="-128"/>
                <a:ea typeface="游ゴシック" panose="020B0400000000000000" pitchFamily="50" charset="-128"/>
              </a:rPr>
              <a:t>2022</a:t>
            </a:r>
            <a:r>
              <a:rPr lang="ja-JP" altLang="en-US" sz="1400" dirty="0">
                <a:solidFill>
                  <a:schemeClr val="tx1"/>
                </a:solidFill>
                <a:latin typeface="游ゴシック" panose="020B0400000000000000" pitchFamily="50" charset="-128"/>
                <a:ea typeface="游ゴシック" panose="020B0400000000000000" pitchFamily="50" charset="-128"/>
              </a:rPr>
              <a:t>年</a:t>
            </a:r>
            <a:r>
              <a:rPr lang="en-US" altLang="ja-JP" sz="1400" dirty="0">
                <a:solidFill>
                  <a:schemeClr val="tx1"/>
                </a:solidFill>
                <a:latin typeface="游ゴシック" panose="020B0400000000000000" pitchFamily="50" charset="-128"/>
                <a:ea typeface="游ゴシック" panose="020B0400000000000000" pitchFamily="50" charset="-128"/>
              </a:rPr>
              <a:t>1</a:t>
            </a:r>
            <a:r>
              <a:rPr lang="ja-JP" altLang="en-US" sz="1400" dirty="0">
                <a:solidFill>
                  <a:schemeClr val="tx1"/>
                </a:solidFill>
                <a:latin typeface="游ゴシック" panose="020B0400000000000000" pitchFamily="50" charset="-128"/>
                <a:ea typeface="游ゴシック" panose="020B0400000000000000" pitchFamily="50" charset="-128"/>
              </a:rPr>
              <a:t>月</a:t>
            </a:r>
            <a:r>
              <a:rPr lang="en-US" altLang="ja-JP" sz="1400" dirty="0">
                <a:solidFill>
                  <a:schemeClr val="tx1"/>
                </a:solidFill>
                <a:latin typeface="游ゴシック" panose="020B0400000000000000" pitchFamily="50" charset="-128"/>
                <a:ea typeface="游ゴシック" panose="020B0400000000000000" pitchFamily="50" charset="-128"/>
              </a:rPr>
              <a:t>19</a:t>
            </a:r>
            <a:r>
              <a:rPr lang="ja-JP" altLang="en-US" sz="1400" dirty="0">
                <a:solidFill>
                  <a:schemeClr val="tx1"/>
                </a:solidFill>
                <a:latin typeface="游ゴシック" panose="020B0400000000000000" pitchFamily="50" charset="-128"/>
                <a:ea typeface="游ゴシック" panose="020B0400000000000000" pitchFamily="50" charset="-128"/>
              </a:rPr>
              <a:t>日）</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9081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97420" y="80332"/>
            <a:ext cx="9981295" cy="419592"/>
            <a:chOff x="-97420" y="80332"/>
            <a:chExt cx="9981295" cy="419592"/>
          </a:xfrm>
        </p:grpSpPr>
        <p:cxnSp>
          <p:nvCxnSpPr>
            <p:cNvPr id="19" name="直線コネクタ 18"/>
            <p:cNvCxnSpPr/>
            <p:nvPr/>
          </p:nvCxnSpPr>
          <p:spPr>
            <a:xfrm>
              <a:off x="-22125" y="499924"/>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97420" y="80332"/>
              <a:ext cx="9906000" cy="400110"/>
            </a:xfrm>
            <a:prstGeom prst="rect">
              <a:avLst/>
            </a:prstGeom>
          </p:spPr>
          <p:txBody>
            <a:bodyPr wrap="square">
              <a:spAutoFit/>
            </a:bodyPr>
            <a:lstStyle/>
            <a:p>
              <a:pPr algn="ctr"/>
              <a:r>
                <a:rPr lang="en-US" altLang="ja-JP" sz="2000" b="1" dirty="0">
                  <a:latin typeface="メイリオ" panose="020B0604030504040204" pitchFamily="50" charset="-128"/>
                  <a:ea typeface="メイリオ" panose="020B0604030504040204" pitchFamily="50" charset="-128"/>
                  <a:cs typeface="Times New Roman" panose="02020603050405020304" pitchFamily="18" charset="0"/>
                </a:rPr>
                <a:t>DX</a:t>
              </a:r>
              <a:r>
                <a:rPr lang="ja-JP" altLang="en-US" sz="2000" b="1" dirty="0">
                  <a:latin typeface="メイリオ" panose="020B0604030504040204" pitchFamily="50" charset="-128"/>
                  <a:ea typeface="メイリオ" panose="020B0604030504040204" pitchFamily="50" charset="-128"/>
                  <a:cs typeface="Times New Roman" panose="02020603050405020304" pitchFamily="18" charset="0"/>
                </a:rPr>
                <a:t>推進に関する企業の意識調査③</a:t>
              </a:r>
              <a:endParaRPr lang="en-US" altLang="ja-JP" b="1" dirty="0">
                <a:latin typeface="メイリオ" panose="020B0604030504040204" pitchFamily="50" charset="-128"/>
                <a:ea typeface="メイリオ" panose="020B0604030504040204" pitchFamily="50" charset="-128"/>
              </a:endParaRPr>
            </a:p>
          </p:txBody>
        </p:sp>
      </p:grpSp>
      <p:sp>
        <p:nvSpPr>
          <p:cNvPr id="17" name="スライド番号プレースホルダー 3"/>
          <p:cNvSpPr>
            <a:spLocks noGrp="1"/>
          </p:cNvSpPr>
          <p:nvPr>
            <p:ph type="sldNum" sz="quarter" idx="4294967295"/>
          </p:nvPr>
        </p:nvSpPr>
        <p:spPr>
          <a:xfrm>
            <a:off x="9323363" y="6459147"/>
            <a:ext cx="560512" cy="365125"/>
          </a:xfrm>
          <a:prstGeom prst="rect">
            <a:avLst/>
          </a:prstGeom>
        </p:spPr>
        <p:txBody>
          <a:bodyPr/>
          <a:lstStyle/>
          <a:p>
            <a:pPr defTabSz="957816"/>
            <a:fld id="{E56D3A4E-9A59-4E6B-BF4A-AE0DD7BCF8CE}" type="slidenum">
              <a:rPr kumimoji="1" lang="ja-JP" altLang="en-US" sz="1900" smtClean="0">
                <a:solidFill>
                  <a:prstClr val="black"/>
                </a:solidFill>
              </a:rPr>
              <a:pPr defTabSz="957816"/>
              <a:t>7</a:t>
            </a:fld>
            <a:endParaRPr kumimoji="1" lang="ja-JP" altLang="en-US" sz="1900" dirty="0">
              <a:solidFill>
                <a:prstClr val="black"/>
              </a:solidFill>
            </a:endParaRPr>
          </a:p>
        </p:txBody>
      </p:sp>
      <p:grpSp>
        <p:nvGrpSpPr>
          <p:cNvPr id="6" name="グループ化 5"/>
          <p:cNvGrpSpPr/>
          <p:nvPr/>
        </p:nvGrpSpPr>
        <p:grpSpPr>
          <a:xfrm>
            <a:off x="192159" y="806951"/>
            <a:ext cx="9457884" cy="5549398"/>
            <a:chOff x="192159" y="806951"/>
            <a:chExt cx="9457884" cy="5549398"/>
          </a:xfrm>
        </p:grpSpPr>
        <p:grpSp>
          <p:nvGrpSpPr>
            <p:cNvPr id="7" name="グループ化 6"/>
            <p:cNvGrpSpPr/>
            <p:nvPr/>
          </p:nvGrpSpPr>
          <p:grpSpPr>
            <a:xfrm>
              <a:off x="356546" y="806951"/>
              <a:ext cx="5097954" cy="429501"/>
              <a:chOff x="3307296" y="1661380"/>
              <a:chExt cx="2687103" cy="429501"/>
            </a:xfrm>
          </p:grpSpPr>
          <p:sp>
            <p:nvSpPr>
              <p:cNvPr id="12" name="正方形/長方形 11"/>
              <p:cNvSpPr/>
              <p:nvPr/>
            </p:nvSpPr>
            <p:spPr>
              <a:xfrm>
                <a:off x="3307296" y="1661380"/>
                <a:ext cx="2687103" cy="37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latin typeface="游ゴシック" panose="020B0400000000000000" pitchFamily="50" charset="-128"/>
                    <a:ea typeface="游ゴシック" panose="020B0400000000000000" pitchFamily="50" charset="-128"/>
                  </a:rPr>
                  <a:t>DX</a:t>
                </a:r>
                <a:r>
                  <a:rPr lang="ja-JP" altLang="en-US" sz="1600" b="1" dirty="0">
                    <a:solidFill>
                      <a:schemeClr val="tx1"/>
                    </a:solidFill>
                    <a:latin typeface="游ゴシック" panose="020B0400000000000000" pitchFamily="50" charset="-128"/>
                    <a:ea typeface="游ゴシック" panose="020B0400000000000000" pitchFamily="50" charset="-128"/>
                  </a:rPr>
                  <a:t>に取り組む上での課題（複数回答）</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cxnSp>
            <p:nvCxnSpPr>
              <p:cNvPr id="13" name="直線コネクタ 12"/>
              <p:cNvCxnSpPr/>
              <p:nvPr/>
            </p:nvCxnSpPr>
            <p:spPr>
              <a:xfrm>
                <a:off x="3307297" y="2090881"/>
                <a:ext cx="268710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DF6C228C-DD89-4CD5-9994-D9C725C3D3E4}"/>
                </a:ext>
              </a:extLst>
            </p:cNvPr>
            <p:cNvPicPr>
              <a:picLocks noChangeAspect="1"/>
            </p:cNvPicPr>
            <p:nvPr/>
          </p:nvPicPr>
          <p:blipFill>
            <a:blip r:embed="rId2"/>
            <a:stretch>
              <a:fillRect/>
            </a:stretch>
          </p:blipFill>
          <p:spPr>
            <a:xfrm>
              <a:off x="192159" y="1294508"/>
              <a:ext cx="5450622" cy="5061841"/>
            </a:xfrm>
            <a:prstGeom prst="rect">
              <a:avLst/>
            </a:prstGeom>
          </p:spPr>
        </p:pic>
        <p:sp>
          <p:nvSpPr>
            <p:cNvPr id="9" name="正方形/長方形 8">
              <a:extLst>
                <a:ext uri="{FF2B5EF4-FFF2-40B4-BE49-F238E27FC236}">
                  <a16:creationId xmlns:a16="http://schemas.microsoft.com/office/drawing/2014/main" id="{03D395D1-9B11-48C5-BE95-5A9DF4EAE867}"/>
                </a:ext>
              </a:extLst>
            </p:cNvPr>
            <p:cNvSpPr/>
            <p:nvPr/>
          </p:nvSpPr>
          <p:spPr>
            <a:xfrm>
              <a:off x="882499" y="1786270"/>
              <a:ext cx="4572000" cy="597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処理 9">
              <a:extLst>
                <a:ext uri="{FF2B5EF4-FFF2-40B4-BE49-F238E27FC236}">
                  <a16:creationId xmlns:a16="http://schemas.microsoft.com/office/drawing/2014/main" id="{08907280-0F1C-481B-9F6B-B36E289CCCE8}"/>
                </a:ext>
              </a:extLst>
            </p:cNvPr>
            <p:cNvSpPr/>
            <p:nvPr/>
          </p:nvSpPr>
          <p:spPr>
            <a:xfrm>
              <a:off x="5770845" y="1010098"/>
              <a:ext cx="3750913" cy="891540"/>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latin typeface="游ゴシック" panose="020B0400000000000000" pitchFamily="50" charset="-128"/>
                  <a:ea typeface="游ゴシック" panose="020B0400000000000000" pitchFamily="50" charset="-128"/>
                </a:rPr>
                <a:t>半数の企業で人材やスキル・ノウハウの不足</a:t>
              </a:r>
              <a:r>
                <a:rPr lang="ja-JP" altLang="en-US" dirty="0">
                  <a:latin typeface="游ゴシック" panose="020B0400000000000000" pitchFamily="50" charset="-128"/>
                  <a:ea typeface="游ゴシック" panose="020B0400000000000000" pitchFamily="50" charset="-128"/>
                </a:rPr>
                <a:t>が</a:t>
              </a:r>
              <a:r>
                <a:rPr lang="en-US" altLang="ja-JP" dirty="0">
                  <a:latin typeface="游ゴシック" panose="020B0400000000000000" pitchFamily="50" charset="-128"/>
                  <a:ea typeface="游ゴシック" panose="020B0400000000000000" pitchFamily="50" charset="-128"/>
                </a:rPr>
                <a:t>DX</a:t>
              </a:r>
              <a:r>
                <a:rPr lang="ja-JP" altLang="en-US" dirty="0">
                  <a:latin typeface="游ゴシック" panose="020B0400000000000000" pitchFamily="50" charset="-128"/>
                  <a:ea typeface="游ゴシック" panose="020B0400000000000000" pitchFamily="50" charset="-128"/>
                </a:rPr>
                <a:t>推進の</a:t>
              </a:r>
              <a:r>
                <a:rPr lang="ja-JP" altLang="ja-JP" dirty="0">
                  <a:latin typeface="游ゴシック" panose="020B0400000000000000" pitchFamily="50" charset="-128"/>
                  <a:ea typeface="游ゴシック" panose="020B0400000000000000" pitchFamily="50" charset="-128"/>
                </a:rPr>
                <a:t>課題</a:t>
              </a:r>
              <a:r>
                <a:rPr lang="ja-JP" altLang="en-US" dirty="0">
                  <a:latin typeface="游ゴシック" panose="020B0400000000000000" pitchFamily="50" charset="-128"/>
                  <a:ea typeface="游ゴシック" panose="020B0400000000000000" pitchFamily="50" charset="-128"/>
                </a:rPr>
                <a:t>に！</a:t>
              </a:r>
              <a:endParaRPr kumimoji="1" lang="ja-JP" altLang="en-US" dirty="0">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F915BD6D-9EA4-450A-AB86-65AD58F14CA2}"/>
                </a:ext>
              </a:extLst>
            </p:cNvPr>
            <p:cNvPicPr>
              <a:picLocks noChangeAspect="1"/>
            </p:cNvPicPr>
            <p:nvPr/>
          </p:nvPicPr>
          <p:blipFill>
            <a:blip r:embed="rId3"/>
            <a:stretch>
              <a:fillRect/>
            </a:stretch>
          </p:blipFill>
          <p:spPr>
            <a:xfrm>
              <a:off x="5582868" y="2214470"/>
              <a:ext cx="4067175" cy="3829050"/>
            </a:xfrm>
            <a:prstGeom prst="rect">
              <a:avLst/>
            </a:prstGeom>
          </p:spPr>
        </p:pic>
      </p:grpSp>
      <p:sp>
        <p:nvSpPr>
          <p:cNvPr id="14" name="正方形/長方形 13"/>
          <p:cNvSpPr/>
          <p:nvPr/>
        </p:nvSpPr>
        <p:spPr>
          <a:xfrm>
            <a:off x="586239" y="6378549"/>
            <a:ext cx="4870817" cy="37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游ゴシック" panose="020B0400000000000000" pitchFamily="50" charset="-128"/>
                <a:ea typeface="游ゴシック" panose="020B0400000000000000" pitchFamily="50" charset="-128"/>
              </a:rPr>
              <a:t>出典：帝国データバンク（</a:t>
            </a:r>
            <a:r>
              <a:rPr lang="en-US" altLang="ja-JP" sz="1400" dirty="0">
                <a:solidFill>
                  <a:schemeClr val="tx1"/>
                </a:solidFill>
                <a:latin typeface="游ゴシック" panose="020B0400000000000000" pitchFamily="50" charset="-128"/>
                <a:ea typeface="游ゴシック" panose="020B0400000000000000" pitchFamily="50" charset="-128"/>
              </a:rPr>
              <a:t>2022</a:t>
            </a:r>
            <a:r>
              <a:rPr lang="ja-JP" altLang="en-US" sz="1400" dirty="0">
                <a:solidFill>
                  <a:schemeClr val="tx1"/>
                </a:solidFill>
                <a:latin typeface="游ゴシック" panose="020B0400000000000000" pitchFamily="50" charset="-128"/>
                <a:ea typeface="游ゴシック" panose="020B0400000000000000" pitchFamily="50" charset="-128"/>
              </a:rPr>
              <a:t>年</a:t>
            </a:r>
            <a:r>
              <a:rPr lang="en-US" altLang="ja-JP" sz="1400" dirty="0">
                <a:solidFill>
                  <a:schemeClr val="tx1"/>
                </a:solidFill>
                <a:latin typeface="游ゴシック" panose="020B0400000000000000" pitchFamily="50" charset="-128"/>
                <a:ea typeface="游ゴシック" panose="020B0400000000000000" pitchFamily="50" charset="-128"/>
              </a:rPr>
              <a:t>1</a:t>
            </a:r>
            <a:r>
              <a:rPr lang="ja-JP" altLang="en-US" sz="1400" dirty="0">
                <a:solidFill>
                  <a:schemeClr val="tx1"/>
                </a:solidFill>
                <a:latin typeface="游ゴシック" panose="020B0400000000000000" pitchFamily="50" charset="-128"/>
                <a:ea typeface="游ゴシック" panose="020B0400000000000000" pitchFamily="50" charset="-128"/>
              </a:rPr>
              <a:t>月</a:t>
            </a:r>
            <a:r>
              <a:rPr lang="en-US" altLang="ja-JP" sz="1400" dirty="0">
                <a:solidFill>
                  <a:schemeClr val="tx1"/>
                </a:solidFill>
                <a:latin typeface="游ゴシック" panose="020B0400000000000000" pitchFamily="50" charset="-128"/>
                <a:ea typeface="游ゴシック" panose="020B0400000000000000" pitchFamily="50" charset="-128"/>
              </a:rPr>
              <a:t>19</a:t>
            </a:r>
            <a:r>
              <a:rPr lang="ja-JP" altLang="en-US" sz="1400" dirty="0">
                <a:solidFill>
                  <a:schemeClr val="tx1"/>
                </a:solidFill>
                <a:latin typeface="游ゴシック" panose="020B0400000000000000" pitchFamily="50" charset="-128"/>
                <a:ea typeface="游ゴシック" panose="020B0400000000000000" pitchFamily="50" charset="-128"/>
              </a:rPr>
              <a:t>日）</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8463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8688" y="3987879"/>
            <a:ext cx="9032999" cy="1008625"/>
          </a:xfrm>
        </p:spPr>
        <p:style>
          <a:lnRef idx="2">
            <a:schemeClr val="accent1"/>
          </a:lnRef>
          <a:fillRef idx="1">
            <a:schemeClr val="lt1"/>
          </a:fillRef>
          <a:effectRef idx="0">
            <a:schemeClr val="accent1"/>
          </a:effectRef>
          <a:fontRef idx="minor">
            <a:schemeClr val="dk1"/>
          </a:fontRef>
        </p:style>
        <p:txBody>
          <a:bodyPr>
            <a:noAutofit/>
          </a:bodyPr>
          <a:lstStyle/>
          <a:p>
            <a:r>
              <a:rPr kumimoji="1" lang="ja-JP" altLang="en-US" sz="1600" dirty="0">
                <a:latin typeface="Meiryo UI" panose="020B0604030504040204" pitchFamily="50" charset="-128"/>
                <a:ea typeface="Meiryo UI" panose="020B0604030504040204" pitchFamily="50" charset="-128"/>
              </a:rPr>
              <a:t>オーナー経営者は、日々たくさんやることがあり、孤軍奮闘</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人材を育成しようにも、社内教育の余裕もない。後継者もいない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成長戦略（今後の「稼ぎ方」）を整理・明確化できない（整理する余裕もなかなかない</a:t>
            </a:r>
            <a:r>
              <a:rPr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32" name="正方形/長方形 31"/>
          <p:cNvSpPr/>
          <p:nvPr/>
        </p:nvSpPr>
        <p:spPr>
          <a:xfrm>
            <a:off x="414310" y="2764645"/>
            <a:ext cx="907737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dirty="0">
                <a:latin typeface="Meiryo UI" panose="020B0604030504040204" pitchFamily="50" charset="-128"/>
                <a:ea typeface="Meiryo UI" panose="020B0604030504040204" pitchFamily="50" charset="-128"/>
              </a:rPr>
              <a:t>・　こうした課題の克服・解決は、企業の今後の成長に関わる経営事項</a:t>
            </a:r>
            <a:endParaRPr lang="en-US" altLang="ja-JP" sz="1600" dirty="0">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しかし、従来の延長線上にはなく、社内に知見・経験が存在しない</a:t>
            </a:r>
            <a:endParaRPr lang="en-US" altLang="ja-JP" sz="1600" dirty="0">
              <a:solidFill>
                <a:schemeClr val="tx1"/>
              </a:solidFill>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97420" y="80332"/>
            <a:ext cx="9981295" cy="419592"/>
            <a:chOff x="-97420" y="80332"/>
            <a:chExt cx="9981295" cy="419592"/>
          </a:xfrm>
        </p:grpSpPr>
        <p:cxnSp>
          <p:nvCxnSpPr>
            <p:cNvPr id="19" name="直線コネクタ 18"/>
            <p:cNvCxnSpPr/>
            <p:nvPr/>
          </p:nvCxnSpPr>
          <p:spPr>
            <a:xfrm>
              <a:off x="-22125" y="499924"/>
              <a:ext cx="9906000" cy="0"/>
            </a:xfrm>
            <a:prstGeom prst="line">
              <a:avLst/>
            </a:prstGeom>
            <a:ln w="60325">
              <a:solidFill>
                <a:srgbClr val="002060"/>
              </a:solidFill>
            </a:ln>
            <a:effectLst>
              <a:outerShdw blurRad="508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97420" y="80332"/>
              <a:ext cx="9906000" cy="400110"/>
            </a:xfrm>
            <a:prstGeom prst="rect">
              <a:avLst/>
            </a:prstGeom>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Times New Roman" panose="02020603050405020304" pitchFamily="18" charset="0"/>
                </a:rPr>
                <a:t>中小企業を取り巻く現状と課題を整理すると</a:t>
              </a:r>
              <a:r>
                <a:rPr lang="en-US" altLang="ja-JP" sz="2000" b="1"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b="1" dirty="0">
                <a:latin typeface="メイリオ" panose="020B0604030504040204" pitchFamily="50" charset="-128"/>
                <a:ea typeface="メイリオ" panose="020B0604030504040204" pitchFamily="50" charset="-128"/>
              </a:endParaRPr>
            </a:p>
          </p:txBody>
        </p:sp>
      </p:grpSp>
      <p:sp>
        <p:nvSpPr>
          <p:cNvPr id="5" name="角丸四角形 4"/>
          <p:cNvSpPr/>
          <p:nvPr/>
        </p:nvSpPr>
        <p:spPr>
          <a:xfrm>
            <a:off x="652348" y="3799820"/>
            <a:ext cx="1584176" cy="20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一方</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414311" y="787478"/>
            <a:ext cx="9077377" cy="1335588"/>
            <a:chOff x="427738" y="922600"/>
            <a:chExt cx="9077377" cy="1335588"/>
          </a:xfrm>
        </p:grpSpPr>
        <p:sp>
          <p:nvSpPr>
            <p:cNvPr id="3" name="正方形/長方形 2"/>
            <p:cNvSpPr/>
            <p:nvPr/>
          </p:nvSpPr>
          <p:spPr>
            <a:xfrm>
              <a:off x="427738" y="1150192"/>
              <a:ext cx="9077377"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with</a:t>
              </a:r>
              <a:r>
                <a:rPr lang="ja-JP" altLang="en-US" sz="1600" dirty="0">
                  <a:latin typeface="Meiryo UI" panose="020B0604030504040204" pitchFamily="50" charset="-128"/>
                  <a:ea typeface="Meiryo UI" panose="020B0604030504040204" pitchFamily="50" charset="-128"/>
                </a:rPr>
                <a:t>コロナ、</a:t>
              </a:r>
              <a:r>
                <a:rPr lang="en-US" altLang="ja-JP" sz="1600" dirty="0">
                  <a:latin typeface="Meiryo UI" panose="020B0604030504040204" pitchFamily="50" charset="-128"/>
                  <a:ea typeface="Meiryo UI" panose="020B0604030504040204" pitchFamily="50" charset="-128"/>
                </a:rPr>
                <a:t>after</a:t>
              </a:r>
              <a:r>
                <a:rPr lang="ja-JP" altLang="en-US" sz="1600" dirty="0">
                  <a:latin typeface="Meiryo UI" panose="020B0604030504040204" pitchFamily="50" charset="-128"/>
                  <a:ea typeface="Meiryo UI" panose="020B0604030504040204" pitchFamily="50" charset="-128"/>
                </a:rPr>
                <a:t>コロナ時代に対応した事業モデルに改革したい！」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「これから事業を拡大するに当たって、業務プロセスを見直さないと！」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「海外にも販路を拡大させたい！」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ICT,AI</a:t>
              </a:r>
              <a:r>
                <a:rPr lang="ja-JP" altLang="en-US" sz="1600" dirty="0">
                  <a:latin typeface="Meiryo UI" panose="020B0604030504040204" pitchFamily="50" charset="-128"/>
                  <a:ea typeface="Meiryo UI" panose="020B0604030504040204" pitchFamily="50" charset="-128"/>
                </a:rPr>
                <a:t>を導入し、生産性を向上させたい！」</a:t>
              </a:r>
              <a:endParaRPr lang="en-US" altLang="ja-JP" sz="1600" dirty="0">
                <a:latin typeface="Meiryo UI" panose="020B0604030504040204" pitchFamily="50" charset="-128"/>
                <a:ea typeface="Meiryo UI" panose="020B0604030504040204" pitchFamily="50" charset="-128"/>
              </a:endParaRPr>
            </a:p>
          </p:txBody>
        </p:sp>
        <p:sp>
          <p:nvSpPr>
            <p:cNvPr id="6" name="角丸四角形 5"/>
            <p:cNvSpPr/>
            <p:nvPr/>
          </p:nvSpPr>
          <p:spPr>
            <a:xfrm>
              <a:off x="665775" y="922600"/>
              <a:ext cx="3600400" cy="263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「攻めの経営」を展開したい！</a:t>
              </a:r>
            </a:p>
          </p:txBody>
        </p:sp>
      </p:grpSp>
      <p:sp>
        <p:nvSpPr>
          <p:cNvPr id="34" name="フローチャート: 抜出し 33"/>
          <p:cNvSpPr/>
          <p:nvPr/>
        </p:nvSpPr>
        <p:spPr>
          <a:xfrm rot="10800000">
            <a:off x="4284506" y="2321088"/>
            <a:ext cx="1152127" cy="380435"/>
          </a:xfrm>
          <a:prstGeom prst="flowChartExtra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代替処理 9"/>
          <p:cNvSpPr/>
          <p:nvPr/>
        </p:nvSpPr>
        <p:spPr>
          <a:xfrm>
            <a:off x="68195" y="5598626"/>
            <a:ext cx="9755411" cy="10471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経営課題を整理・成長戦略を描きつつ、これを解決・実行する力・ノウハウをもった経営・専門人材が必要</a:t>
            </a:r>
            <a:endParaRPr kumimoji="1" lang="en-US" altLang="ja-JP" dirty="0">
              <a:solidFill>
                <a:srgbClr val="FF0000"/>
              </a:solidFill>
              <a:latin typeface="Meiryo UI" panose="020B0604030504040204" pitchFamily="50" charset="-128"/>
              <a:ea typeface="Meiryo UI" panose="020B0604030504040204" pitchFamily="50" charset="-128"/>
            </a:endParaRPr>
          </a:p>
          <a:p>
            <a:pPr algn="ctr"/>
            <a:endParaRPr kumimoji="1" lang="en-US" altLang="ja-JP" sz="800" dirty="0">
              <a:solidFill>
                <a:srgbClr val="FF0000"/>
              </a:solidFill>
              <a:latin typeface="Meiryo UI" panose="020B0604030504040204" pitchFamily="50" charset="-128"/>
              <a:ea typeface="Meiryo UI" panose="020B0604030504040204" pitchFamily="50" charset="-128"/>
            </a:endParaRPr>
          </a:p>
          <a:p>
            <a:pPr algn="ctr"/>
            <a:r>
              <a:rPr lang="en-US" altLang="ja-JP" sz="2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外部人材（ハイクラス）＋地域金融機関・プロ人材拠点 </a:t>
            </a:r>
            <a:r>
              <a:rPr lang="en-US" altLang="ja-JP" sz="2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sz="2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6" name="フローチャート: 抜出し 35"/>
          <p:cNvSpPr/>
          <p:nvPr/>
        </p:nvSpPr>
        <p:spPr>
          <a:xfrm rot="10800000">
            <a:off x="4285820" y="3514398"/>
            <a:ext cx="1152127" cy="380435"/>
          </a:xfrm>
          <a:prstGeom prst="flowChartExtra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抜出し 36"/>
          <p:cNvSpPr/>
          <p:nvPr/>
        </p:nvSpPr>
        <p:spPr>
          <a:xfrm rot="10800000">
            <a:off x="4279516" y="5095550"/>
            <a:ext cx="1152127" cy="380435"/>
          </a:xfrm>
          <a:prstGeom prst="flowChartExtra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472196" y="6276444"/>
            <a:ext cx="308098" cy="384721"/>
          </a:xfrm>
          <a:prstGeom prst="rect">
            <a:avLst/>
          </a:prstGeom>
        </p:spPr>
        <p:txBody>
          <a:bodyPr wrap="none">
            <a:spAutoFit/>
          </a:bodyPr>
          <a:lstStyle/>
          <a:p>
            <a:fld id="{7870704B-CE94-48CC-AF30-84932A1262A7}" type="slidenum">
              <a:rPr lang="en-GB" altLang="ja-JP" sz="1900"/>
              <a:pPr/>
              <a:t>8</a:t>
            </a:fld>
            <a:endParaRPr lang="en-GB" altLang="ja-JP" sz="1900" dirty="0"/>
          </a:p>
        </p:txBody>
      </p:sp>
    </p:spTree>
    <p:extLst>
      <p:ext uri="{BB962C8B-B14F-4D97-AF65-F5344CB8AC3E}">
        <p14:creationId xmlns:p14="http://schemas.microsoft.com/office/powerpoint/2010/main" val="2363201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 name="LASTSLIDEVIEWED" val="495,1,＜令和４年度「知財×金融」シンポジウム＞取引先の「強み」を生かす伴走型支援へ基調講演 説明資料"/>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buFont typeface="Wingdings" panose="05000000000000000000" pitchFamily="2" charset="2"/>
          <a:buChar char="Ø"/>
          <a:defRPr sz="14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40730</TotalTime>
  <Words>13904</Words>
  <Application>Microsoft Office PowerPoint</Application>
  <PresentationFormat>A4 210 x 297 mm</PresentationFormat>
  <Paragraphs>1177</Paragraphs>
  <Slides>55</Slides>
  <Notes>13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55</vt:i4>
      </vt:variant>
    </vt:vector>
  </HeadingPairs>
  <TitlesOfParts>
    <vt:vector size="68" baseType="lpstr">
      <vt:lpstr>ＤＦ特太ゴシック体</vt:lpstr>
      <vt:lpstr>HG丸ｺﾞｼｯｸM-PRO</vt:lpstr>
      <vt:lpstr>Meiryo UI</vt:lpstr>
      <vt:lpstr>ＭＳ Ｐゴシック</vt:lpstr>
      <vt:lpstr>ＭＳ ゴシック</vt:lpstr>
      <vt:lpstr>メイリオ</vt:lpstr>
      <vt:lpstr>游ゴシック</vt:lpstr>
      <vt:lpstr>游明朝 Demibold</vt:lpstr>
      <vt:lpstr>Arial</vt:lpstr>
      <vt:lpstr>Calibri</vt:lpstr>
      <vt:lpstr>Times New Roman</vt:lpstr>
      <vt:lpstr>Wingdings</vt:lpstr>
      <vt:lpstr>1_Office ​​テーマ</vt:lpstr>
      <vt:lpstr>＜令和４年度「知財×金融」シンポジウム＞ 取引先の「強み」を生かす伴走型支援へ   基調講演 説明資料</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金融機関「ならでは」の人材紹介（＝優位性）</vt:lpstr>
      <vt:lpstr>（参考）　人材紹介業務のノウハウ・体制強化に向けて（イメージ）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デジタル田園都市国家構想基本方針　抄</vt:lpstr>
      <vt:lpstr>デジタル田園都市国家構想基本方針　抄</vt:lpstr>
      <vt:lpstr>PowerPoint プレゼンテーション</vt:lpstr>
      <vt:lpstr>PowerPoint プレゼンテーション</vt:lpstr>
      <vt:lpstr>PowerPoint プレゼンテーション</vt:lpstr>
      <vt:lpstr>PowerPoint プレゼンテーション</vt:lpstr>
      <vt:lpstr>〇 間接補助事業者の成約件数分布　（R2 - R3年度比較）</vt:lpstr>
      <vt:lpstr>〇 マッチング人材の採用後ポスト　（R3 – R4年度比較）</vt:lpstr>
      <vt:lpstr>〇 マッチング人材の年齢層　（R3 – R4年度比較）</vt:lpstr>
      <vt:lpstr>〇 マッチング人材の平均年収/月収　（R3 – R4年度比較）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＜参考２＞副業・兼業人材活用までの手順（イメージ例）</vt:lpstr>
      <vt:lpstr>PowerPoint プレゼンテーション</vt:lpstr>
      <vt:lpstr>【地方創生カレッジ】人材紹介業務に役立つeラーニング講座等のご紹介</vt:lpstr>
      <vt:lpstr>地方創生カレッジeラーニングを受講するには？</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金融庁</dc:creator>
  <cp:lastModifiedBy>Reo Nishimura (JP)</cp:lastModifiedBy>
  <cp:revision>1233</cp:revision>
  <cp:lastPrinted>2022-09-06T10:21:52Z</cp:lastPrinted>
  <dcterms:created xsi:type="dcterms:W3CDTF">2018-06-11T04:36:12Z</dcterms:created>
  <dcterms:modified xsi:type="dcterms:W3CDTF">2022-10-05T03:34:20Z</dcterms:modified>
  <cp:contentStatus/>
</cp:coreProperties>
</file>